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4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99.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758" r:id="rId5"/>
    <p:sldMasterId id="2147483777" r:id="rId6"/>
    <p:sldMasterId id="2147483802" r:id="rId7"/>
    <p:sldMasterId id="2147483822" r:id="rId8"/>
  </p:sldMasterIdLst>
  <p:notesMasterIdLst>
    <p:notesMasterId r:id="rId45"/>
  </p:notesMasterIdLst>
  <p:handoutMasterIdLst>
    <p:handoutMasterId r:id="rId46"/>
  </p:handoutMasterIdLst>
  <p:sldIdLst>
    <p:sldId id="469" r:id="rId9"/>
    <p:sldId id="2145705834" r:id="rId10"/>
    <p:sldId id="2145707141" r:id="rId11"/>
    <p:sldId id="2145705874" r:id="rId12"/>
    <p:sldId id="507" r:id="rId13"/>
    <p:sldId id="2145705878" r:id="rId14"/>
    <p:sldId id="2145705875" r:id="rId15"/>
    <p:sldId id="2145707140" r:id="rId16"/>
    <p:sldId id="2145707139" r:id="rId17"/>
    <p:sldId id="2145705884" r:id="rId18"/>
    <p:sldId id="2145705883" r:id="rId19"/>
    <p:sldId id="326" r:id="rId20"/>
    <p:sldId id="2145707152" r:id="rId21"/>
    <p:sldId id="2145707145" r:id="rId22"/>
    <p:sldId id="2145707153" r:id="rId23"/>
    <p:sldId id="2145707154" r:id="rId24"/>
    <p:sldId id="2145705721" r:id="rId25"/>
    <p:sldId id="2145707135" r:id="rId26"/>
    <p:sldId id="2145707146" r:id="rId27"/>
    <p:sldId id="2145707147" r:id="rId28"/>
    <p:sldId id="2145707137" r:id="rId29"/>
    <p:sldId id="2145707136" r:id="rId30"/>
    <p:sldId id="2145705722" r:id="rId31"/>
    <p:sldId id="2145705881" r:id="rId32"/>
    <p:sldId id="2145707142" r:id="rId33"/>
    <p:sldId id="2145707143" r:id="rId34"/>
    <p:sldId id="2145705861" r:id="rId35"/>
    <p:sldId id="2145705862" r:id="rId36"/>
    <p:sldId id="2145705857" r:id="rId37"/>
    <p:sldId id="2145705742" r:id="rId38"/>
    <p:sldId id="2145705859" r:id="rId39"/>
    <p:sldId id="2145705835" r:id="rId40"/>
    <p:sldId id="2145707144" r:id="rId41"/>
    <p:sldId id="2145705880" r:id="rId42"/>
    <p:sldId id="493" r:id="rId43"/>
    <p:sldId id="2145705713" r:id="rId44"/>
  </p:sldIdLst>
  <p:sldSz cx="12192000" cy="6858000"/>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89" userDrawn="1">
          <p15:clr>
            <a:srgbClr val="A4A3A4"/>
          </p15:clr>
        </p15:guide>
        <p15:guide id="2" pos="3840" userDrawn="1">
          <p15:clr>
            <a:srgbClr val="A4A3A4"/>
          </p15:clr>
        </p15:guide>
        <p15:guide id="3" orient="horz" pos="232" userDrawn="1">
          <p15:clr>
            <a:srgbClr val="A4A3A4"/>
          </p15:clr>
        </p15:guide>
        <p15:guide id="5" pos="7446" userDrawn="1">
          <p15:clr>
            <a:srgbClr val="A4A3A4"/>
          </p15:clr>
        </p15:guide>
        <p15:guide id="6" orient="horz" pos="4088" userDrawn="1">
          <p15:clr>
            <a:srgbClr val="A4A3A4"/>
          </p15:clr>
        </p15:guide>
        <p15:guide id="7" orient="horz" pos="482" userDrawn="1">
          <p15:clr>
            <a:srgbClr val="A4A3A4"/>
          </p15:clr>
        </p15:guide>
        <p15:guide id="9" pos="642" userDrawn="1">
          <p15:clr>
            <a:srgbClr val="A4A3A4"/>
          </p15:clr>
        </p15:guide>
        <p15:guide id="10" pos="4248" userDrawn="1">
          <p15:clr>
            <a:srgbClr val="A4A3A4"/>
          </p15:clr>
        </p15:guide>
        <p15:guide id="11" pos="2230" userDrawn="1">
          <p15:clr>
            <a:srgbClr val="A4A3A4"/>
          </p15:clr>
        </p15:guide>
        <p15:guide id="12" pos="5428" userDrawn="1">
          <p15:clr>
            <a:srgbClr val="A4A3A4"/>
          </p15:clr>
        </p15:guide>
        <p15:guide id="13" pos="10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45F309-59AD-6F28-3651-5FDA2BBE6975}" name="Bailey, Deborah" initials="BD" userId="S::dbailey@ifrs.org::921010f4-8c74-4ce1-857d-757262472f1d" providerId="AD"/>
  <p188:author id="{4D55620A-74D3-906F-78A3-E8A81A2CE773}" name="Barlow, Nick" initials="NB" userId="S::nbarlow@ifrs.org::1119cf87-6896-4a37-b38a-282c8e5d729b" providerId="AD"/>
  <p188:author id="{F8620515-6D37-1879-7369-4B70EE77343B}" name="Upmeier, Juliane-Rebecca" initials="UJR" userId="S::jrupmeier@ifrs.org::d3d8b664-f5f8-4bb0-a840-f20f8c12c291" providerId="AD"/>
  <p188:author id="{31610A41-3769-6EE7-A893-833311CF98D2}" name="Yoshiki Kashioka" initials="YK" userId="Yoshiki Kashioka" providerId="None"/>
  <p188:author id="{DA86F14E-F389-C5C5-D0BB-5FB314626D73}" name="Reitan, Kirstina" initials="RK" userId="S::kreitan@ifrs.org::59445230-7c84-47cf-b755-304140eff602" providerId="AD"/>
  <p188:author id="{483B5C98-E817-F586-0169-D6203F45DDFA}" name="Hasegawa, Roanne" initials="HR" userId="S::rhasegawa@ifrs.org::3aaf9015-9956-4878-aa20-049fa3fba2bf" providerId="AD"/>
  <p188:author id="{B39B6198-7F1E-0FF2-8639-A732F4B8ECAA}" name="Nieto, Fred" initials="NF" userId="S::fnieto@ifrs.org::ffec24e9-35c2-46f8-be35-f4687e6c47db" providerId="AD"/>
  <p188:author id="{BA07D39D-E269-032B-BCF2-34A0AEFAB0FD}" name="Sid Kumar" initials="SK" userId="S::skumar@ifrs.org::73228ba4-fcee-4421-b5bf-7a9c524d036c" providerId="AD"/>
  <p188:author id="{324E1CC5-B83C-C9B8-8878-C8771BD626E4}" name="Yoshiki Kashioka" initials="YK" userId="S::yoshiki.kashioka@ifrs.org::0883a682-5a26-4a2f-8da8-bb382d41dfa7" providerId="AD"/>
  <p188:author id="{27729CC7-BF24-1DA7-3EF2-13135FAD29B8}" name="Vatrenjak, Aida" initials="VA" userId="S::avatrenjak@ifrs.org::3c698320-8111-4930-a922-f5e2a56eaa7d" providerId="AD"/>
  <p188:author id="{7B815ACA-068F-3625-2C10-6A4000695193}" name="Matt Weaver" initials="MW" userId="S::matt.weaver@dentsu.com::20c46a55-517e-4949-8d5f-7cb7dd1f978e" providerId="AD"/>
  <p188:author id="{9A0F9ECA-7EAD-A196-ADE9-FAA9BE508FEE}" name="Henry Rees" initials="HR" userId="ee7f69f49c29130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E3B"/>
    <a:srgbClr val="5F6062"/>
    <a:srgbClr val="8CA6F8"/>
    <a:srgbClr val="072171"/>
    <a:srgbClr val="013475"/>
    <a:srgbClr val="E7E7EB"/>
    <a:srgbClr val="DFDFDF"/>
    <a:srgbClr val="E7E7E7"/>
    <a:srgbClr val="1A99D2"/>
    <a:srgbClr val="B30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460" y="40"/>
      </p:cViewPr>
      <p:guideLst>
        <p:guide orient="horz" pos="3589"/>
        <p:guide pos="3840"/>
        <p:guide orient="horz" pos="232"/>
        <p:guide pos="7446"/>
        <p:guide orient="horz" pos="4088"/>
        <p:guide orient="horz" pos="482"/>
        <p:guide pos="642"/>
        <p:guide pos="4248"/>
        <p:guide pos="2230"/>
        <p:guide pos="5428"/>
        <p:guide pos="102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4BFF61F-71CF-8FF1-AE3F-73AE02312A3E}"/>
              </a:ext>
            </a:extLst>
          </p:cNvPr>
          <p:cNvSpPr>
            <a:spLocks noGrp="1"/>
          </p:cNvSpPr>
          <p:nvPr>
            <p:ph type="ftr" sz="quarter" idx="2"/>
          </p:nvPr>
        </p:nvSpPr>
        <p:spPr>
          <a:xfrm>
            <a:off x="0" y="6456612"/>
            <a:ext cx="4278154" cy="341063"/>
          </a:xfrm>
          <a:prstGeom prst="rect">
            <a:avLst/>
          </a:prstGeom>
        </p:spPr>
        <p:txBody>
          <a:bodyPr vert="horz" lIns="91440" tIns="45720" rIns="91440" bIns="45720" rtlCol="0" anchor="b"/>
          <a:lstStyle>
            <a:lvl1pPr algn="l">
              <a:defRPr sz="1200"/>
            </a:lvl1pPr>
          </a:lstStyle>
          <a:p>
            <a:endParaRPr lang="en-US"/>
          </a:p>
        </p:txBody>
      </p:sp>
      <p:sp>
        <p:nvSpPr>
          <p:cNvPr id="6" name="Date Placeholder 5">
            <a:extLst>
              <a:ext uri="{FF2B5EF4-FFF2-40B4-BE49-F238E27FC236}">
                <a16:creationId xmlns:a16="http://schemas.microsoft.com/office/drawing/2014/main" id="{EB4E23AA-3F0F-E12A-3F5E-A5151C3836BF}"/>
              </a:ext>
            </a:extLst>
          </p:cNvPr>
          <p:cNvSpPr>
            <a:spLocks noGrp="1"/>
          </p:cNvSpPr>
          <p:nvPr>
            <p:ph type="dt" sz="quarter" idx="1"/>
          </p:nvPr>
        </p:nvSpPr>
        <p:spPr>
          <a:xfrm>
            <a:off x="5592224" y="1"/>
            <a:ext cx="4278154" cy="341064"/>
          </a:xfrm>
          <a:prstGeom prst="rect">
            <a:avLst/>
          </a:prstGeom>
        </p:spPr>
        <p:txBody>
          <a:bodyPr vert="horz" lIns="91440" tIns="45720" rIns="91440" bIns="45720" rtlCol="0"/>
          <a:lstStyle>
            <a:lvl1pPr algn="r">
              <a:defRPr sz="1200"/>
            </a:lvl1pPr>
          </a:lstStyle>
          <a:p>
            <a:fld id="{1D0AE02F-28A2-014A-9349-54E9639D3ACB}" type="datetimeFigureOut">
              <a:rPr lang="en-US" smtClean="0"/>
              <a:t>4/8/2024</a:t>
            </a:fld>
            <a:endParaRPr lang="en-US"/>
          </a:p>
        </p:txBody>
      </p:sp>
      <p:sp>
        <p:nvSpPr>
          <p:cNvPr id="7" name="Slide Number Placeholder 6">
            <a:extLst>
              <a:ext uri="{FF2B5EF4-FFF2-40B4-BE49-F238E27FC236}">
                <a16:creationId xmlns:a16="http://schemas.microsoft.com/office/drawing/2014/main" id="{2357C0DD-D3CB-9DBB-3F22-41288788592D}"/>
              </a:ext>
            </a:extLst>
          </p:cNvPr>
          <p:cNvSpPr>
            <a:spLocks noGrp="1"/>
          </p:cNvSpPr>
          <p:nvPr>
            <p:ph type="sldNum" sz="quarter" idx="3"/>
          </p:nvPr>
        </p:nvSpPr>
        <p:spPr>
          <a:xfrm>
            <a:off x="5592224" y="6456612"/>
            <a:ext cx="4278154" cy="341063"/>
          </a:xfrm>
          <a:prstGeom prst="rect">
            <a:avLst/>
          </a:prstGeom>
        </p:spPr>
        <p:txBody>
          <a:bodyPr vert="horz" lIns="91440" tIns="45720" rIns="91440" bIns="45720" rtlCol="0" anchor="b"/>
          <a:lstStyle>
            <a:lvl1pPr algn="r">
              <a:defRPr sz="1200"/>
            </a:lvl1pPr>
          </a:lstStyle>
          <a:p>
            <a:fld id="{14978167-3AD0-844F-8C02-B155740DCB26}" type="slidenum">
              <a:rPr lang="en-US" smtClean="0"/>
              <a:t>‹#›</a:t>
            </a:fld>
            <a:endParaRPr lang="en-US"/>
          </a:p>
        </p:txBody>
      </p:sp>
      <p:sp>
        <p:nvSpPr>
          <p:cNvPr id="8" name="Header Placeholder 7">
            <a:extLst>
              <a:ext uri="{FF2B5EF4-FFF2-40B4-BE49-F238E27FC236}">
                <a16:creationId xmlns:a16="http://schemas.microsoft.com/office/drawing/2014/main" id="{97D1B9DB-32CC-5365-1017-2E3600ED333C}"/>
              </a:ext>
            </a:extLst>
          </p:cNvPr>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145806138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92224" y="1"/>
            <a:ext cx="4278154" cy="341064"/>
          </a:xfrm>
          <a:prstGeom prst="rect">
            <a:avLst/>
          </a:prstGeom>
        </p:spPr>
        <p:txBody>
          <a:bodyPr vert="horz" lIns="91440" tIns="45720" rIns="91440" bIns="45720" rtlCol="0"/>
          <a:lstStyle>
            <a:lvl1pPr algn="r">
              <a:defRPr sz="1200"/>
            </a:lvl1pPr>
          </a:lstStyle>
          <a:p>
            <a:fld id="{E4D8FD60-4458-7D4C-BEC6-5BE3D45DE122}" type="datetimeFigureOut">
              <a:rPr lang="en-US" smtClean="0"/>
              <a:t>4/8/2024</a:t>
            </a:fld>
            <a:endParaRPr lang="en-US"/>
          </a:p>
        </p:txBody>
      </p:sp>
      <p:sp>
        <p:nvSpPr>
          <p:cNvPr id="4" name="Slide Image Placeholder 3"/>
          <p:cNvSpPr>
            <a:spLocks noGrp="1" noRot="1" noChangeAspect="1"/>
          </p:cNvSpPr>
          <p:nvPr>
            <p:ph type="sldImg" idx="2"/>
          </p:nvPr>
        </p:nvSpPr>
        <p:spPr>
          <a:xfrm>
            <a:off x="2897188" y="849313"/>
            <a:ext cx="4078287"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7267" y="3271381"/>
            <a:ext cx="789813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92224" y="6456612"/>
            <a:ext cx="4278154" cy="341063"/>
          </a:xfrm>
          <a:prstGeom prst="rect">
            <a:avLst/>
          </a:prstGeom>
        </p:spPr>
        <p:txBody>
          <a:bodyPr vert="horz" lIns="91440" tIns="45720" rIns="91440" bIns="45720" rtlCol="0" anchor="b"/>
          <a:lstStyle>
            <a:lvl1pPr algn="r">
              <a:defRPr sz="1200"/>
            </a:lvl1pPr>
          </a:lstStyle>
          <a:p>
            <a:fld id="{5E7F18D8-6F7A-A34C-9602-C38B02F3D35C}" type="slidenum">
              <a:rPr lang="en-US" smtClean="0"/>
              <a:t>‹#›</a:t>
            </a:fld>
            <a:endParaRPr lang="en-US"/>
          </a:p>
        </p:txBody>
      </p:sp>
    </p:spTree>
    <p:extLst>
      <p:ext uri="{BB962C8B-B14F-4D97-AF65-F5344CB8AC3E}">
        <p14:creationId xmlns:p14="http://schemas.microsoft.com/office/powerpoint/2010/main" val="33735844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Introductory remarks – tailor for session</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a:t>
            </a:fld>
            <a:endParaRPr lang="en-US"/>
          </a:p>
        </p:txBody>
      </p:sp>
    </p:spTree>
    <p:extLst>
      <p:ext uri="{BB962C8B-B14F-4D97-AF65-F5344CB8AC3E}">
        <p14:creationId xmlns:p14="http://schemas.microsoft.com/office/powerpoint/2010/main" val="3155076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Now, those were the principles for general corporates, but some companies provide financing to customers or invest in assets as a main business activity, for example banks and insurers. IFRS 18 includes requirements for such companies to classify specific income and expenses in the operating category that would otherwise be classified in the investing or financing categories so that these companies can present key operating performance metrics, such as net interest income, in operating profit.</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11</a:t>
            </a:fld>
            <a:endParaRPr lang="en-US"/>
          </a:p>
        </p:txBody>
      </p:sp>
    </p:spTree>
    <p:extLst>
      <p:ext uri="{BB962C8B-B14F-4D97-AF65-F5344CB8AC3E}">
        <p14:creationId xmlns:p14="http://schemas.microsoft.com/office/powerpoint/2010/main" val="2011039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To demonstrate, here we have a statement of profit or loss for a company that invests in assets and provides financing to customers as main business activities, such as an investment and retail bank. </a:t>
            </a:r>
          </a:p>
          <a:p>
            <a:endParaRPr lang="en-GB"/>
          </a:p>
          <a:p>
            <a:r>
              <a:rPr lang="en-GB"/>
              <a:t>As this company provides financing to customers as a main business activity it includes in the operating category all income and expenses from liabilities that arise from transactions that involve only the raising of finance. This allows the company to present its key gross profit subtotal, ‘net interest income’ in the operating category.</a:t>
            </a:r>
          </a:p>
          <a:p>
            <a:endParaRPr lang="en-GB"/>
          </a:p>
          <a:p>
            <a:r>
              <a:rPr lang="en-GB"/>
              <a:t>Interest expense and the effect of changes in interest rates on other liabilities such as pension and lease liabilities are classified in the financing category for all entities which we can also see in this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Because most of the income and expenses that would otherwise be classified in the financing category are classified in the operating category, this company would not present the subtotal of ‘profit before financing and income tax’.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a:t>The company illustrated also invests in financial assets as a main business activity so income and expenses from these investments in financial assets and income and expenses from cash and cash equivalents are classified in the operating category.</a:t>
            </a:r>
          </a:p>
          <a:p>
            <a:endParaRPr lang="en-GB"/>
          </a:p>
          <a:p>
            <a:r>
              <a:rPr lang="en-GB"/>
              <a:t>All companies are required to classify income and expenses from associates and joint ventures accounted for using the equity method in the investing category.</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12</a:t>
            </a:fld>
            <a:endParaRPr lang="en-US"/>
          </a:p>
        </p:txBody>
      </p:sp>
    </p:spTree>
    <p:extLst>
      <p:ext uri="{BB962C8B-B14F-4D97-AF65-F5344CB8AC3E}">
        <p14:creationId xmlns:p14="http://schemas.microsoft.com/office/powerpoint/2010/main" val="803986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0"/>
              <a:t>For some entities, only a portion of their finance expenses relate to providing financing to customers and some of their financing expenses do not. This would be common, for example, for a company that both provides financing to customers as a main business activity and manufactures goods as a main business activity. </a:t>
            </a:r>
          </a:p>
          <a:p>
            <a:endParaRPr lang="en-GB" b="0"/>
          </a:p>
          <a:p>
            <a:r>
              <a:rPr lang="en-GB" b="0"/>
              <a:t>Many such entities would include in their key gross profit subtotal for providing financing to customers only the income and expenses related to that activity. However, for other entities trying to separate the financing expenses between operating and financing would be prohibitively costly. For example, if all financing was managed together in a central treasury function. </a:t>
            </a:r>
          </a:p>
          <a:p>
            <a:endParaRPr lang="en-GB" b="0"/>
          </a:p>
          <a:p>
            <a:r>
              <a:rPr lang="en-GB" b="0"/>
              <a:t>IFRS 18 allows an accounting policy choice that results in an entity either classifying in the operating category all of the income and expenses from liabilities that arise from transactions that involve only the raising of finance or only the portion of income and expenses on these liabilities that relates to providing financing to customers. </a:t>
            </a:r>
          </a:p>
          <a:p>
            <a:endParaRPr lang="en-GB" b="0"/>
          </a:p>
          <a:p>
            <a:r>
              <a:rPr lang="en-GB" b="0"/>
              <a:t>The policy choice does not apply to income and expenses from other liabilities which are always classified in the financing category.</a:t>
            </a:r>
          </a:p>
        </p:txBody>
      </p:sp>
      <p:sp>
        <p:nvSpPr>
          <p:cNvPr id="4" name="Fußzeilenplatzhalter 3"/>
          <p:cNvSpPr>
            <a:spLocks noGrp="1"/>
          </p:cNvSpPr>
          <p:nvPr>
            <p:ph type="ftr" sz="quarter" idx="4"/>
          </p:nvPr>
        </p:nvSpPr>
        <p:spPr/>
        <p:txBody>
          <a:bodyPr/>
          <a:lstStyle/>
          <a:p>
            <a:endParaRPr lang="en-US"/>
          </a:p>
        </p:txBody>
      </p:sp>
      <p:sp>
        <p:nvSpPr>
          <p:cNvPr id="5" name="Foliennummernplatzhalter 4"/>
          <p:cNvSpPr>
            <a:spLocks noGrp="1"/>
          </p:cNvSpPr>
          <p:nvPr>
            <p:ph type="sldNum" sz="quarter" idx="5"/>
          </p:nvPr>
        </p:nvSpPr>
        <p:spPr/>
        <p:txBody>
          <a:bodyPr/>
          <a:lstStyle/>
          <a:p>
            <a:fld id="{5E7F18D8-6F7A-A34C-9602-C38B02F3D35C}" type="slidenum">
              <a:rPr lang="en-US" smtClean="0"/>
              <a:pPr/>
              <a:t>13</a:t>
            </a:fld>
            <a:endParaRPr lang="en-US"/>
          </a:p>
        </p:txBody>
      </p:sp>
    </p:spTree>
    <p:extLst>
      <p:ext uri="{BB962C8B-B14F-4D97-AF65-F5344CB8AC3E}">
        <p14:creationId xmlns:p14="http://schemas.microsoft.com/office/powerpoint/2010/main" val="2669934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 this slide we have illustrated the statement of profit or loss for an insurer that invests in assets as a main business activity. The requirements work in the same way as the requirements for the investment and retail bank. Insurance finance expense which is part of an insurer’s key operating performance metric of ‘net financial result’ is classified in the operating category. However, the company illustrated does not provide financing to customers as a main business activity so income and expenses that a bank classified in the operating category are classified in the financing category, the same as general corporates.</a:t>
            </a:r>
          </a:p>
          <a:p>
            <a:endParaRPr lang="en-GB"/>
          </a:p>
          <a:p>
            <a:r>
              <a:rPr lang="en-GB"/>
              <a:t>This company is required to present profit before financing and income tax.</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14</a:t>
            </a:fld>
            <a:endParaRPr lang="en-US"/>
          </a:p>
        </p:txBody>
      </p:sp>
    </p:spTree>
    <p:extLst>
      <p:ext uri="{BB962C8B-B14F-4D97-AF65-F5344CB8AC3E}">
        <p14:creationId xmlns:p14="http://schemas.microsoft.com/office/powerpoint/2010/main" val="1704573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0"/>
              <a:t>IFRS 18 requires income and expenses from cash and cash equivalents, investments in associates, joint ventures and unconsolidated subsidiaries and other assets that generate a return individually and largely independently of the entity’s other resources to be classified in the investing category unless specific conditions are met. </a:t>
            </a:r>
          </a:p>
          <a:p>
            <a:endParaRPr lang="en-GB" b="0"/>
          </a:p>
          <a:p>
            <a:r>
              <a:rPr lang="en-GB" b="0"/>
              <a:t>Classification of income and expenses from cash and cash equivalents depends on whether a company has specified main business activities and the type of specified main business activity. We will talk more about this on the next slide. </a:t>
            </a:r>
          </a:p>
          <a:p>
            <a:endParaRPr lang="en-GB" b="0"/>
          </a:p>
          <a:p>
            <a:r>
              <a:rPr lang="en-GB" b="0"/>
              <a:t>Classification of income and expenses from investments in associates, joint ventures and non-consolidated subsidiaries depends on whether such investments are accounted for using the equity method or not. All entities classify such investments in the investing category if they are accounted for using the equity method. If they are not accounted for using the equity method, an entity classifies them in the operating category if investing in the asset is a main business activity. For example, an investment entity that measures associates, joint ventures and subsidiaries at FVTPL will classify the income and expenses from those investments in the operating category. </a:t>
            </a:r>
          </a:p>
          <a:p>
            <a:endParaRPr lang="en-GB" b="0"/>
          </a:p>
          <a:p>
            <a:r>
              <a:rPr lang="en-GB" b="0"/>
              <a:t>Income and expenses from other assets that generate a return individually and largely independently of the entity’s other resources are classified in the investing category unless investing in the asset is a main business activity. </a:t>
            </a:r>
          </a:p>
        </p:txBody>
      </p:sp>
      <p:sp>
        <p:nvSpPr>
          <p:cNvPr id="4" name="Fußzeilenplatzhalter 3"/>
          <p:cNvSpPr>
            <a:spLocks noGrp="1"/>
          </p:cNvSpPr>
          <p:nvPr>
            <p:ph type="ftr" sz="quarter" idx="4"/>
          </p:nvPr>
        </p:nvSpPr>
        <p:spPr/>
        <p:txBody>
          <a:bodyPr/>
          <a:lstStyle/>
          <a:p>
            <a:endParaRPr lang="en-US"/>
          </a:p>
        </p:txBody>
      </p:sp>
      <p:sp>
        <p:nvSpPr>
          <p:cNvPr id="5" name="Foliennummernplatzhalter 4"/>
          <p:cNvSpPr>
            <a:spLocks noGrp="1"/>
          </p:cNvSpPr>
          <p:nvPr>
            <p:ph type="sldNum" sz="quarter" idx="5"/>
          </p:nvPr>
        </p:nvSpPr>
        <p:spPr/>
        <p:txBody>
          <a:bodyPr/>
          <a:lstStyle/>
          <a:p>
            <a:fld id="{5E7F18D8-6F7A-A34C-9602-C38B02F3D35C}" type="slidenum">
              <a:rPr lang="en-US" smtClean="0"/>
              <a:pPr/>
              <a:t>15</a:t>
            </a:fld>
            <a:endParaRPr lang="en-US"/>
          </a:p>
        </p:txBody>
      </p:sp>
    </p:spTree>
    <p:extLst>
      <p:ext uri="{BB962C8B-B14F-4D97-AF65-F5344CB8AC3E}">
        <p14:creationId xmlns:p14="http://schemas.microsoft.com/office/powerpoint/2010/main" val="3083831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Classification of income and expenses from cash and cash equivalents depends on whether a company has specified main business activities and the type of specified main business activity. If an entity has no specified main business activities or only invests in non-financial assets as a main business activity, such as an investment property company, it classifies income and expenses from cash and cash equivalents in the investing category.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If an entity invests in financial assets as a main business activity it classifies income and expenses from cash and cash equivalents in the operating category.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If an entity provides financing to customers as a main business activity IFRS 18 allows an accounting policy choice that results in an entity either classifying in the operating category all income and expenses from cash and cash equivalents or the portion related to providing financing to customers as a main business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r>
              <a:rPr lang="en-GB" b="0"/>
              <a:t>This accounting policy choice has to be applied consistently with the accounting policy choice for income and expenses from liabilities that arise from transactions that involve only the raising of finance. For example, if an entity chooses to classify in the operating category all income and expenses from liabilities that arise from transactions that involve only the raising of finance, it will also classify in the operating category all income and expenses from cash and cash equivalents.  </a:t>
            </a:r>
          </a:p>
          <a:p>
            <a:endParaRPr lang="en-GB" b="0"/>
          </a:p>
        </p:txBody>
      </p:sp>
      <p:sp>
        <p:nvSpPr>
          <p:cNvPr id="4" name="Fußzeilenplatzhalter 3"/>
          <p:cNvSpPr>
            <a:spLocks noGrp="1"/>
          </p:cNvSpPr>
          <p:nvPr>
            <p:ph type="ftr" sz="quarter" idx="4"/>
          </p:nvPr>
        </p:nvSpPr>
        <p:spPr/>
        <p:txBody>
          <a:bodyPr/>
          <a:lstStyle/>
          <a:p>
            <a:endParaRPr lang="en-US"/>
          </a:p>
        </p:txBody>
      </p:sp>
      <p:sp>
        <p:nvSpPr>
          <p:cNvPr id="5" name="Foliennummernplatzhalter 4"/>
          <p:cNvSpPr>
            <a:spLocks noGrp="1"/>
          </p:cNvSpPr>
          <p:nvPr>
            <p:ph type="sldNum" sz="quarter" idx="5"/>
          </p:nvPr>
        </p:nvSpPr>
        <p:spPr/>
        <p:txBody>
          <a:bodyPr/>
          <a:lstStyle/>
          <a:p>
            <a:fld id="{5E7F18D8-6F7A-A34C-9602-C38B02F3D35C}" type="slidenum">
              <a:rPr lang="en-US" smtClean="0"/>
              <a:pPr/>
              <a:t>16</a:t>
            </a:fld>
            <a:endParaRPr lang="en-US"/>
          </a:p>
        </p:txBody>
      </p:sp>
    </p:spTree>
    <p:extLst>
      <p:ext uri="{BB962C8B-B14F-4D97-AF65-F5344CB8AC3E}">
        <p14:creationId xmlns:p14="http://schemas.microsoft.com/office/powerpoint/2010/main" val="1853592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Many companies use non-GAAP or alternative performance measures in their communications with capital markets. Users find information about those measures useful, but also find they are not always transparent, can be hard to find and can change from period to period without explanation.</a:t>
            </a:r>
          </a:p>
          <a:p>
            <a:endParaRPr lang="en-GB"/>
          </a:p>
          <a:p>
            <a:r>
              <a:rPr lang="en-GB"/>
              <a:t>To bring transparency and discipline in the use of these measures, IFRS 18 defines a subset of such measures, referred to as management-defined performance measures or MPMs, and requires their disclosures in the financial statements. As they will be disclosed in the financial statements, they will also be subject to audit. The scope of MPMs is a reflection of the focus of the project on the statement of profit or loss, therefore measures such as adjusted operating profit and adjusted profit are included in the scope while measures such as free cash flows and return on equity are excluded.</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18</a:t>
            </a:fld>
            <a:endParaRPr lang="en-US"/>
          </a:p>
        </p:txBody>
      </p:sp>
    </p:spTree>
    <p:extLst>
      <p:ext uri="{BB962C8B-B14F-4D97-AF65-F5344CB8AC3E}">
        <p14:creationId xmlns:p14="http://schemas.microsoft.com/office/powerpoint/2010/main" val="2530157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three key points to note about MPMs:</a:t>
            </a:r>
          </a:p>
          <a:p>
            <a:endParaRPr lang="en-GB"/>
          </a:p>
          <a:p>
            <a:pPr marL="228600" indent="-228600">
              <a:buAutoNum type="arabicPeriod"/>
            </a:pPr>
            <a:r>
              <a:rPr lang="en-GB"/>
              <a:t>Firstly, to anchor these measures to subtotals defined by IFRS Accounting Standards, the IASB has limited their scope to subtotals of income and expenses. So, not all non-GAAP measures would be captured by this requirement, only those that are comparable to income and expense subtotals like operating profit.</a:t>
            </a:r>
          </a:p>
          <a:p>
            <a:pPr marL="228600" indent="-228600">
              <a:buAutoNum type="arabicPeriod"/>
            </a:pPr>
            <a:endParaRPr lang="en-GB"/>
          </a:p>
          <a:p>
            <a:pPr marL="228600" indent="-228600">
              <a:buAutoNum type="arabicPeriod"/>
            </a:pPr>
            <a:r>
              <a:rPr lang="en-GB"/>
              <a:t>Secondly, to provide a link with external reporting, only measures that are included in public communications outside financial statements meet the definition of an MPM. This is consistent with the objective to provide transparency to measures already used in communications, and not define yet another set of measures. Public communications include management commentary, press releases and investor presentations, but do not include oral communications, written transcripts of oral communications or social media posts.</a:t>
            </a:r>
          </a:p>
          <a:p>
            <a:pPr marL="228600" indent="-228600">
              <a:buAutoNum type="arabicPeriod"/>
            </a:pPr>
            <a:endParaRPr lang="en-GB"/>
          </a:p>
          <a:p>
            <a:pPr marL="228600" indent="-228600">
              <a:buAutoNum type="arabicPeriod"/>
            </a:pPr>
            <a:r>
              <a:rPr lang="en-GB"/>
              <a:t>Finally, to provide users with insight into how management views the company’s financial performance, only those measures that reflect that view are in scope. Management can overrule the presumption that a measure used in public communications reflects their view. A company can assert that a subtotal does not communicate management’s view only if it has reasonable and supportable information for the assertion. For example, a company might be required by regulation to include an adjusted earnings measure in its public communications, but this measure is not used internally by management to make decisions and does not represent management’s view on performance.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19</a:t>
            </a:fld>
            <a:endParaRPr lang="en-US"/>
          </a:p>
        </p:txBody>
      </p:sp>
    </p:spTree>
    <p:extLst>
      <p:ext uri="{BB962C8B-B14F-4D97-AF65-F5344CB8AC3E}">
        <p14:creationId xmlns:p14="http://schemas.microsoft.com/office/powerpoint/2010/main" val="3024570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IFRS 18 will increase the transparency around these measures by requiring a number of disclosures to be included in a single note.</a:t>
            </a:r>
          </a:p>
          <a:p>
            <a:endParaRPr lang="en-GB"/>
          </a:p>
          <a:p>
            <a:r>
              <a:rPr lang="en-GB"/>
              <a:t>A key aspect of the disclosures is that each MPM will be required to be reconciled to the most directly comparable subtotal or total defined in IFRS Accounting Standards (for example, operating profit) which will increase investors’ understanding of how MPMs compare with measures defined by IFRS Accounting Standards. This reconciliation includes the income tax effect and effect on non-controlling interests for each item disclosed in the reconciliation.</a:t>
            </a:r>
          </a:p>
          <a:p>
            <a:endParaRPr lang="en-GB"/>
          </a:p>
          <a:p>
            <a:r>
              <a:rPr lang="en-GB"/>
              <a:t>Companies will also be required to disclose explanations of why each MPM is reported and how it is calculated.</a:t>
            </a:r>
          </a:p>
          <a:p>
            <a:endParaRPr lang="en-GB"/>
          </a:p>
          <a:p>
            <a:r>
              <a:rPr lang="en-GB"/>
              <a:t>And, to further improve the discipline in the disclosure of MPMs, any changes to reported MPMs will need to be explained. This includes enough explanation for investors to understand the change, the reasons for the change, and restated comparative information to reflect the change (unless it is impracticable to do so).</a:t>
            </a:r>
          </a:p>
          <a:p>
            <a:endParaRPr lang="en-GB"/>
          </a:p>
          <a:p>
            <a:r>
              <a:rPr lang="en-GB"/>
              <a:t>Disclosures about MPMs are requirements that both companies and investors tell us they are looking forward to – companies because they can provide their view of performance within the financial statements and investors because they expect greater transparency of management’s view.</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20</a:t>
            </a:fld>
            <a:endParaRPr lang="en-US"/>
          </a:p>
        </p:txBody>
      </p:sp>
    </p:spTree>
    <p:extLst>
      <p:ext uri="{BB962C8B-B14F-4D97-AF65-F5344CB8AC3E}">
        <p14:creationId xmlns:p14="http://schemas.microsoft.com/office/powerpoint/2010/main" val="1982867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we have an example of what an MPM reconciliation might look like. A reconciliation is important information for investors to understand how MPMs relate to IFRS totals or subtotals. A reconciliation also provides investors with information to help them understand how the measure differs from measures provided by other companies and the information required to make their own adjustments, if needed.</a:t>
            </a:r>
          </a:p>
          <a:p>
            <a:endParaRPr lang="en-GB"/>
          </a:p>
          <a:p>
            <a:r>
              <a:rPr lang="en-GB"/>
              <a:t>One of the disclosure requirements for MPMs that is probably the biggest change for jurisdictions with requirements for non-GAAP measures is the requirement for a company to disclose the tax effect and NCI on each adjusting item.</a:t>
            </a:r>
            <a:endParaRPr lang="en-GB">
              <a:ea typeface="Calibri"/>
              <a:cs typeface="Calibri"/>
            </a:endParaRPr>
          </a:p>
          <a:p>
            <a:endParaRPr lang="en-GB"/>
          </a:p>
          <a:p>
            <a:r>
              <a:rPr lang="en-GB"/>
              <a:t>The example has been reconciled to operating profit and profit from continuing operations because they are the most directly comparable subtotals specified by IFRS Accounting Standards. </a:t>
            </a:r>
            <a:endParaRPr lang="en-GB">
              <a:ea typeface="Calibri"/>
              <a:cs typeface="Calibri"/>
            </a:endParaRPr>
          </a:p>
          <a:p>
            <a:endParaRPr lang="en-GB"/>
          </a:p>
          <a:p>
            <a:r>
              <a:rPr lang="en-GB"/>
              <a:t>The IASB has specified other subtotals that a company can use in the reconciliation, including:</a:t>
            </a:r>
            <a:endParaRPr lang="en-GB">
              <a:ea typeface="Calibri"/>
              <a:cs typeface="Calibri"/>
            </a:endParaRPr>
          </a:p>
          <a:p>
            <a:pPr marL="171450" indent="-171450">
              <a:buFont typeface="Arial" panose="020B0604020202020204" pitchFamily="34" charset="0"/>
              <a:buChar char="•"/>
            </a:pPr>
            <a:r>
              <a:rPr lang="en-GB"/>
              <a:t>Operating profit and income and expenses from investments accounted for using the equity method; and</a:t>
            </a:r>
            <a:endParaRPr lang="en-GB">
              <a:ea typeface="Calibri"/>
              <a:cs typeface="Calibri"/>
            </a:endParaRPr>
          </a:p>
          <a:p>
            <a:pPr marL="171450" indent="-171450">
              <a:buFont typeface="Arial" panose="020B0604020202020204" pitchFamily="34" charset="0"/>
              <a:buChar char="•"/>
            </a:pPr>
            <a:r>
              <a:rPr lang="en-GB"/>
              <a:t>Operating profit before depreciation, amortisation and specified impairments.</a:t>
            </a:r>
            <a:endParaRPr lang="en-GB">
              <a:ea typeface="Calibri"/>
              <a:cs typeface="Calibri"/>
            </a:endParaRPr>
          </a:p>
          <a:p>
            <a:pPr marL="171450" indent="-171450">
              <a:buFont typeface="Arial" panose="020B0604020202020204" pitchFamily="34" charset="0"/>
              <a:buChar char="•"/>
            </a:pPr>
            <a:endParaRPr lang="en-GB"/>
          </a:p>
          <a:p>
            <a:pPr marL="0" indent="0">
              <a:buFont typeface="Arial" panose="020B0604020202020204" pitchFamily="34" charset="0"/>
              <a:buNone/>
            </a:pPr>
            <a:r>
              <a:rPr lang="en-GB"/>
              <a:t>It’s worth noting that if a company does not disclose these specified subtotals in the statement of profit or loss and a company uses it in its reconciliation, a company will be required to reconcile to the nearest total or subtotal presented in the statement of profit or loss, but the rest of the MPM disclosures are not required.</a:t>
            </a:r>
            <a:endParaRPr lang="en-GB">
              <a:ea typeface="Calibri"/>
              <a:cs typeface="Calibri"/>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21</a:t>
            </a:fld>
            <a:endParaRPr lang="en-US"/>
          </a:p>
        </p:txBody>
      </p:sp>
    </p:spTree>
    <p:extLst>
      <p:ext uri="{BB962C8B-B14F-4D97-AF65-F5344CB8AC3E}">
        <p14:creationId xmlns:p14="http://schemas.microsoft.com/office/powerpoint/2010/main" val="2596185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effectLst/>
                <a:latin typeface="Calibri" panose="020F0502020204030204" pitchFamily="34" charset="0"/>
                <a:ea typeface="Calibri" panose="020F0502020204030204" pitchFamily="34" charset="0"/>
                <a:cs typeface="Times New Roman" panose="02020603050405020304" pitchFamily="18" charset="0"/>
              </a:rPr>
              <a:t>Let’s start the session with an overview of the project. </a:t>
            </a:r>
          </a:p>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4358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company will be required to disclose the tax effect and the effect on non-controlling interests for each adjusting item in the reconciliation. This is to give investors the information they need to better understand the individual impacts of adjusting items because investors have said that they want to be able to evaluate a measure by assessing the impacts of including or excluding the individual adjusting items and to assess the impact on a per share basis, which requires the effects of tax and NCI. Investors would like this information because they, particularly buy-side investors, want to understand how MPMs have been constructed so they can assess whether those measures are sensible. Investors want to take those adjustments through to their own calculation of the measure, and particularly to the earnings per share measure. The effects of tax and NCI are necessary for investors to perform these analyses.</a:t>
            </a:r>
          </a:p>
          <a:p>
            <a:endParaRPr lang="en-GB"/>
          </a:p>
          <a:p>
            <a:r>
              <a:rPr lang="en-GB"/>
              <a:t>In response to feedback from some that calculating the tax effects for individual reconciling items may be costly, IFRS 18 will include a simplified approach for calculating the income tax effect – based on the tax effects of the underlying transactions at the statutory tax rates applicable to the transactions in the relevant jurisdictions.</a:t>
            </a:r>
          </a:p>
          <a:p>
            <a:endParaRPr lang="en-GB"/>
          </a:p>
          <a:p>
            <a:r>
              <a:rPr lang="en-GB"/>
              <a:t>A company would also be able to choose to calculate the tax effects on adjusting items on the basis of a reasonable pro rata allocation of current and deferred tax of the company in the tax jurisdictions concerned or by another method that achieves a more appropriate allocation in the circumstances. These alternatives will provide investors with a reasonable estimate of the income tax effect of adjustments, making it clear when the tax effects of an adjustment are materially different to the effect calculated applying the company’s effective tax rate. Companies will have a choice on which method of calculating tax to use for each reconciling item. But companies will need to disclose the method they have used.</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22</a:t>
            </a:fld>
            <a:endParaRPr lang="en-US"/>
          </a:p>
        </p:txBody>
      </p:sp>
    </p:spTree>
    <p:extLst>
      <p:ext uri="{BB962C8B-B14F-4D97-AF65-F5344CB8AC3E}">
        <p14:creationId xmlns:p14="http://schemas.microsoft.com/office/powerpoint/2010/main" val="3524426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last set of requirements are related to grouping of information in financial statements, otherwise known as aggregation and disaggregation.</a:t>
            </a:r>
          </a:p>
          <a:p>
            <a:endParaRPr lang="en-GB"/>
          </a:p>
          <a:p>
            <a:r>
              <a:rPr lang="en-GB"/>
              <a:t>These requirements respond to investors’ concerns that some companies do not provide enough detailed information – and that sometimes important information can be obscured.</a:t>
            </a:r>
          </a:p>
          <a:p>
            <a:endParaRPr lang="en-GB"/>
          </a:p>
          <a:p>
            <a:r>
              <a:rPr lang="en-GB"/>
              <a:t>Therefore, IFRS 18 will introduce enhanced requirements for grouping information – including requirements for presenting and disclosing operating expenses.</a:t>
            </a:r>
          </a:p>
          <a:p>
            <a:endParaRPr lang="en-GB"/>
          </a:p>
          <a:p>
            <a:r>
              <a:rPr lang="en-GB"/>
              <a:t>IFRS 18 will also provide guidance for a company to determine whether information should be presented in the primary financial statements or disclosed in the notes.</a:t>
            </a:r>
          </a:p>
          <a:p>
            <a:endParaRPr lang="en-GB"/>
          </a:p>
          <a:p>
            <a:r>
              <a:rPr lang="en-GB"/>
              <a:t>Finally, IFRS 18 will also include requirements to help companies determine meaningful labels and disclose information about items labelled as ‘other’.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24</a:t>
            </a:fld>
            <a:endParaRPr lang="en-US"/>
          </a:p>
        </p:txBody>
      </p:sp>
    </p:spTree>
    <p:extLst>
      <p:ext uri="{BB962C8B-B14F-4D97-AF65-F5344CB8AC3E}">
        <p14:creationId xmlns:p14="http://schemas.microsoft.com/office/powerpoint/2010/main" val="1355579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One of the ways IFRS 18 aims to improve aggregation and disaggregation is to define the roles of the primary financial statements and the notes.</a:t>
            </a:r>
          </a:p>
          <a:p>
            <a:endParaRPr lang="en-GB"/>
          </a:p>
          <a:p>
            <a:r>
              <a:rPr lang="en-GB"/>
              <a:t>The role of the primary financial statements is to provide structured summaries of a company’s recognised assets, liabilities, equity, income, expenses and cash flows, that are useful to investors for:</a:t>
            </a:r>
          </a:p>
          <a:p>
            <a:endParaRPr lang="en-GB"/>
          </a:p>
          <a:p>
            <a:pPr marL="171450" indent="-171450">
              <a:buFont typeface="Arial" panose="020B0604020202020204" pitchFamily="34" charset="0"/>
              <a:buChar char="•"/>
            </a:pPr>
            <a:r>
              <a:rPr lang="en-GB"/>
              <a:t>Obtaining an understandable overview of those items;</a:t>
            </a:r>
          </a:p>
          <a:p>
            <a:pPr marL="171450" indent="-171450">
              <a:buFont typeface="Arial" panose="020B0604020202020204" pitchFamily="34" charset="0"/>
              <a:buChar char="•"/>
            </a:pPr>
            <a:r>
              <a:rPr lang="en-GB"/>
              <a:t>Making comparisons between companies, and between reporting periods for the same company; and</a:t>
            </a:r>
          </a:p>
          <a:p>
            <a:pPr marL="171450" indent="-171450">
              <a:buFont typeface="Arial" panose="020B0604020202020204" pitchFamily="34" charset="0"/>
              <a:buChar char="•"/>
            </a:pPr>
            <a:r>
              <a:rPr lang="en-GB"/>
              <a:t>Identifying items or areas about which investors may wish to seek additional information in the notes.</a:t>
            </a:r>
          </a:p>
          <a:p>
            <a:pPr marL="0" indent="0">
              <a:buFont typeface="Arial" panose="020B0604020202020204" pitchFamily="34" charset="0"/>
              <a:buNone/>
            </a:pPr>
            <a:endParaRPr lang="en-GB"/>
          </a:p>
          <a:p>
            <a:pPr marL="0" indent="0">
              <a:buFont typeface="Arial" panose="020B0604020202020204" pitchFamily="34" charset="0"/>
              <a:buNone/>
            </a:pPr>
            <a:r>
              <a:rPr lang="en-GB"/>
              <a:t>This concept of a useful structured summary will help companies decide which information to present in the primary financial statements and which information to disclose in the notes.</a:t>
            </a:r>
          </a:p>
          <a:p>
            <a:pPr marL="0" indent="0">
              <a:buFont typeface="Arial" panose="020B0604020202020204" pitchFamily="34" charset="0"/>
              <a:buNone/>
            </a:pPr>
            <a:endParaRPr lang="en-GB"/>
          </a:p>
          <a:p>
            <a:pPr marL="0" indent="0">
              <a:buFont typeface="Arial" panose="020B0604020202020204" pitchFamily="34" charset="0"/>
              <a:buNone/>
            </a:pPr>
            <a:r>
              <a:rPr lang="en-GB"/>
              <a:t>Because the role of the primary financial statements is to provide a useful structured summary, the line items in the primary financial statements are likely to aggregate some items for which disaggregated information would be material, but is disclosed in the notes rather than presented. In other words, while all information presented in the primary financial statements is material, not all material information included in the financial statements can be presented.</a:t>
            </a:r>
          </a:p>
          <a:p>
            <a:pPr marL="0" indent="0">
              <a:buFont typeface="Arial" panose="020B0604020202020204" pitchFamily="34" charset="0"/>
              <a:buNone/>
            </a:pPr>
            <a:endParaRPr lang="en-GB"/>
          </a:p>
          <a:p>
            <a:pPr marL="0" indent="0">
              <a:buFont typeface="Arial" panose="020B0604020202020204" pitchFamily="34" charset="0"/>
              <a:buNone/>
            </a:pPr>
            <a:r>
              <a:rPr lang="en-GB"/>
              <a:t>The role of the notes is to provide material information necessary:</a:t>
            </a:r>
          </a:p>
          <a:p>
            <a:pPr marL="0" indent="0">
              <a:buFont typeface="Arial" panose="020B0604020202020204" pitchFamily="34" charset="0"/>
              <a:buNone/>
            </a:pPr>
            <a:endParaRPr lang="en-GB"/>
          </a:p>
          <a:p>
            <a:pPr marL="171450" indent="-171450">
              <a:buFont typeface="Arial" panose="020B0604020202020204" pitchFamily="34" charset="0"/>
              <a:buChar char="•"/>
            </a:pPr>
            <a:r>
              <a:rPr lang="en-GB"/>
              <a:t>to enable investors to understand the line items in the primary financial statements; and</a:t>
            </a:r>
          </a:p>
          <a:p>
            <a:pPr marL="171450" indent="-171450">
              <a:buFont typeface="Arial" panose="020B0604020202020204" pitchFamily="34" charset="0"/>
              <a:buChar char="•"/>
            </a:pPr>
            <a:r>
              <a:rPr lang="en-GB"/>
              <a:t>to supplement the primary financial statements with additional information to achieve the objective of financial statements.</a:t>
            </a:r>
          </a:p>
          <a:p>
            <a:endParaRPr lang="en-GB"/>
          </a:p>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990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IFRS 18 will also provide more general principles for aggregation, disaggregation and the use of meaningful labels.</a:t>
            </a:r>
          </a:p>
          <a:p>
            <a:endParaRPr lang="en-GB"/>
          </a:p>
          <a:p>
            <a:r>
              <a:rPr lang="en-GB"/>
              <a:t>Applying the principles, a company is required to disaggregate information whenever the resulting information is material. If a company does not present such information in the primary financial statements, it is required to disclose the information in the notes.</a:t>
            </a:r>
          </a:p>
          <a:p>
            <a:endParaRPr lang="en-GB"/>
          </a:p>
          <a:p>
            <a:r>
              <a:rPr lang="en-GB"/>
              <a:t>A company will be required to aggregate items based on shared characteristics. A single dissimilar characteristics can be enough to require the disaggregation of an item if the resulting information is material.</a:t>
            </a:r>
          </a:p>
          <a:p>
            <a:endParaRPr lang="en-GB"/>
          </a:p>
          <a:p>
            <a:r>
              <a:rPr lang="en-GB"/>
              <a:t>Aggregation and disaggregation in financial statements should not obscure material information or reduce the understandability of the information presented or disclosed.</a:t>
            </a:r>
          </a:p>
          <a:p>
            <a:endParaRPr lang="en-GB"/>
          </a:p>
          <a:p>
            <a:r>
              <a:rPr lang="en-GB"/>
              <a:t>To help a company apply the principles, IFRS 18 provides application guidance on:</a:t>
            </a:r>
          </a:p>
          <a:p>
            <a:endParaRPr lang="en-GB"/>
          </a:p>
          <a:p>
            <a:pPr marL="171450" indent="-171450">
              <a:buFont typeface="Arial" panose="020B0604020202020204" pitchFamily="34" charset="0"/>
              <a:buChar char="•"/>
            </a:pPr>
            <a:r>
              <a:rPr lang="en-GB"/>
              <a:t>how to aggregate or disaggregate information – in particular, which characteristics to consider when assessing whether items have similar or dissimilar characteristics;</a:t>
            </a:r>
          </a:p>
          <a:p>
            <a:pPr marL="171450" indent="-171450">
              <a:buFont typeface="Arial" panose="020B0604020202020204" pitchFamily="34" charset="0"/>
              <a:buChar char="•"/>
            </a:pPr>
            <a:r>
              <a:rPr lang="en-GB"/>
              <a:t>the basis used in aggregation and disaggregation; and</a:t>
            </a:r>
          </a:p>
          <a:p>
            <a:pPr marL="171450" indent="-171450">
              <a:buFont typeface="Arial" panose="020B0604020202020204" pitchFamily="34" charset="0"/>
              <a:buChar char="•"/>
            </a:pPr>
            <a:r>
              <a:rPr lang="en-GB"/>
              <a:t>how to describe items presented or disclosed to represent them faithfully – including how to find a more informative label than, for example, ‘other expenses’.</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A company only labels items presented or disclosed as ‘other’ if it can find no more informative label. If there is not a more informative label for aggregated items, then an entity should use a label that is as precise as possible about the type of items being aggregated, for example ‘other operating expenses’ and ‘other finance expenses’.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26</a:t>
            </a:fld>
            <a:endParaRPr lang="en-US"/>
          </a:p>
        </p:txBody>
      </p:sp>
    </p:spTree>
    <p:extLst>
      <p:ext uri="{BB962C8B-B14F-4D97-AF65-F5344CB8AC3E}">
        <p14:creationId xmlns:p14="http://schemas.microsoft.com/office/powerpoint/2010/main" val="1654057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IFRS 18 requires a company to present operating expenses either by their nature or their function within the company. If a company presents one or more operating expense line items by function it is required to disclose the amounts of specified nature expenses included in each line item in the operating category in the statement of profit or loss. </a:t>
            </a:r>
          </a:p>
          <a:p>
            <a:endParaRPr lang="en-GB"/>
          </a:p>
          <a:p>
            <a:r>
              <a:rPr lang="en-GB"/>
              <a:t>The nature expenses required to be disclosed are:</a:t>
            </a:r>
          </a:p>
          <a:p>
            <a:endParaRPr lang="en-GB"/>
          </a:p>
          <a:p>
            <a:pPr marL="171450" indent="-171450">
              <a:buFont typeface="Arial" panose="020B0604020202020204" pitchFamily="34" charset="0"/>
              <a:buChar char="•"/>
            </a:pPr>
            <a:r>
              <a:rPr lang="en-GB"/>
              <a:t>Depreciation;</a:t>
            </a:r>
          </a:p>
          <a:p>
            <a:pPr marL="171450" indent="-171450">
              <a:buFont typeface="Arial" panose="020B0604020202020204" pitchFamily="34" charset="0"/>
              <a:buChar char="•"/>
            </a:pPr>
            <a:r>
              <a:rPr lang="en-GB"/>
              <a:t>Amortisation;</a:t>
            </a:r>
          </a:p>
          <a:p>
            <a:pPr marL="171450" indent="-171450">
              <a:buFont typeface="Arial" panose="020B0604020202020204" pitchFamily="34" charset="0"/>
              <a:buChar char="•"/>
            </a:pPr>
            <a:r>
              <a:rPr lang="en-GB"/>
              <a:t>Employee benefits; </a:t>
            </a:r>
          </a:p>
          <a:p>
            <a:pPr marL="171450" indent="-171450">
              <a:buFont typeface="Arial" panose="020B0604020202020204" pitchFamily="34" charset="0"/>
              <a:buChar char="•"/>
            </a:pPr>
            <a:r>
              <a:rPr lang="en-GB"/>
              <a:t>Impairment losses on non-financial assets; and</a:t>
            </a:r>
          </a:p>
          <a:p>
            <a:pPr marL="171450" indent="-171450">
              <a:buFont typeface="Arial" panose="020B0604020202020204" pitchFamily="34" charset="0"/>
              <a:buChar char="•"/>
            </a:pPr>
            <a:r>
              <a:rPr lang="en-GB"/>
              <a:t>Write-downs of inventories.</a:t>
            </a:r>
          </a:p>
          <a:p>
            <a:pPr marL="0" indent="0">
              <a:buFont typeface="Arial" panose="020B0604020202020204" pitchFamily="34" charset="0"/>
              <a:buNone/>
            </a:pPr>
            <a:endParaRPr lang="en-GB"/>
          </a:p>
          <a:p>
            <a:pPr marL="0" indent="0">
              <a:buFont typeface="Arial" panose="020B0604020202020204" pitchFamily="34" charset="0"/>
              <a:buNone/>
            </a:pPr>
            <a:r>
              <a:rPr lang="en-GB"/>
              <a:t>The amounts to be disclosed are not required to be amounts recognised as an expense in the reporting period. However, if the amounts disclosed include amounts that have been recognised as part of the carrying amount of an asset, a company shall give a qualitative explanation of that fact and identify the assets involved.</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27</a:t>
            </a:fld>
            <a:endParaRPr lang="en-US"/>
          </a:p>
        </p:txBody>
      </p:sp>
    </p:spTree>
    <p:extLst>
      <p:ext uri="{BB962C8B-B14F-4D97-AF65-F5344CB8AC3E}">
        <p14:creationId xmlns:p14="http://schemas.microsoft.com/office/powerpoint/2010/main" val="3385344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This slide illustrates what the disclosure of specified expenses by nature might look like. In this illustration the amounts disclosed are those recognised as an expense in the statement of profit or loss for the year, except for depreciation and employee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p>
          <a:p>
            <a:pPr marL="0" marR="0" lvl="0" indent="0" algn="l" defTabSz="914400" rtl="0" eaLnBrk="1" fontAlgn="auto" latinLnBrk="0" hangingPunct="1">
              <a:lnSpc>
                <a:spcPct val="100000"/>
              </a:lnSpc>
              <a:spcBef>
                <a:spcPts val="0"/>
              </a:spcBef>
              <a:spcAft>
                <a:spcPts val="0"/>
              </a:spcAft>
              <a:buClrTx/>
              <a:buSzTx/>
              <a:buFontTx/>
              <a:buNone/>
              <a:tabLst/>
              <a:defRPr/>
            </a:pPr>
            <a:r>
              <a:rPr lang="en-GB" b="0"/>
              <a:t>The amount disclosed for depreciation is the charge for the year applying IAS 16 </a:t>
            </a:r>
            <a:r>
              <a:rPr lang="en-GB" b="0" i="1"/>
              <a:t>Property, Plant and Equipment</a:t>
            </a:r>
            <a:r>
              <a:rPr lang="en-GB" b="0" i="0"/>
              <a:t> and the amount disclosed for employee benefits is the cost incurred, including pension costs, for employee services applying IAS 19 </a:t>
            </a:r>
            <a:r>
              <a:rPr lang="en-GB" b="0" i="1"/>
              <a:t>Employee Benefits</a:t>
            </a:r>
            <a:r>
              <a:rPr lang="en-GB" b="0" i="0"/>
              <a:t>. The amounts of depreciation and employee benefits include amounts that have been capitalised, by including them in the amount of inventory at the end of the reporting period.</a:t>
            </a:r>
            <a:endParaRPr lang="en-GB" b="0"/>
          </a:p>
        </p:txBody>
      </p:sp>
      <p:sp>
        <p:nvSpPr>
          <p:cNvPr id="4" name="Fußzeilenplatzhalt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oliennummernplatzhalt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F18D8-6F7A-A34C-9602-C38B02F3D35C}"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9359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addition to IFRS 18, the IASB has also amended IAS 7 to introduce two changes to the statement of cash flows related to operating cash flows and classification of interest and dividend cash flows.</a:t>
            </a:r>
          </a:p>
          <a:p>
            <a:endParaRPr lang="en-GB"/>
          </a:p>
          <a:p>
            <a:r>
              <a:rPr lang="en-GB"/>
              <a:t>In current practice, companies use different starting points for the indirect method for reporting operating cash flows. Investors have indicated that this diversity in practice reduces comparability between companies – making their analysis difficult.</a:t>
            </a:r>
          </a:p>
          <a:p>
            <a:endParaRPr lang="en-GB"/>
          </a:p>
          <a:p>
            <a:r>
              <a:rPr lang="en-GB"/>
              <a:t>Additionally, the accounting policy choices currently permitted by IAS 7 for classifying interest and dividend cash flows have caused diversity in the classification of those cash flows – even among companies in the same industry. This diversity reduces comparability and does not necessarily convey information about the role of interest and dividend cash flows in a company’s business activities.</a:t>
            </a:r>
          </a:p>
          <a:p>
            <a:endParaRPr lang="en-GB"/>
          </a:p>
          <a:p>
            <a:r>
              <a:rPr lang="en-GB"/>
              <a:t>To reduce diversity, the subtotal ‘operating profit or loss’ will be the starting point for companies applying the indirect method for reporting cash flows from operating activities.</a:t>
            </a:r>
          </a:p>
          <a:p>
            <a:endParaRPr lang="en-GB"/>
          </a:p>
          <a:p>
            <a:r>
              <a:rPr lang="en-GB"/>
              <a:t>To reduce the classification alternatives that are currently permitted and to ensure comparability, a company will be required to classify interest and dividends paid as cash flows from financing activities and interest and dividends received as cash flows from investing categories.</a:t>
            </a:r>
          </a:p>
          <a:p>
            <a:endParaRPr lang="en-GB"/>
          </a:p>
          <a:p>
            <a:r>
              <a:rPr lang="en-GB"/>
              <a:t>Dividends received, interest paid and interest received are classified in a single category (either as operating, investing or financing activities) in the statement of cash flows by a company with specified main business activities.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30</a:t>
            </a:fld>
            <a:endParaRPr lang="en-US"/>
          </a:p>
        </p:txBody>
      </p:sp>
    </p:spTree>
    <p:extLst>
      <p:ext uri="{BB962C8B-B14F-4D97-AF65-F5344CB8AC3E}">
        <p14:creationId xmlns:p14="http://schemas.microsoft.com/office/powerpoint/2010/main" val="3695973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Investors have told us they need digital information that is comparable across companies and periods AND that provides them with company-specific information.</a:t>
            </a:r>
          </a:p>
          <a:p>
            <a:endParaRPr lang="en-GB"/>
          </a:p>
          <a:p>
            <a:r>
              <a:rPr lang="en-GB"/>
              <a:t>And ideally this information should be consistently available – and available in an easily usable format and free from errors.</a:t>
            </a:r>
          </a:p>
          <a:p>
            <a:endParaRPr lang="en-GB"/>
          </a:p>
          <a:p>
            <a:r>
              <a:rPr lang="en-GB"/>
              <a:t>Tagged information in digital reports is currently often not entirely free from tagging errors. The IASB does not have any evidence that IFRS 18 will have a significant effect on the number of errors in tagged information.</a:t>
            </a:r>
          </a:p>
          <a:p>
            <a:endParaRPr lang="en-GB"/>
          </a:p>
          <a:p>
            <a:r>
              <a:rPr lang="en-GB"/>
              <a:t>However, we do expect IFRS 18 to reduce the cost of using digital data. For example, many investors either use data providers to access information or otherwise spend significant time and resources to normalise subtotals and make data comparable. There is diversity in how companies tag data in financial reports – some of which is a result of the current diversity in reporting practices. IFRS 18 will reduce this diversity in reporting practices – for example, by introducing defined subtotals (such as operating profit) which are comparable across companies.</a:t>
            </a:r>
          </a:p>
          <a:p>
            <a:endParaRPr lang="en-GB"/>
          </a:p>
          <a:p>
            <a:r>
              <a:rPr lang="en-GB"/>
              <a:t>In addition, some company-specific information, such as information on non-GAAP measures, is currently often not tagged or tagged using extension elements – making it difficult for digital users to extract the information. IFRS 18, for example, requires information on MPMs to be disclosed in a single note in the notes to the financial statements. This disclosure requirement will also be reflected in the IFRS Accounting Taxonomy – making it easier for companies to detail tag information on MPMs and easier for digital users to access such XBRL information.</a:t>
            </a:r>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32</a:t>
            </a:fld>
            <a:endParaRPr lang="en-US"/>
          </a:p>
        </p:txBody>
      </p:sp>
    </p:spTree>
    <p:extLst>
      <p:ext uri="{BB962C8B-B14F-4D97-AF65-F5344CB8AC3E}">
        <p14:creationId xmlns:p14="http://schemas.microsoft.com/office/powerpoint/2010/main" val="2422731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IFRS 18 is a new Accounting Standard that will replace IAS 1. It includes new requirements on presentation and disclosure, as well as some requirements brought forward from the existing IAS 1 with limited wording changes. IFRS 18 will not change the way companies recognise and measure items in the financial statements. However, for most companies we expect changes in the presentation of the statement of profit or loss and disclosures in the notes.</a:t>
            </a:r>
          </a:p>
          <a:p>
            <a:endParaRPr lang="en-GB"/>
          </a:p>
          <a:p>
            <a:r>
              <a:rPr lang="en-GB"/>
              <a:t>In addition, the IASB has issued limited amendments to other IFRS Accounting Standards, including limited changes to the statement of cash flows.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34</a:t>
            </a:fld>
            <a:endParaRPr lang="en-US"/>
          </a:p>
        </p:txBody>
      </p:sp>
    </p:spTree>
    <p:extLst>
      <p:ext uri="{BB962C8B-B14F-4D97-AF65-F5344CB8AC3E}">
        <p14:creationId xmlns:p14="http://schemas.microsoft.com/office/powerpoint/2010/main" val="12037962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a:t>IFRS 18 has an effective date of 1 January 2027. All requirements will be applied at the same time by all companies from the effective date, unless a company elects to apply the requirements earlier.</a:t>
            </a:r>
          </a:p>
          <a:p>
            <a:pPr>
              <a:lnSpc>
                <a:spcPct val="107000"/>
              </a:lnSpc>
              <a:spcAft>
                <a:spcPts val="800"/>
              </a:spcAft>
            </a:pPr>
            <a:endParaRPr lang="en-GB"/>
          </a:p>
          <a:p>
            <a:pPr>
              <a:lnSpc>
                <a:spcPct val="107000"/>
              </a:lnSpc>
              <a:spcAft>
                <a:spcPts val="800"/>
              </a:spcAft>
            </a:pPr>
            <a:r>
              <a:rPr lang="en-GB"/>
              <a:t>IFRS 18 will be applied retrospectively in both interim and annual financial statements. Additionally, a company will be required to disclose a reconciliation of the statement of profit or loss for the immediately preceding comparative period in interim and annual financial statements.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35</a:t>
            </a:fld>
            <a:endParaRPr lang="en-US"/>
          </a:p>
        </p:txBody>
      </p:sp>
    </p:spTree>
    <p:extLst>
      <p:ext uri="{BB962C8B-B14F-4D97-AF65-F5344CB8AC3E}">
        <p14:creationId xmlns:p14="http://schemas.microsoft.com/office/powerpoint/2010/main" val="265348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IFRS 18 arises from the IASB’s work on the Primary Financial Statements project and responds to investors’ demand for better information about companies’ financial performance. </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It will improve how information is communicated in financial statements and give investors a better basis for analysing and comparing companies’ performance. </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IFRS 18 will affect all stakeholders in the IFRS Accounting Standards ecosystem. </a:t>
            </a:r>
          </a:p>
          <a:p>
            <a:pPr>
              <a:lnSpc>
                <a:spcPct val="107000"/>
              </a:lnSpc>
              <a:spcAft>
                <a:spcPts val="800"/>
              </a:spcAft>
            </a:pP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3</a:t>
            </a:fld>
            <a:endParaRPr lang="en-US"/>
          </a:p>
        </p:txBody>
      </p:sp>
    </p:spTree>
    <p:extLst>
      <p:ext uri="{BB962C8B-B14F-4D97-AF65-F5344CB8AC3E}">
        <p14:creationId xmlns:p14="http://schemas.microsoft.com/office/powerpoint/2010/main" val="2802670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IFRS 18 will introduce three sets of new requirements:</a:t>
            </a:r>
          </a:p>
          <a:p>
            <a:endParaRPr lang="en-GB"/>
          </a:p>
          <a:p>
            <a:pPr marL="171450" indent="-171450">
              <a:buFont typeface="Arial" panose="020B0604020202020204" pitchFamily="34" charset="0"/>
              <a:buChar char="•"/>
            </a:pPr>
            <a:r>
              <a:rPr lang="en-GB"/>
              <a:t>The first set of requirements creates structure in the statement of profit or loss by requiring companies to present two new defined subtotals. This will provide a consistent and comprehensive starting point for investors’ analysis and help investors compare performance between companies, in particular using the operating profit subtotal which will now be defined and therefore more comparable.</a:t>
            </a:r>
          </a:p>
          <a:p>
            <a:pPr marL="171450" indent="-171450">
              <a:buFont typeface="Arial" panose="020B0604020202020204" pitchFamily="34" charset="0"/>
              <a:buChar char="•"/>
            </a:pPr>
            <a:r>
              <a:rPr lang="en-GB"/>
              <a:t>The second set of requirements is that companies will be required to disclose information about some non-GAAP measures in a single note to the financial statements. We call these management-defined performance measures. This will help companies to complement information provided using the new structure for the statement of profit or loss with company specific information about performance and provide investors with greater transparency about those measures.</a:t>
            </a:r>
          </a:p>
          <a:p>
            <a:pPr marL="171450" indent="-171450">
              <a:buFont typeface="Arial" panose="020B0604020202020204" pitchFamily="34" charset="0"/>
              <a:buChar char="•"/>
            </a:pPr>
            <a:r>
              <a:rPr lang="en-GB"/>
              <a:t>The third set of requirements enhances guidance on grouping of information, also known as aggregation and disaggregation in the financial statements. This will help ensure that investors receive material information making financial statements more understandable and useful.</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Together these three sets of requirements will provide better information for better decisions – by increasing the comparability, transparency and usefulness of information.</a:t>
            </a:r>
          </a:p>
          <a:p>
            <a:pPr marL="0" indent="0">
              <a:buFont typeface="Arial" panose="020B0604020202020204" pitchFamily="34" charset="0"/>
              <a:buNone/>
            </a:pPr>
            <a:endParaRPr lang="en-GB"/>
          </a:p>
          <a:p>
            <a:pPr marL="0" indent="0">
              <a:buFont typeface="Arial" panose="020B0604020202020204" pitchFamily="34" charset="0"/>
              <a:buNone/>
            </a:pPr>
            <a:r>
              <a:rPr lang="en-GB"/>
              <a:t>The effective date for IFRS 18 will be 1 January 2027, giving companies sufficient time to prepare. There is an option for companies to apply earlier.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4</a:t>
            </a:fld>
            <a:endParaRPr lang="en-US"/>
          </a:p>
        </p:txBody>
      </p:sp>
    </p:spTree>
    <p:extLst>
      <p:ext uri="{BB962C8B-B14F-4D97-AF65-F5344CB8AC3E}">
        <p14:creationId xmlns:p14="http://schemas.microsoft.com/office/powerpoint/2010/main" val="1419702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This first set of requirements relates to categories and subtotals in the statement of profit or loss. </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It responds to investors’ concerns about the difficulty in comparing financial performance because companies’ statement of profit or loss </a:t>
            </a:r>
            <a:r>
              <a:rPr lang="en-GB" sz="1800" b="1" kern="100">
                <a:effectLst/>
                <a:latin typeface="Calibri" panose="020F0502020204030204" pitchFamily="34" charset="0"/>
                <a:ea typeface="Calibri" panose="020F0502020204030204" pitchFamily="34" charset="0"/>
                <a:cs typeface="Arial" panose="020B0604020202020204" pitchFamily="34" charset="0"/>
              </a:rPr>
              <a:t>vary</a:t>
            </a:r>
            <a:r>
              <a:rPr lang="en-GB" sz="1800" kern="100">
                <a:effectLst/>
                <a:latin typeface="Calibri" panose="020F0502020204030204" pitchFamily="34" charset="0"/>
                <a:ea typeface="Calibri" panose="020F0502020204030204" pitchFamily="34" charset="0"/>
                <a:cs typeface="Arial" panose="020B0604020202020204" pitchFamily="34" charset="0"/>
              </a:rPr>
              <a:t> in content and structure. </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For example, operating profit is one of the most frequently used subtotals today—but until now has not been defined in IFRS Accounting Standards—resulting in companies applying different definitions to the </a:t>
            </a:r>
            <a:r>
              <a:rPr lang="en-GB" sz="1800" b="1" kern="100">
                <a:effectLst/>
                <a:latin typeface="Calibri" panose="020F0502020204030204" pitchFamily="34" charset="0"/>
                <a:ea typeface="Calibri" panose="020F0502020204030204" pitchFamily="34" charset="0"/>
                <a:cs typeface="Arial" panose="020B0604020202020204" pitchFamily="34" charset="0"/>
              </a:rPr>
              <a:t>same</a:t>
            </a:r>
            <a:r>
              <a:rPr lang="en-GB" sz="1800" kern="100">
                <a:effectLst/>
                <a:latin typeface="Calibri" panose="020F0502020204030204" pitchFamily="34" charset="0"/>
                <a:ea typeface="Calibri" panose="020F0502020204030204" pitchFamily="34" charset="0"/>
                <a:cs typeface="Arial" panose="020B0604020202020204" pitchFamily="34" charset="0"/>
              </a:rPr>
              <a:t> subtotal.</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IFRS 18 introduces in the statement of profit or loss:</a:t>
            </a:r>
          </a:p>
          <a:p>
            <a:pPr marL="342900" lvl="0" indent="-342900">
              <a:lnSpc>
                <a:spcPct val="107000"/>
              </a:lnSpc>
              <a:buFont typeface="Symbol" panose="05050102010706020507" pitchFamily="18" charset="2"/>
              <a:buChar char=""/>
            </a:pPr>
            <a:r>
              <a:rPr lang="en-GB" sz="1800" kern="100">
                <a:effectLst/>
                <a:latin typeface="Calibri" panose="020F0502020204030204" pitchFamily="34" charset="0"/>
                <a:ea typeface="Calibri" panose="020F0502020204030204" pitchFamily="34" charset="0"/>
                <a:cs typeface="Arial" panose="020B0604020202020204" pitchFamily="34" charset="0"/>
              </a:rPr>
              <a:t>three new defined categories to provide a consistent structure of the statement of profit or loss: operating, investing and financing; and</a:t>
            </a:r>
          </a:p>
          <a:p>
            <a:pPr marL="342900" lvl="0" indent="-342900">
              <a:lnSpc>
                <a:spcPct val="107000"/>
              </a:lnSpc>
              <a:spcAft>
                <a:spcPts val="800"/>
              </a:spcAft>
              <a:buFont typeface="Symbol" panose="05050102010706020507" pitchFamily="18" charset="2"/>
              <a:buChar char=""/>
            </a:pPr>
            <a:r>
              <a:rPr lang="en-GB" sz="1800" kern="100">
                <a:effectLst/>
                <a:latin typeface="Calibri" panose="020F0502020204030204" pitchFamily="34" charset="0"/>
                <a:ea typeface="Calibri" panose="020F0502020204030204" pitchFamily="34" charset="0"/>
                <a:cs typeface="Arial" panose="020B0604020202020204" pitchFamily="34" charset="0"/>
              </a:rPr>
              <a:t>two new required subtotals—to enable analysis: operating profit and profit before financing and income taxes.</a:t>
            </a:r>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6</a:t>
            </a:fld>
            <a:endParaRPr lang="en-US"/>
          </a:p>
        </p:txBody>
      </p:sp>
    </p:spTree>
    <p:extLst>
      <p:ext uri="{BB962C8B-B14F-4D97-AF65-F5344CB8AC3E}">
        <p14:creationId xmlns:p14="http://schemas.microsoft.com/office/powerpoint/2010/main" val="2718638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This slide contains an illustration of what a statement of profit or loss would look like for a company applying IFRS 18. The structure of the statement of profit or loss is more aligned with the approach taken by investors when analysing the statement of profit or loss.</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The operating category is defined as the </a:t>
            </a:r>
            <a:r>
              <a:rPr lang="en-GB" sz="1800" b="1" kern="100">
                <a:effectLst/>
                <a:latin typeface="Calibri" panose="020F0502020204030204" pitchFamily="34" charset="0"/>
                <a:ea typeface="Calibri" panose="020F0502020204030204" pitchFamily="34" charset="0"/>
                <a:cs typeface="Arial" panose="020B0604020202020204" pitchFamily="34" charset="0"/>
              </a:rPr>
              <a:t>default category</a:t>
            </a:r>
            <a:r>
              <a:rPr lang="en-GB" sz="1800" kern="1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The operating category includes anything that does not meet the requirements to be classified in the investing or financing categories. </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The subtotal ‘</a:t>
            </a:r>
            <a:r>
              <a:rPr lang="en-GB" sz="1800" b="1" kern="100">
                <a:effectLst/>
                <a:latin typeface="Calibri" panose="020F0502020204030204" pitchFamily="34" charset="0"/>
                <a:ea typeface="Calibri" panose="020F0502020204030204" pitchFamily="34" charset="0"/>
                <a:cs typeface="Arial" panose="020B0604020202020204" pitchFamily="34" charset="0"/>
              </a:rPr>
              <a:t>operating profit or loss</a:t>
            </a:r>
            <a:r>
              <a:rPr lang="en-GB" sz="1800" kern="100">
                <a:effectLst/>
                <a:latin typeface="Calibri" panose="020F0502020204030204" pitchFamily="34" charset="0"/>
                <a:ea typeface="Calibri" panose="020F0502020204030204" pitchFamily="34" charset="0"/>
                <a:cs typeface="Arial" panose="020B0604020202020204" pitchFamily="34" charset="0"/>
              </a:rPr>
              <a:t>’ will give a complete picture of a company’s operations. </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All companies will be required to present that subtotal—so it will provide a consistent and comprehensive starting point for investors’ analysis. </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The investing category includes income and expenses from investments accounted for using the equity method, as well as income and expenses from cash and cash equivalents and other investments that investors analyse separately to a company’s operations. </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Arial" panose="020B0604020202020204" pitchFamily="34" charset="0"/>
              </a:rPr>
              <a:t>The financing category, together with the profit before financing and income taxes subtotal, will allow investors to analyse the performance of a company before the effect of its financing. </a:t>
            </a:r>
          </a:p>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7</a:t>
            </a:fld>
            <a:endParaRPr lang="en-US"/>
          </a:p>
        </p:txBody>
      </p:sp>
    </p:spTree>
    <p:extLst>
      <p:ext uri="{BB962C8B-B14F-4D97-AF65-F5344CB8AC3E}">
        <p14:creationId xmlns:p14="http://schemas.microsoft.com/office/powerpoint/2010/main" val="54116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operating category includes all income and expenses that are not classified in the investing, financing, income tax or discontinued operations categories. It is therefore the default category that comprises all income and expenses – including volatile and unusual income and expenses – arising from a company’s operations. Operating profit is not a measure of ‘persistent’ or ‘recurring’ operating performance, but rather provides a complete picture of a company’s operations for the period.</a:t>
            </a:r>
          </a:p>
          <a:p>
            <a:endParaRPr lang="en-GB"/>
          </a:p>
          <a:p>
            <a:r>
              <a:rPr lang="en-GB"/>
              <a:t>An indirect approach to defining operating profit works well with different business models and is simpler to apply than a direct definition which may require significant judgement to apply. It also avoids the need to create a non-operating category that is neither operating, investing or financing that may be used opportunistically.</a:t>
            </a:r>
          </a:p>
          <a:p>
            <a:endParaRPr lang="en-GB"/>
          </a:p>
          <a:p>
            <a:r>
              <a:rPr lang="en-GB"/>
              <a:t>The operating category includes, but is not limited to, income and expenses from a company’s main business activities. Therefore, income and expenses from ancillary business activities are classified in the operating category if they do not meet the requirements to be classified in any of the other categories.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8</a:t>
            </a:fld>
            <a:endParaRPr lang="en-US"/>
          </a:p>
        </p:txBody>
      </p:sp>
    </p:spTree>
    <p:extLst>
      <p:ext uri="{BB962C8B-B14F-4D97-AF65-F5344CB8AC3E}">
        <p14:creationId xmlns:p14="http://schemas.microsoft.com/office/powerpoint/2010/main" val="3912091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investing category includes income and expenses from assets that generate a return individually and largely independently of other resources held by a company. It also includes incremental expenses directly attributable to the acquisition and disposal of these assets, for example transaction costs and costs to sell. Examples of such assets include rental income and remeasurements of investment properties, interest income, dividends and fair value changes in financial assets, such as debt and equity securities.</a:t>
            </a:r>
          </a:p>
          <a:p>
            <a:endParaRPr lang="en-GB"/>
          </a:p>
          <a:p>
            <a:r>
              <a:rPr lang="en-GB"/>
              <a:t>The investing category also requires companies to classify income and expenses from all associates and joint ventures accounted for using the equity method in the investing category. Investors strongly supported classifying such income and expenses outside of operating profit. This does not mean that investors think that the result from associates and joint ventures is not important to a company’s operations. It is important. However, investors explained that they use different methodology to analyse them because, firstly, investments accounted for using the equity method do not have any revenue contribution and have a distorting effect on operating profit margins of a company. Secondly, companies do not control associates and joint ventures; and thirdly, share of profit or loss of associates and joint ventures accounted for using the equity method is a post-tax and post-financing amount.</a:t>
            </a:r>
          </a:p>
          <a:p>
            <a:endParaRPr lang="en-GB"/>
          </a:p>
          <a:p>
            <a:r>
              <a:rPr lang="en-GB"/>
              <a:t>IFRS 18 will not specify where in the investing category a company presents the share of profit or loss from associates and joint ventures accounted for using the equity method, so a company can present it directly after operating profit followed by an additional subtotal of ‘operating profit and income and expenses from investments accounted for using the equity method’.</a:t>
            </a:r>
          </a:p>
          <a:p>
            <a:endParaRPr lang="en-GB"/>
          </a:p>
          <a:p>
            <a:r>
              <a:rPr lang="en-GB"/>
              <a:t>The subtotal is an IFRS-specified subtotal, so the disclosure requirements for management-defined performance measures are not required if this subtotal is used in a company’s public communications and otherwise meets the definition of a management-defined performance measure.</a:t>
            </a:r>
          </a:p>
          <a:p>
            <a:endParaRPr lang="en-GB"/>
          </a:p>
          <a:p>
            <a:r>
              <a:rPr lang="en-GB"/>
              <a:t>Finally, the investing category includes income and expenses from cash and cash equivalents. The arguments for classifying income and expenses from cash and cash equivalents in the investing or financing category are finely balanced. By classifying them in the investing category it makes the structure of the statement of profit or loss simple because the investing category would include income and expenses from assets and the financing category would generally include income and expenses from liabilities. Some entities with specified main business activities will classify income and expenses from cash and cash equivalents in the operating category.</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9</a:t>
            </a:fld>
            <a:endParaRPr lang="en-US"/>
          </a:p>
        </p:txBody>
      </p:sp>
    </p:spTree>
    <p:extLst>
      <p:ext uri="{BB962C8B-B14F-4D97-AF65-F5344CB8AC3E}">
        <p14:creationId xmlns:p14="http://schemas.microsoft.com/office/powerpoint/2010/main" val="1145714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financing category includes all income and expenses, including incremental expenses on recognition and derecognition, from liabilities that arise from transactions that involve only the raising of finance and interest income and expense and the effects of changes in interest rates from other liabilities.</a:t>
            </a:r>
          </a:p>
          <a:p>
            <a:endParaRPr lang="en-GB"/>
          </a:p>
          <a:p>
            <a:r>
              <a:rPr lang="en-GB"/>
              <a:t>To distinguish between these two types of liabilities a company considers what is being exchanged in the transaction. If a company receives cash and later returns cash, such as with a loan contract, then the transaction is a transaction that involves only the raising of finance. All income and expenses from the liability would be classified in the financing category.</a:t>
            </a:r>
          </a:p>
          <a:p>
            <a:endParaRPr lang="en-GB"/>
          </a:p>
          <a:p>
            <a:r>
              <a:rPr lang="en-GB"/>
              <a:t>In a transaction that exchanges something else for cash, such as a lease liability that exchanges a right-of-use asset for cash, only the interest expense and the effects of changes in interest rates recognised applying IFRS Accounting Standards are classified in the financing category.</a:t>
            </a:r>
          </a:p>
          <a:p>
            <a:endParaRPr lang="en-GB"/>
          </a:p>
          <a:p>
            <a:r>
              <a:rPr lang="en-GB"/>
              <a:t>Interest income and expense on other liabilities also includes interest income and expense on payables for goods and services received, decommissioning provisions and pensions It is important to note that for pensions, it is the net interest expense or income on net defined benefit liabilities or assets that would be classified in the financing category.</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E7F18D8-6F7A-A34C-9602-C38B02F3D35C}" type="slidenum">
              <a:rPr lang="en-US" smtClean="0"/>
              <a:t>10</a:t>
            </a:fld>
            <a:endParaRPr lang="en-US"/>
          </a:p>
        </p:txBody>
      </p:sp>
    </p:spTree>
    <p:extLst>
      <p:ext uri="{BB962C8B-B14F-4D97-AF65-F5344CB8AC3E}">
        <p14:creationId xmlns:p14="http://schemas.microsoft.com/office/powerpoint/2010/main" val="975984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87096"/>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2225" y="2602317"/>
            <a:ext cx="5163775" cy="3174031"/>
          </a:xfrm>
        </p:spPr>
        <p:txBody>
          <a:bodyPr anchor="t">
            <a:noAutofit/>
          </a:bodyPr>
          <a:lstStyle>
            <a:lvl1pPr algn="l">
              <a:defRPr sz="3000">
                <a:solidFill>
                  <a:schemeClr val="bg1"/>
                </a:solidFill>
              </a:defRPr>
            </a:lvl1pPr>
          </a:lstStyle>
          <a:p>
            <a:r>
              <a:rPr lang="ja-JP" altLang="en-US"/>
              <a:t>マスター タイトルの書式設定</a:t>
            </a:r>
            <a:endParaRPr lang="en-GB"/>
          </a:p>
        </p:txBody>
      </p:sp>
    </p:spTree>
    <p:extLst>
      <p:ext uri="{BB962C8B-B14F-4D97-AF65-F5344CB8AC3E}">
        <p14:creationId xmlns:p14="http://schemas.microsoft.com/office/powerpoint/2010/main" val="2665805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31" userDrawn="1">
          <p15:clr>
            <a:srgbClr val="FBAE40"/>
          </p15:clr>
        </p15:guide>
        <p15:guide id="4" orient="horz" pos="3816" userDrawn="1">
          <p15:clr>
            <a:srgbClr val="FBAE40"/>
          </p15:clr>
        </p15:guide>
        <p15:guide id="5" orient="horz" pos="1638" userDrawn="1">
          <p15:clr>
            <a:srgbClr val="FBAE40"/>
          </p15:clr>
        </p15:guide>
        <p15:guide id="6" orient="horz" pos="15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ja-JP" altLang="en-US"/>
              <a:t>マスター タイトルの書式設定</a:t>
            </a:r>
            <a:endParaRPr lang="en-GB"/>
          </a:p>
        </p:txBody>
      </p:sp>
      <p:sp>
        <p:nvSpPr>
          <p:cNvPr id="7" name="Picture Placeholder 6">
            <a:extLst>
              <a:ext uri="{FF2B5EF4-FFF2-40B4-BE49-F238E27FC236}">
                <a16:creationId xmlns:a16="http://schemas.microsoft.com/office/drawing/2014/main" id="{54D2C733-25A0-BD0A-F121-84E4674DE3DA}"/>
              </a:ext>
            </a:extLst>
          </p:cNvPr>
          <p:cNvSpPr>
            <a:spLocks noGrp="1"/>
          </p:cNvSpPr>
          <p:nvPr>
            <p:ph type="pic" sz="quarter" idx="10"/>
          </p:nvPr>
        </p:nvSpPr>
        <p:spPr>
          <a:xfrm>
            <a:off x="6283325" y="1160463"/>
            <a:ext cx="5537200" cy="5091112"/>
          </a:xfrm>
        </p:spPr>
        <p:txBody>
          <a:bodyPr/>
          <a:lstStyle/>
          <a:p>
            <a:r>
              <a:rPr lang="ja-JP" altLang="en-US"/>
              <a:t>アイコンをクリックして図を追加</a:t>
            </a:r>
            <a:endParaRPr lang="en-GB"/>
          </a:p>
        </p:txBody>
      </p:sp>
      <p:sp>
        <p:nvSpPr>
          <p:cNvPr id="6" name="Text Placeholder 5">
            <a:extLst>
              <a:ext uri="{FF2B5EF4-FFF2-40B4-BE49-F238E27FC236}">
                <a16:creationId xmlns:a16="http://schemas.microsoft.com/office/drawing/2014/main" id="{159C3C25-34D6-E502-A8D3-202E68FE4D7E}"/>
              </a:ext>
            </a:extLst>
          </p:cNvPr>
          <p:cNvSpPr>
            <a:spLocks noGrp="1"/>
          </p:cNvSpPr>
          <p:nvPr>
            <p:ph type="body" sz="quarter" idx="11"/>
          </p:nvPr>
        </p:nvSpPr>
        <p:spPr>
          <a:xfrm>
            <a:off x="923264" y="2493963"/>
            <a:ext cx="5059363" cy="3757612"/>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166899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slide-People">
    <p:spTree>
      <p:nvGrpSpPr>
        <p:cNvPr id="1" name=""/>
        <p:cNvGrpSpPr/>
        <p:nvPr/>
      </p:nvGrpSpPr>
      <p:grpSpPr>
        <a:xfrm>
          <a:off x="0" y="0"/>
          <a:ext cx="0" cy="0"/>
          <a:chOff x="0" y="0"/>
          <a:chExt cx="0" cy="0"/>
        </a:xfrm>
      </p:grpSpPr>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165781"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ja-JP" altLang="en-US"/>
              <a:t>アイコンをクリックして図を追加</a:t>
            </a:r>
            <a:endParaRPr lang="en-US"/>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814964"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ja-JP" altLang="en-US"/>
              <a:t>アイコンをクリックして図を追加</a:t>
            </a:r>
            <a:endParaRPr lang="en-US"/>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464147"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ja-JP" altLang="en-US"/>
              <a:t>アイコンをクリックして図を追加</a:t>
            </a:r>
            <a:endParaRPr lang="en-US"/>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961730" y="2570276"/>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ja-JP" altLang="en-US"/>
              <a:t>アイコンをクリックして図を追加</a:t>
            </a:r>
            <a:endParaRPr lang="en-US"/>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4" name="Title 1">
            <a:extLst>
              <a:ext uri="{FF2B5EF4-FFF2-40B4-BE49-F238E27FC236}">
                <a16:creationId xmlns:a16="http://schemas.microsoft.com/office/drawing/2014/main" id="{0A3C8BA3-DBA0-428F-1E74-23288E70DA47}"/>
              </a:ext>
            </a:extLst>
          </p:cNvPr>
          <p:cNvSpPr>
            <a:spLocks noGrp="1"/>
          </p:cNvSpPr>
          <p:nvPr>
            <p:ph type="title"/>
          </p:nvPr>
        </p:nvSpPr>
        <p:spPr>
          <a:xfrm>
            <a:off x="923263" y="1311388"/>
            <a:ext cx="10379145" cy="1109550"/>
          </a:xfrm>
        </p:spPr>
        <p:txBody>
          <a:bodyPr anchor="t">
            <a:noAutofit/>
          </a:bodyPr>
          <a:lstStyle>
            <a:lvl1pPr>
              <a:defRPr sz="2400"/>
            </a:lvl1pPr>
          </a:lstStyle>
          <a:p>
            <a:r>
              <a:rPr lang="ja-JP" altLang="en-US"/>
              <a:t>マスター タイトルの書式設定</a:t>
            </a:r>
            <a:endParaRPr lang="en-GB"/>
          </a:p>
        </p:txBody>
      </p:sp>
      <p:sp>
        <p:nvSpPr>
          <p:cNvPr id="5" name="Text Placeholder 3">
            <a:extLst>
              <a:ext uri="{FF2B5EF4-FFF2-40B4-BE49-F238E27FC236}">
                <a16:creationId xmlns:a16="http://schemas.microsoft.com/office/drawing/2014/main" id="{4D675318-62E2-83F0-C9EC-211B601164EE}"/>
              </a:ext>
            </a:extLst>
          </p:cNvPr>
          <p:cNvSpPr>
            <a:spLocks noGrp="1"/>
          </p:cNvSpPr>
          <p:nvPr>
            <p:ph type="body" sz="half" idx="2"/>
          </p:nvPr>
        </p:nvSpPr>
        <p:spPr>
          <a:xfrm>
            <a:off x="926626"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6" name="Text Placeholder 3">
            <a:extLst>
              <a:ext uri="{FF2B5EF4-FFF2-40B4-BE49-F238E27FC236}">
                <a16:creationId xmlns:a16="http://schemas.microsoft.com/office/drawing/2014/main" id="{05B699A6-E30F-4D2A-7752-E1DDD21CB34B}"/>
              </a:ext>
            </a:extLst>
          </p:cNvPr>
          <p:cNvSpPr>
            <a:spLocks noGrp="1"/>
          </p:cNvSpPr>
          <p:nvPr>
            <p:ph type="body" sz="half" idx="24"/>
          </p:nvPr>
        </p:nvSpPr>
        <p:spPr>
          <a:xfrm>
            <a:off x="3500009"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Text Placeholder 3">
            <a:extLst>
              <a:ext uri="{FF2B5EF4-FFF2-40B4-BE49-F238E27FC236}">
                <a16:creationId xmlns:a16="http://schemas.microsoft.com/office/drawing/2014/main" id="{07B6D645-2DCE-457C-EE76-2EE888AE1139}"/>
              </a:ext>
            </a:extLst>
          </p:cNvPr>
          <p:cNvSpPr>
            <a:spLocks noGrp="1"/>
          </p:cNvSpPr>
          <p:nvPr>
            <p:ph type="body" sz="half" idx="25"/>
          </p:nvPr>
        </p:nvSpPr>
        <p:spPr>
          <a:xfrm>
            <a:off x="6073392"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9" name="Text Placeholder 3">
            <a:extLst>
              <a:ext uri="{FF2B5EF4-FFF2-40B4-BE49-F238E27FC236}">
                <a16:creationId xmlns:a16="http://schemas.microsoft.com/office/drawing/2014/main" id="{F3B855E9-677C-5E75-67FD-1E466B660D0E}"/>
              </a:ext>
            </a:extLst>
          </p:cNvPr>
          <p:cNvSpPr>
            <a:spLocks noGrp="1"/>
          </p:cNvSpPr>
          <p:nvPr>
            <p:ph type="body" sz="half" idx="26"/>
          </p:nvPr>
        </p:nvSpPr>
        <p:spPr>
          <a:xfrm>
            <a:off x="8646775"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385860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E843265B-B8F3-8E07-7562-931704C57D6E}"/>
              </a:ext>
            </a:extLst>
          </p:cNvPr>
          <p:cNvPicPr>
            <a:picLocks noChangeAspect="1"/>
          </p:cNvPicPr>
          <p:nvPr userDrawn="1"/>
        </p:nvPicPr>
        <p:blipFill>
          <a:blip r:embed="rId2"/>
          <a:stretch>
            <a:fillRect/>
          </a:stretch>
        </p:blipFill>
        <p:spPr>
          <a:xfrm>
            <a:off x="1024751" y="378132"/>
            <a:ext cx="1371327" cy="419017"/>
          </a:xfrm>
          <a:prstGeom prst="rect">
            <a:avLst/>
          </a:prstGeom>
        </p:spPr>
      </p:pic>
      <p:sp>
        <p:nvSpPr>
          <p:cNvPr id="6" name="Title 1">
            <a:extLst>
              <a:ext uri="{FF2B5EF4-FFF2-40B4-BE49-F238E27FC236}">
                <a16:creationId xmlns:a16="http://schemas.microsoft.com/office/drawing/2014/main" id="{57C795FA-93AB-A675-E690-2F6BC5BB791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ja-JP" altLang="en-US"/>
              <a:t>マスター タイトルの書式設定</a:t>
            </a:r>
            <a:endParaRPr lang="en-GB"/>
          </a:p>
        </p:txBody>
      </p:sp>
      <p:sp>
        <p:nvSpPr>
          <p:cNvPr id="7" name="Text Placeholder 3">
            <a:extLst>
              <a:ext uri="{FF2B5EF4-FFF2-40B4-BE49-F238E27FC236}">
                <a16:creationId xmlns:a16="http://schemas.microsoft.com/office/drawing/2014/main" id="{3AEEAF06-2038-AC01-326E-D8D087D369C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380785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5574" y="0"/>
            <a:ext cx="12192000" cy="6858000"/>
          </a:xfrm>
          <a:prstGeom prst="rect">
            <a:avLst/>
          </a:prstGeom>
          <a:solidFill>
            <a:schemeClr val="tx1"/>
          </a:solidFill>
        </p:spPr>
        <p:txBody>
          <a:bodyPr anchor="b" anchorCtr="0"/>
          <a:lstStyle>
            <a:lvl1pPr>
              <a:defRPr sz="2000"/>
            </a:lvl1pPr>
          </a:lstStyle>
          <a:p>
            <a:r>
              <a:rPr lang="ja-JP" altLang="en-US"/>
              <a:t>アイコンをクリックして図を追加</a:t>
            </a:r>
            <a:endParaRPr lang="en-US"/>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9" name="Title 1">
            <a:extLst>
              <a:ext uri="{FF2B5EF4-FFF2-40B4-BE49-F238E27FC236}">
                <a16:creationId xmlns:a16="http://schemas.microsoft.com/office/drawing/2014/main" id="{367A702B-2F0F-9647-F6CF-4AB4119D8A62}"/>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ja-JP" altLang="en-US"/>
              <a:t>マスター タイトルの書式設定</a:t>
            </a:r>
            <a:endParaRPr lang="en-GB"/>
          </a:p>
        </p:txBody>
      </p:sp>
      <p:sp>
        <p:nvSpPr>
          <p:cNvPr id="11" name="Text Placeholder 3">
            <a:extLst>
              <a:ext uri="{FF2B5EF4-FFF2-40B4-BE49-F238E27FC236}">
                <a16:creationId xmlns:a16="http://schemas.microsoft.com/office/drawing/2014/main" id="{FEC718AE-761B-1F1D-C01F-127DED371991}"/>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Text Placeholder 15">
            <a:extLst>
              <a:ext uri="{FF2B5EF4-FFF2-40B4-BE49-F238E27FC236}">
                <a16:creationId xmlns:a16="http://schemas.microsoft.com/office/drawing/2014/main" id="{68ECB248-3648-51BB-78B8-74E422623139}"/>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ja-JP" altLang="en-US"/>
              <a:t>マスター テキストの書式設定</a:t>
            </a:r>
          </a:p>
        </p:txBody>
      </p:sp>
      <p:sp>
        <p:nvSpPr>
          <p:cNvPr id="6" name="Text Placeholder 2">
            <a:extLst>
              <a:ext uri="{FF2B5EF4-FFF2-40B4-BE49-F238E27FC236}">
                <a16:creationId xmlns:a16="http://schemas.microsoft.com/office/drawing/2014/main" id="{185DEC34-9A87-8AF8-4AF3-D3D65A76A874}"/>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345346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page-3">
    <p:bg>
      <p:bgPr>
        <a:solidFill>
          <a:schemeClr val="bg1"/>
        </a:solidFill>
        <a:effectLst/>
      </p:bgPr>
    </p:bg>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ext Placeholder 3">
            <a:extLst>
              <a:ext uri="{FF2B5EF4-FFF2-40B4-BE49-F238E27FC236}">
                <a16:creationId xmlns:a16="http://schemas.microsoft.com/office/drawing/2014/main" id="{D156C0DC-D378-02C8-8359-FE595908ED1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Title 1">
            <a:extLst>
              <a:ext uri="{FF2B5EF4-FFF2-40B4-BE49-F238E27FC236}">
                <a16:creationId xmlns:a16="http://schemas.microsoft.com/office/drawing/2014/main" id="{3E5A8223-1ADE-EDBE-7A11-ABB05A13356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tx1"/>
                </a:solidFill>
              </a:defRPr>
            </a:lvl1pPr>
          </a:lstStyle>
          <a:p>
            <a:r>
              <a:rPr lang="ja-JP" altLang="en-US"/>
              <a:t>マスター タイトルの書式設定</a:t>
            </a:r>
            <a:endParaRPr lang="en-GB"/>
          </a:p>
        </p:txBody>
      </p:sp>
    </p:spTree>
    <p:extLst>
      <p:ext uri="{BB962C8B-B14F-4D97-AF65-F5344CB8AC3E}">
        <p14:creationId xmlns:p14="http://schemas.microsoft.com/office/powerpoint/2010/main" val="2479863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page+image">
    <p:spTree>
      <p:nvGrpSpPr>
        <p:cNvPr id="1" name=""/>
        <p:cNvGrpSpPr/>
        <p:nvPr/>
      </p:nvGrpSpPr>
      <p:grpSpPr>
        <a:xfrm>
          <a:off x="0" y="0"/>
          <a:ext cx="0" cy="0"/>
          <a:chOff x="0" y="0"/>
          <a:chExt cx="0" cy="0"/>
        </a:xfrm>
      </p:grpSpPr>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ext Placeholder 3">
            <a:extLst>
              <a:ext uri="{FF2B5EF4-FFF2-40B4-BE49-F238E27FC236}">
                <a16:creationId xmlns:a16="http://schemas.microsoft.com/office/drawing/2014/main" id="{3899D87B-6145-CEAD-DCCD-FA7EC85FD478}"/>
              </a:ext>
            </a:extLst>
          </p:cNvPr>
          <p:cNvSpPr>
            <a:spLocks noGrp="1"/>
          </p:cNvSpPr>
          <p:nvPr>
            <p:ph type="body" sz="half" idx="2"/>
          </p:nvPr>
        </p:nvSpPr>
        <p:spPr>
          <a:xfrm>
            <a:off x="934110" y="4378455"/>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Title 1">
            <a:extLst>
              <a:ext uri="{FF2B5EF4-FFF2-40B4-BE49-F238E27FC236}">
                <a16:creationId xmlns:a16="http://schemas.microsoft.com/office/drawing/2014/main" id="{54DCFEBF-1C81-29E2-A82A-B80D15137101}"/>
              </a:ext>
            </a:extLst>
          </p:cNvPr>
          <p:cNvSpPr>
            <a:spLocks noGrp="1"/>
          </p:cNvSpPr>
          <p:nvPr>
            <p:ph type="title"/>
          </p:nvPr>
        </p:nvSpPr>
        <p:spPr>
          <a:xfrm>
            <a:off x="923264" y="1311388"/>
            <a:ext cx="5167157" cy="2888472"/>
          </a:xfrm>
        </p:spPr>
        <p:txBody>
          <a:bodyPr anchor="t">
            <a:noAutofit/>
          </a:bodyPr>
          <a:lstStyle>
            <a:lvl1pPr marL="180975" indent="-180975">
              <a:defRPr sz="3000">
                <a:solidFill>
                  <a:schemeClr val="tx1"/>
                </a:solidFill>
              </a:defRPr>
            </a:lvl1pPr>
          </a:lstStyle>
          <a:p>
            <a:r>
              <a:rPr lang="ja-JP" altLang="en-US"/>
              <a:t>マスター タイトルの書式設定</a:t>
            </a:r>
            <a:endParaRPr lang="en-GB"/>
          </a:p>
        </p:txBody>
      </p:sp>
      <p:sp>
        <p:nvSpPr>
          <p:cNvPr id="9" name="Picture Placeholder 8">
            <a:extLst>
              <a:ext uri="{FF2B5EF4-FFF2-40B4-BE49-F238E27FC236}">
                <a16:creationId xmlns:a16="http://schemas.microsoft.com/office/drawing/2014/main" id="{72947CE0-B80F-968A-CF57-094ADD4190EE}"/>
              </a:ext>
            </a:extLst>
          </p:cNvPr>
          <p:cNvSpPr>
            <a:spLocks noGrp="1"/>
          </p:cNvSpPr>
          <p:nvPr>
            <p:ph type="pic" sz="quarter" idx="10"/>
          </p:nvPr>
        </p:nvSpPr>
        <p:spPr>
          <a:xfrm>
            <a:off x="6348413" y="1160463"/>
            <a:ext cx="5472112" cy="4897437"/>
          </a:xfrm>
        </p:spPr>
        <p:txBody>
          <a:bodyPr/>
          <a:lstStyle/>
          <a:p>
            <a:r>
              <a:rPr lang="ja-JP" altLang="en-US"/>
              <a:t>アイコンをクリックして図を追加</a:t>
            </a:r>
            <a:endParaRPr lang="en-GB"/>
          </a:p>
        </p:txBody>
      </p:sp>
    </p:spTree>
    <p:extLst>
      <p:ext uri="{BB962C8B-B14F-4D97-AF65-F5344CB8AC3E}">
        <p14:creationId xmlns:p14="http://schemas.microsoft.com/office/powerpoint/2010/main" val="2852038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st page">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ja-JP" altLang="en-US"/>
              <a:t>マスター タイトルの書式設定</a:t>
            </a:r>
            <a:endParaRPr lang="en-GB"/>
          </a:p>
        </p:txBody>
      </p:sp>
      <p:sp>
        <p:nvSpPr>
          <p:cNvPr id="4" name="Text Placeholder 5">
            <a:extLst>
              <a:ext uri="{FF2B5EF4-FFF2-40B4-BE49-F238E27FC236}">
                <a16:creationId xmlns:a16="http://schemas.microsoft.com/office/drawing/2014/main" id="{91E99FCF-DAA6-B072-8D40-46033CF3640E}"/>
              </a:ext>
            </a:extLst>
          </p:cNvPr>
          <p:cNvSpPr>
            <a:spLocks noGrp="1"/>
          </p:cNvSpPr>
          <p:nvPr>
            <p:ph type="body" sz="quarter" idx="11"/>
          </p:nvPr>
        </p:nvSpPr>
        <p:spPr>
          <a:xfrm>
            <a:off x="925232" y="2496370"/>
            <a:ext cx="5062653" cy="3755574"/>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730913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ja-JP" altLang="en-US"/>
              <a:t>マスター タイトルの書式設定</a:t>
            </a:r>
            <a:endParaRPr lang="en-GB"/>
          </a:p>
        </p:txBody>
      </p:sp>
    </p:spTree>
    <p:extLst>
      <p:ext uri="{BB962C8B-B14F-4D97-AF65-F5344CB8AC3E}">
        <p14:creationId xmlns:p14="http://schemas.microsoft.com/office/powerpoint/2010/main" val="2531018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883422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147434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962521-EA30-0B16-921E-2D154B6589D1}"/>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3876" y="2602317"/>
            <a:ext cx="5162123" cy="3174031"/>
          </a:xfrm>
        </p:spPr>
        <p:txBody>
          <a:bodyPr anchor="t">
            <a:noAutofit/>
          </a:bodyPr>
          <a:lstStyle>
            <a:lvl1pPr algn="l">
              <a:defRPr sz="3000">
                <a:solidFill>
                  <a:schemeClr val="tx1"/>
                </a:solidFill>
              </a:defRPr>
            </a:lvl1pPr>
          </a:lstStyle>
          <a:p>
            <a:r>
              <a:rPr lang="ja-JP" altLang="en-US"/>
              <a:t>マスター タイトルの書式設定</a:t>
            </a:r>
            <a:endParaRPr lang="en-GB"/>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a:solidFill>
                  <a:schemeClr val="tx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2022. IFRS foundation. All rights reserved.  </a:t>
            </a:r>
          </a:p>
        </p:txBody>
      </p:sp>
    </p:spTree>
    <p:extLst>
      <p:ext uri="{BB962C8B-B14F-4D97-AF65-F5344CB8AC3E}">
        <p14:creationId xmlns:p14="http://schemas.microsoft.com/office/powerpoint/2010/main" val="3812403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31" userDrawn="1">
          <p15:clr>
            <a:srgbClr val="FBAE40"/>
          </p15:clr>
        </p15:guide>
        <p15:guide id="4" orient="horz" pos="3816" userDrawn="1">
          <p15:clr>
            <a:srgbClr val="FBAE40"/>
          </p15:clr>
        </p15:guide>
        <p15:guide id="5" orient="horz" pos="1638" userDrawn="1">
          <p15:clr>
            <a:srgbClr val="FBAE40"/>
          </p15:clr>
        </p15:guide>
        <p15:guide id="6" orient="horz" pos="152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5" name="Text Placeholder 26">
            <a:extLst>
              <a:ext uri="{FF2B5EF4-FFF2-40B4-BE49-F238E27FC236}">
                <a16:creationId xmlns:a16="http://schemas.microsoft.com/office/drawing/2014/main" id="{0413E241-88A4-B0AF-5BF1-AD7E3844F141}"/>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741003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244071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FRS-Accounting-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C3B317A1-FE8B-F57E-98C1-1F843DD21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186738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126508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273770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1915247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FRS-Accounting-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 Accounting Standards. The IASB’s technical decisions are made in public and are reported in the IASB Update.</a:t>
            </a:r>
          </a:p>
        </p:txBody>
      </p:sp>
    </p:spTree>
    <p:extLst>
      <p:ext uri="{BB962C8B-B14F-4D97-AF65-F5344CB8AC3E}">
        <p14:creationId xmlns:p14="http://schemas.microsoft.com/office/powerpoint/2010/main" val="3126656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FRS-Accountancy-Divider Slide-1">
    <p:bg>
      <p:bgPr>
        <a:solidFill>
          <a:srgbClr val="072171"/>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spTree>
    <p:extLst>
      <p:ext uri="{BB962C8B-B14F-4D97-AF65-F5344CB8AC3E}">
        <p14:creationId xmlns:p14="http://schemas.microsoft.com/office/powerpoint/2010/main" val="2960631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FRS-Accountancy-Divider 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de-DE"/>
              <a:t>Bild durch Klicken auf Symbol hinzufügen</a:t>
            </a:r>
            <a:endParaRPr lang="en-US"/>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15">
            <a:extLst>
              <a:ext uri="{FF2B5EF4-FFF2-40B4-BE49-F238E27FC236}">
                <a16:creationId xmlns:a16="http://schemas.microsoft.com/office/drawing/2014/main" id="{25D8AD71-ADC5-2D58-503C-0497E2055496}"/>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de-DE"/>
              <a:t>Mastertextformat bearbeiten</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sp>
        <p:nvSpPr>
          <p:cNvPr id="5" name="Text Placeholder 2">
            <a:extLst>
              <a:ext uri="{FF2B5EF4-FFF2-40B4-BE49-F238E27FC236}">
                <a16:creationId xmlns:a16="http://schemas.microsoft.com/office/drawing/2014/main" id="{FBD81436-D1FD-1379-8356-0F0C952AFC45}"/>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973670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Accounting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rgbClr val="5F6062"/>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F0267CC7-5181-D791-866A-0CEED1256AF0}"/>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pic>
        <p:nvPicPr>
          <p:cNvPr id="4" name="Picture 3">
            <a:extLst>
              <a:ext uri="{FF2B5EF4-FFF2-40B4-BE49-F238E27FC236}">
                <a16:creationId xmlns:a16="http://schemas.microsoft.com/office/drawing/2014/main" id="{BED3BD64-8B37-5EFE-4BE2-39C9270F7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87030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Tree>
    <p:extLst>
      <p:ext uri="{BB962C8B-B14F-4D97-AF65-F5344CB8AC3E}">
        <p14:creationId xmlns:p14="http://schemas.microsoft.com/office/powerpoint/2010/main" val="3717163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cxnSp>
        <p:nvCxnSpPr>
          <p:cNvPr id="4" name="Straight Connector 3">
            <a:extLst>
              <a:ext uri="{FF2B5EF4-FFF2-40B4-BE49-F238E27FC236}">
                <a16:creationId xmlns:a16="http://schemas.microsoft.com/office/drawing/2014/main" id="{F2A11670-871B-E141-50C8-A7842FB7C423}"/>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26">
            <a:extLst>
              <a:ext uri="{FF2B5EF4-FFF2-40B4-BE49-F238E27FC236}">
                <a16:creationId xmlns:a16="http://schemas.microsoft.com/office/drawing/2014/main" id="{0413E241-88A4-B0AF-5BF1-AD7E3844F141}"/>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668265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FRS-Accountancy-Text-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 Placeholder 17">
            <a:extLst>
              <a:ext uri="{FF2B5EF4-FFF2-40B4-BE49-F238E27FC236}">
                <a16:creationId xmlns:a16="http://schemas.microsoft.com/office/drawing/2014/main" id="{973BFB69-F975-C469-84A1-C3F905A44DF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7" name="Text Placeholder 7">
            <a:extLst>
              <a:ext uri="{FF2B5EF4-FFF2-40B4-BE49-F238E27FC236}">
                <a16:creationId xmlns:a16="http://schemas.microsoft.com/office/drawing/2014/main" id="{D533EC5D-C574-FF40-8E77-44FA94823A8E}"/>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9" name="Text Placeholder 7">
            <a:extLst>
              <a:ext uri="{FF2B5EF4-FFF2-40B4-BE49-F238E27FC236}">
                <a16:creationId xmlns:a16="http://schemas.microsoft.com/office/drawing/2014/main" id="{F65BD435-4564-106B-66ED-4E2F4AB30F4D}"/>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FF352B16-6EBB-47BC-8A53-5355DB4B32B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B13F7537-92BB-134B-AE2E-3D07CBFA3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876912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898178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FRS-Accountanc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F1A0E0D0-DBB6-AD84-929F-18A7993C51C5}"/>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3" name="Text Placeholder 7">
            <a:extLst>
              <a:ext uri="{FF2B5EF4-FFF2-40B4-BE49-F238E27FC236}">
                <a16:creationId xmlns:a16="http://schemas.microsoft.com/office/drawing/2014/main" id="{FB5A12E5-4BC0-246A-C83B-C11EDC36441C}"/>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09D09878-E753-9105-A814-13D9647CFB8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A2030D1F-0A3F-7FA9-23FC-26BC33E67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6407110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FRS-Accountanc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de-DE"/>
              <a:t>Bild durch Klicken auf Symbol hinzufügen</a:t>
            </a:r>
            <a:endParaRPr lang="en-US"/>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de-DE"/>
              <a:t>Bild durch Klicken auf Symbol hinzufügen</a:t>
            </a:r>
            <a:endParaRPr lang="en-US"/>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de-DE"/>
              <a:t>Bild durch Klicken auf Symbol hinzufügen</a:t>
            </a:r>
            <a:endParaRPr lang="en-US"/>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de-DE"/>
              <a:t>Bild durch Klicken auf Symbol hinzufügen</a:t>
            </a:r>
            <a:endParaRPr lang="en-US"/>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4C47855B-410A-4D8B-195B-23CA04BE8A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013413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FRS-Accountancy-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7D5C59E9-651C-3BD6-C7D5-150930150AC6}"/>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33888055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FRS-Accountanc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de-DE"/>
              <a:t>Bild durch Klicken auf Symbol hinzufügen</a:t>
            </a:r>
            <a:endParaRPr lang="en-US"/>
          </a:p>
        </p:txBody>
      </p:sp>
      <p:sp>
        <p:nvSpPr>
          <p:cNvPr id="2" name="Rectangle 1">
            <a:extLst>
              <a:ext uri="{FF2B5EF4-FFF2-40B4-BE49-F238E27FC236}">
                <a16:creationId xmlns:a16="http://schemas.microsoft.com/office/drawing/2014/main" id="{D89AF4B6-E0DA-6DF6-36F7-1F98DF540358}"/>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17">
            <a:extLst>
              <a:ext uri="{FF2B5EF4-FFF2-40B4-BE49-F238E27FC236}">
                <a16:creationId xmlns:a16="http://schemas.microsoft.com/office/drawing/2014/main" id="{30FB175F-6B21-2128-CEAA-988B07A77591}"/>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D104CB87-2949-FA15-FADF-1792F045DC0A}"/>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15">
            <a:extLst>
              <a:ext uri="{FF2B5EF4-FFF2-40B4-BE49-F238E27FC236}">
                <a16:creationId xmlns:a16="http://schemas.microsoft.com/office/drawing/2014/main" id="{4BCBBF66-0C45-272C-15A4-5D3BBD7A5CD7}"/>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de-DE"/>
              <a:t>Mastertextformat bearbeiten</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5" name="Text Placeholder 2">
            <a:extLst>
              <a:ext uri="{FF2B5EF4-FFF2-40B4-BE49-F238E27FC236}">
                <a16:creationId xmlns:a16="http://schemas.microsoft.com/office/drawing/2014/main" id="{DC3C6724-47A8-4EA6-B9A5-D597E044705E}"/>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052309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601930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FRS-Accountancy-Quote-page+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D6447685-E992-6691-7266-280927766B67}"/>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1A9BD1F9-E491-63DF-CBE6-E87107EEAA47}"/>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F18A815C-B90E-147C-6C96-ED66D80418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933796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04285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1">
    <p:bg>
      <p:bgPr>
        <a:solidFill>
          <a:srgbClr val="07217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24751"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4" name="Title 1">
            <a:extLst>
              <a:ext uri="{FF2B5EF4-FFF2-40B4-BE49-F238E27FC236}">
                <a16:creationId xmlns:a16="http://schemas.microsoft.com/office/drawing/2014/main" id="{AC1EA592-503F-A0CE-D602-DA8E19BA56CF}"/>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ja-JP" altLang="en-US"/>
              <a:t>マスター タイトルの書式設定</a:t>
            </a:r>
            <a:endParaRPr lang="en-GB"/>
          </a:p>
        </p:txBody>
      </p:sp>
    </p:spTree>
    <p:extLst>
      <p:ext uri="{BB962C8B-B14F-4D97-AF65-F5344CB8AC3E}">
        <p14:creationId xmlns:p14="http://schemas.microsoft.com/office/powerpoint/2010/main" val="1136753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044739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FRS-Accounting-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C3B317A1-FE8B-F57E-98C1-1F843DD21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3116811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87096"/>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92363"/>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2225" y="2602317"/>
            <a:ext cx="5163775" cy="3174031"/>
          </a:xfrm>
        </p:spPr>
        <p:txBody>
          <a:bodyPr anchor="t">
            <a:noAutofit/>
          </a:bodyPr>
          <a:lstStyle>
            <a:lvl1pPr algn="l">
              <a:defRPr sz="3000">
                <a:solidFill>
                  <a:schemeClr val="bg1"/>
                </a:solidFill>
              </a:defRPr>
            </a:lvl1pPr>
          </a:lstStyle>
          <a:p>
            <a:r>
              <a:rPr lang="en-US"/>
              <a:t>Click to edit Master title style</a:t>
            </a:r>
            <a:endParaRPr lang="en-GB"/>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2024 IFRS Foundation. All rights reserved.  </a:t>
            </a:r>
          </a:p>
        </p:txBody>
      </p:sp>
    </p:spTree>
    <p:extLst>
      <p:ext uri="{BB962C8B-B14F-4D97-AF65-F5344CB8AC3E}">
        <p14:creationId xmlns:p14="http://schemas.microsoft.com/office/powerpoint/2010/main" val="2416585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962521-EA30-0B16-921E-2D154B6589D1}"/>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3876" y="2602317"/>
            <a:ext cx="5162123" cy="3174031"/>
          </a:xfrm>
        </p:spPr>
        <p:txBody>
          <a:bodyPr anchor="t">
            <a:noAutofit/>
          </a:bodyPr>
          <a:lstStyle>
            <a:lvl1pPr algn="l">
              <a:defRPr sz="3000">
                <a:solidFill>
                  <a:schemeClr val="tx1"/>
                </a:solidFill>
              </a:defRPr>
            </a:lvl1pPr>
          </a:lstStyle>
          <a:p>
            <a:r>
              <a:rPr lang="en-US" noProof="0"/>
              <a:t>Click to edit Master title style</a:t>
            </a:r>
            <a:endParaRPr lang="en-GB" noProof="0"/>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a:solidFill>
                  <a:schemeClr val="tx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2023 IFRS Foundation. All rights reserved.  </a:t>
            </a:r>
          </a:p>
        </p:txBody>
      </p:sp>
    </p:spTree>
    <p:extLst>
      <p:ext uri="{BB962C8B-B14F-4D97-AF65-F5344CB8AC3E}">
        <p14:creationId xmlns:p14="http://schemas.microsoft.com/office/powerpoint/2010/main" val="1795595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5" name="TextBox 4">
            <a:extLst>
              <a:ext uri="{FF2B5EF4-FFF2-40B4-BE49-F238E27FC236}">
                <a16:creationId xmlns:a16="http://schemas.microsoft.com/office/drawing/2014/main" id="{BAEE3512-9C30-D9E2-41C8-3D6BF142EFFD}"/>
              </a:ext>
            </a:extLst>
          </p:cNvPr>
          <p:cNvSpPr txBox="1"/>
          <p:nvPr userDrawn="1"/>
        </p:nvSpPr>
        <p:spPr>
          <a:xfrm>
            <a:off x="955142" y="6057900"/>
            <a:ext cx="5363890" cy="584775"/>
          </a:xfrm>
          <a:prstGeom prst="rect">
            <a:avLst/>
          </a:prstGeom>
          <a:noFill/>
        </p:spPr>
        <p:txBody>
          <a:bodyPr wrap="square" rtlCol="0">
            <a:spAutoFit/>
          </a:bodyPr>
          <a:lstStyle/>
          <a:p>
            <a:r>
              <a:rPr lang="en-GB" sz="800" noProof="0">
                <a:solidFill>
                  <a:schemeClr val="tx1"/>
                </a:solidFill>
                <a:latin typeface="Arial" panose="020B0604020202020204" pitchFamily="34"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a:t>
            </a:r>
            <a:r>
              <a:rPr lang="en-GB" sz="800" baseline="30000" noProof="0">
                <a:solidFill>
                  <a:schemeClr val="tx1"/>
                </a:solidFill>
                <a:latin typeface="Arial" panose="020B0604020202020204" pitchFamily="34" charset="0"/>
                <a:cs typeface="Arial" panose="020B0604020202020204" pitchFamily="34" charset="0"/>
              </a:rPr>
              <a:t>®</a:t>
            </a:r>
            <a:r>
              <a:rPr lang="en-GB" sz="800" noProof="0">
                <a:solidFill>
                  <a:schemeClr val="tx1"/>
                </a:solidFill>
                <a:latin typeface="Arial" panose="020B0604020202020204" pitchFamily="34" charset="0"/>
                <a:cs typeface="Arial" panose="020B0604020202020204" pitchFamily="34" charset="0"/>
              </a:rPr>
              <a:t> Accounting Standards. The IASB’s technical decisions are made in public and are reported in the IASB </a:t>
            </a:r>
            <a:r>
              <a:rPr lang="en-GB" sz="800" i="1" noProof="0">
                <a:solidFill>
                  <a:schemeClr val="tx1"/>
                </a:solidFill>
                <a:latin typeface="Arial" panose="020B0604020202020204" pitchFamily="34" charset="0"/>
                <a:cs typeface="Arial" panose="020B0604020202020204" pitchFamily="34" charset="0"/>
              </a:rPr>
              <a:t>Update</a:t>
            </a:r>
            <a:r>
              <a:rPr lang="en-GB" sz="800" baseline="30000" noProof="0">
                <a:solidFill>
                  <a:schemeClr val="tx1"/>
                </a:solidFill>
                <a:latin typeface="Arial" panose="020B0604020202020204" pitchFamily="34" charset="0"/>
                <a:cs typeface="Arial" panose="020B0604020202020204" pitchFamily="34" charset="0"/>
              </a:rPr>
              <a:t> ®</a:t>
            </a:r>
            <a:r>
              <a:rPr lang="en-GB" sz="800" noProof="0">
                <a:solidFill>
                  <a:schemeClr val="tx1"/>
                </a:solidFill>
                <a:latin typeface="Arial" panose="020B0604020202020204" pitchFamily="34" charset="0"/>
                <a:cs typeface="Arial" panose="020B0604020202020204" pitchFamily="34" charset="0"/>
              </a:rPr>
              <a:t>.</a:t>
            </a:r>
          </a:p>
        </p:txBody>
      </p:sp>
      <p:sp>
        <p:nvSpPr>
          <p:cNvPr id="4" name="Text Placeholder 11">
            <a:extLst>
              <a:ext uri="{FF2B5EF4-FFF2-40B4-BE49-F238E27FC236}">
                <a16:creationId xmlns:a16="http://schemas.microsoft.com/office/drawing/2014/main" id="{4C7902A1-01E9-0DA2-9CF8-52BF5A494C50}"/>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Agenda reference</a:t>
            </a:r>
          </a:p>
        </p:txBody>
      </p:sp>
    </p:spTree>
    <p:extLst>
      <p:ext uri="{BB962C8B-B14F-4D97-AF65-F5344CB8AC3E}">
        <p14:creationId xmlns:p14="http://schemas.microsoft.com/office/powerpoint/2010/main" val="42117218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Slide-1">
    <p:bg>
      <p:bgPr>
        <a:solidFill>
          <a:srgbClr val="07217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24751"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4" name="Title 1">
            <a:extLst>
              <a:ext uri="{FF2B5EF4-FFF2-40B4-BE49-F238E27FC236}">
                <a16:creationId xmlns:a16="http://schemas.microsoft.com/office/drawing/2014/main" id="{AC1EA592-503F-A0CE-D602-DA8E19BA56CF}"/>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34126588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Slide-2">
    <p:bg>
      <p:bgRef idx="1001">
        <a:schemeClr val="bg1"/>
      </p:bgRef>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3" name="Title 1">
            <a:extLst>
              <a:ext uri="{FF2B5EF4-FFF2-40B4-BE49-F238E27FC236}">
                <a16:creationId xmlns:a16="http://schemas.microsoft.com/office/drawing/2014/main" id="{DABB4BD9-5972-F3A1-08E5-48128FEE21CC}"/>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
        <p:nvSpPr>
          <p:cNvPr id="8" name="Text Placeholder 15">
            <a:extLst>
              <a:ext uri="{FF2B5EF4-FFF2-40B4-BE49-F238E27FC236}">
                <a16:creationId xmlns:a16="http://schemas.microsoft.com/office/drawing/2014/main" id="{9C77A2BE-5B68-873E-8192-50A487C8E1F3}"/>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9" name="Text Placeholder 2">
            <a:extLst>
              <a:ext uri="{FF2B5EF4-FFF2-40B4-BE49-F238E27FC236}">
                <a16:creationId xmlns:a16="http://schemas.microsoft.com/office/drawing/2014/main" id="{EC8386B3-3754-03FB-F09C-C383D17E73AA}"/>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47857212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GB" sz="800" noProof="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itle 1">
            <a:extLst>
              <a:ext uri="{FF2B5EF4-FFF2-40B4-BE49-F238E27FC236}">
                <a16:creationId xmlns:a16="http://schemas.microsoft.com/office/drawing/2014/main" id="{00596278-1279-8D78-00E4-826C2FDAD0D8}"/>
              </a:ext>
            </a:extLst>
          </p:cNvPr>
          <p:cNvSpPr>
            <a:spLocks noGrp="1"/>
          </p:cNvSpPr>
          <p:nvPr>
            <p:ph type="title"/>
          </p:nvPr>
        </p:nvSpPr>
        <p:spPr>
          <a:xfrm>
            <a:off x="923264" y="1311388"/>
            <a:ext cx="7933657" cy="1109550"/>
          </a:xfrm>
        </p:spPr>
        <p:txBody>
          <a:bodyPr anchor="t">
            <a:noAutofit/>
          </a:bodyPr>
          <a:lstStyle>
            <a:lvl1pPr>
              <a:defRPr sz="2400"/>
            </a:lvl1pPr>
          </a:lstStyle>
          <a:p>
            <a:r>
              <a:rPr lang="en-US" noProof="0"/>
              <a:t>Click to edit Master title style</a:t>
            </a:r>
            <a:endParaRPr lang="en-GB" noProof="0"/>
          </a:p>
        </p:txBody>
      </p:sp>
      <p:sp>
        <p:nvSpPr>
          <p:cNvPr id="2" name="Text Placeholder 5">
            <a:extLst>
              <a:ext uri="{FF2B5EF4-FFF2-40B4-BE49-F238E27FC236}">
                <a16:creationId xmlns:a16="http://schemas.microsoft.com/office/drawing/2014/main" id="{7A600AFD-E879-0BF9-8F70-FAA483D853BF}"/>
              </a:ext>
            </a:extLst>
          </p:cNvPr>
          <p:cNvSpPr>
            <a:spLocks noGrp="1"/>
          </p:cNvSpPr>
          <p:nvPr>
            <p:ph type="body" sz="quarter" idx="11"/>
          </p:nvPr>
        </p:nvSpPr>
        <p:spPr>
          <a:xfrm>
            <a:off x="932142" y="2602700"/>
            <a:ext cx="5637334"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4456158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single column wide">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GB" sz="800" noProof="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686C9E36-2380-EAA7-67DF-D5795B817FD0}"/>
              </a:ext>
            </a:extLst>
          </p:cNvPr>
          <p:cNvSpPr>
            <a:spLocks noGrp="1"/>
          </p:cNvSpPr>
          <p:nvPr>
            <p:ph type="body" sz="quarter" idx="11"/>
          </p:nvPr>
        </p:nvSpPr>
        <p:spPr>
          <a:xfrm>
            <a:off x="934109" y="2496370"/>
            <a:ext cx="7712741"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6570022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F3F4E4E5-3455-D4DD-FBBB-8D76C8E2F35C}"/>
              </a:ext>
            </a:extLst>
          </p:cNvPr>
          <p:cNvSpPr>
            <a:spLocks noGrp="1"/>
          </p:cNvSpPr>
          <p:nvPr>
            <p:ph type="body" sz="quarter" idx="11"/>
          </p:nvPr>
        </p:nvSpPr>
        <p:spPr>
          <a:xfrm>
            <a:off x="932142"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ext Placeholder 5">
            <a:extLst>
              <a:ext uri="{FF2B5EF4-FFF2-40B4-BE49-F238E27FC236}">
                <a16:creationId xmlns:a16="http://schemas.microsoft.com/office/drawing/2014/main" id="{84995D68-7886-3F14-E5A1-6A3267A555DE}"/>
              </a:ext>
            </a:extLst>
          </p:cNvPr>
          <p:cNvSpPr>
            <a:spLocks noGrp="1"/>
          </p:cNvSpPr>
          <p:nvPr>
            <p:ph type="body" sz="quarter" idx="17"/>
          </p:nvPr>
        </p:nvSpPr>
        <p:spPr>
          <a:xfrm>
            <a:off x="6195238"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91411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2">
    <p:bg>
      <p:bgRef idx="1001">
        <a:schemeClr val="bg1"/>
      </p:bgRef>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ja-JP" altLang="en-US"/>
              <a:t>アイコンをクリックして図を追加</a:t>
            </a:r>
            <a:endParaRPr lang="en-US"/>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3" name="Title 1">
            <a:extLst>
              <a:ext uri="{FF2B5EF4-FFF2-40B4-BE49-F238E27FC236}">
                <a16:creationId xmlns:a16="http://schemas.microsoft.com/office/drawing/2014/main" id="{DABB4BD9-5972-F3A1-08E5-48128FEE21CC}"/>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ja-JP" altLang="en-US"/>
              <a:t>マスター タイトルの書式設定</a:t>
            </a:r>
            <a:endParaRPr lang="en-GB"/>
          </a:p>
        </p:txBody>
      </p:sp>
      <p:sp>
        <p:nvSpPr>
          <p:cNvPr id="8" name="Text Placeholder 15">
            <a:extLst>
              <a:ext uri="{FF2B5EF4-FFF2-40B4-BE49-F238E27FC236}">
                <a16:creationId xmlns:a16="http://schemas.microsoft.com/office/drawing/2014/main" id="{9C77A2BE-5B68-873E-8192-50A487C8E1F3}"/>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ja-JP" altLang="en-US"/>
              <a:t>マスター テキストの書式設定</a:t>
            </a:r>
          </a:p>
        </p:txBody>
      </p:sp>
      <p:sp>
        <p:nvSpPr>
          <p:cNvPr id="9" name="Text Placeholder 2">
            <a:extLst>
              <a:ext uri="{FF2B5EF4-FFF2-40B4-BE49-F238E27FC236}">
                <a16:creationId xmlns:a16="http://schemas.microsoft.com/office/drawing/2014/main" id="{EC8386B3-3754-03FB-F09C-C383D17E73AA}"/>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95216508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3" y="1311388"/>
            <a:ext cx="10284487" cy="768823"/>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4FA6CC23-732E-65DE-FA77-F66BF2824C0D}"/>
              </a:ext>
            </a:extLst>
          </p:cNvPr>
          <p:cNvSpPr>
            <a:spLocks noGrp="1"/>
          </p:cNvSpPr>
          <p:nvPr>
            <p:ph type="body" sz="quarter" idx="12"/>
          </p:nvPr>
        </p:nvSpPr>
        <p:spPr>
          <a:xfrm>
            <a:off x="93411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5">
            <a:extLst>
              <a:ext uri="{FF2B5EF4-FFF2-40B4-BE49-F238E27FC236}">
                <a16:creationId xmlns:a16="http://schemas.microsoft.com/office/drawing/2014/main" id="{432F3C9E-851D-2B55-B5BC-3C01E367B148}"/>
              </a:ext>
            </a:extLst>
          </p:cNvPr>
          <p:cNvSpPr>
            <a:spLocks noGrp="1"/>
          </p:cNvSpPr>
          <p:nvPr>
            <p:ph type="body" sz="quarter" idx="13"/>
          </p:nvPr>
        </p:nvSpPr>
        <p:spPr>
          <a:xfrm>
            <a:off x="445093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5">
            <a:extLst>
              <a:ext uri="{FF2B5EF4-FFF2-40B4-BE49-F238E27FC236}">
                <a16:creationId xmlns:a16="http://schemas.microsoft.com/office/drawing/2014/main" id="{C95D0F07-5F7E-B298-ACF1-A8210717B2E3}"/>
              </a:ext>
            </a:extLst>
          </p:cNvPr>
          <p:cNvSpPr>
            <a:spLocks noGrp="1"/>
          </p:cNvSpPr>
          <p:nvPr>
            <p:ph type="body" sz="quarter" idx="14"/>
          </p:nvPr>
        </p:nvSpPr>
        <p:spPr>
          <a:xfrm>
            <a:off x="796775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9553805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54D2C733-25A0-BD0A-F121-84E4674DE3DA}"/>
              </a:ext>
            </a:extLst>
          </p:cNvPr>
          <p:cNvSpPr>
            <a:spLocks noGrp="1"/>
          </p:cNvSpPr>
          <p:nvPr>
            <p:ph type="pic" sz="quarter" idx="10"/>
          </p:nvPr>
        </p:nvSpPr>
        <p:spPr>
          <a:xfrm>
            <a:off x="6283325" y="1160463"/>
            <a:ext cx="5537200" cy="5091112"/>
          </a:xfrm>
        </p:spPr>
        <p:txBody>
          <a:bodyPr/>
          <a:lstStyle/>
          <a:p>
            <a:r>
              <a:rPr lang="en-US" noProof="0"/>
              <a:t>Click icon to add picture</a:t>
            </a:r>
            <a:endParaRPr lang="en-GB" noProof="0"/>
          </a:p>
        </p:txBody>
      </p:sp>
      <p:sp>
        <p:nvSpPr>
          <p:cNvPr id="6" name="Text Placeholder 5">
            <a:extLst>
              <a:ext uri="{FF2B5EF4-FFF2-40B4-BE49-F238E27FC236}">
                <a16:creationId xmlns:a16="http://schemas.microsoft.com/office/drawing/2014/main" id="{159C3C25-34D6-E502-A8D3-202E68FE4D7E}"/>
              </a:ext>
            </a:extLst>
          </p:cNvPr>
          <p:cNvSpPr>
            <a:spLocks noGrp="1"/>
          </p:cNvSpPr>
          <p:nvPr>
            <p:ph type="body" sz="quarter" idx="11"/>
          </p:nvPr>
        </p:nvSpPr>
        <p:spPr>
          <a:xfrm>
            <a:off x="923264" y="2493963"/>
            <a:ext cx="5059363" cy="3757612"/>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9678236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slide-People">
    <p:spTree>
      <p:nvGrpSpPr>
        <p:cNvPr id="1" name=""/>
        <p:cNvGrpSpPr/>
        <p:nvPr/>
      </p:nvGrpSpPr>
      <p:grpSpPr>
        <a:xfrm>
          <a:off x="0" y="0"/>
          <a:ext cx="0" cy="0"/>
          <a:chOff x="0" y="0"/>
          <a:chExt cx="0" cy="0"/>
        </a:xfrm>
      </p:grpSpPr>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165781"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814964"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464147"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961730" y="2570276"/>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4" name="Title 1">
            <a:extLst>
              <a:ext uri="{FF2B5EF4-FFF2-40B4-BE49-F238E27FC236}">
                <a16:creationId xmlns:a16="http://schemas.microsoft.com/office/drawing/2014/main" id="{0A3C8BA3-DBA0-428F-1E74-23288E70DA47}"/>
              </a:ext>
            </a:extLst>
          </p:cNvPr>
          <p:cNvSpPr>
            <a:spLocks noGrp="1"/>
          </p:cNvSpPr>
          <p:nvPr>
            <p:ph type="title"/>
          </p:nvPr>
        </p:nvSpPr>
        <p:spPr>
          <a:xfrm>
            <a:off x="923263" y="1311388"/>
            <a:ext cx="10379145" cy="1109550"/>
          </a:xfrm>
        </p:spPr>
        <p:txBody>
          <a:bodyPr anchor="t">
            <a:noAutofit/>
          </a:bodyPr>
          <a:lstStyle>
            <a:lvl1pPr>
              <a:defRPr sz="2400"/>
            </a:lvl1pPr>
          </a:lstStyle>
          <a:p>
            <a:r>
              <a:rPr lang="en-US" noProof="0"/>
              <a:t>Click to edit Master title style</a:t>
            </a:r>
            <a:endParaRPr lang="en-GB" noProof="0"/>
          </a:p>
        </p:txBody>
      </p:sp>
      <p:sp>
        <p:nvSpPr>
          <p:cNvPr id="5" name="Text Placeholder 3">
            <a:extLst>
              <a:ext uri="{FF2B5EF4-FFF2-40B4-BE49-F238E27FC236}">
                <a16:creationId xmlns:a16="http://schemas.microsoft.com/office/drawing/2014/main" id="{4D675318-62E2-83F0-C9EC-211B601164EE}"/>
              </a:ext>
            </a:extLst>
          </p:cNvPr>
          <p:cNvSpPr>
            <a:spLocks noGrp="1"/>
          </p:cNvSpPr>
          <p:nvPr>
            <p:ph type="body" sz="half" idx="2"/>
          </p:nvPr>
        </p:nvSpPr>
        <p:spPr>
          <a:xfrm>
            <a:off x="926626"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6" name="Text Placeholder 3">
            <a:extLst>
              <a:ext uri="{FF2B5EF4-FFF2-40B4-BE49-F238E27FC236}">
                <a16:creationId xmlns:a16="http://schemas.microsoft.com/office/drawing/2014/main" id="{05B699A6-E30F-4D2A-7752-E1DDD21CB34B}"/>
              </a:ext>
            </a:extLst>
          </p:cNvPr>
          <p:cNvSpPr>
            <a:spLocks noGrp="1"/>
          </p:cNvSpPr>
          <p:nvPr>
            <p:ph type="body" sz="half" idx="24"/>
          </p:nvPr>
        </p:nvSpPr>
        <p:spPr>
          <a:xfrm>
            <a:off x="3500009"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ext Placeholder 3">
            <a:extLst>
              <a:ext uri="{FF2B5EF4-FFF2-40B4-BE49-F238E27FC236}">
                <a16:creationId xmlns:a16="http://schemas.microsoft.com/office/drawing/2014/main" id="{07B6D645-2DCE-457C-EE76-2EE888AE1139}"/>
              </a:ext>
            </a:extLst>
          </p:cNvPr>
          <p:cNvSpPr>
            <a:spLocks noGrp="1"/>
          </p:cNvSpPr>
          <p:nvPr>
            <p:ph type="body" sz="half" idx="25"/>
          </p:nvPr>
        </p:nvSpPr>
        <p:spPr>
          <a:xfrm>
            <a:off x="6073392"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9" name="Text Placeholder 3">
            <a:extLst>
              <a:ext uri="{FF2B5EF4-FFF2-40B4-BE49-F238E27FC236}">
                <a16:creationId xmlns:a16="http://schemas.microsoft.com/office/drawing/2014/main" id="{F3B855E9-677C-5E75-67FD-1E466B660D0E}"/>
              </a:ext>
            </a:extLst>
          </p:cNvPr>
          <p:cNvSpPr>
            <a:spLocks noGrp="1"/>
          </p:cNvSpPr>
          <p:nvPr>
            <p:ph type="body" sz="half" idx="26"/>
          </p:nvPr>
        </p:nvSpPr>
        <p:spPr>
          <a:xfrm>
            <a:off x="8646775"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23646271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E843265B-B8F3-8E07-7562-931704C57D6E}"/>
              </a:ext>
            </a:extLst>
          </p:cNvPr>
          <p:cNvPicPr>
            <a:picLocks noChangeAspect="1"/>
          </p:cNvPicPr>
          <p:nvPr userDrawn="1"/>
        </p:nvPicPr>
        <p:blipFill>
          <a:blip r:embed="rId2"/>
          <a:stretch>
            <a:fillRect/>
          </a:stretch>
        </p:blipFill>
        <p:spPr>
          <a:xfrm>
            <a:off x="1024751" y="378132"/>
            <a:ext cx="1371327" cy="419017"/>
          </a:xfrm>
          <a:prstGeom prst="rect">
            <a:avLst/>
          </a:prstGeom>
        </p:spPr>
      </p:pic>
      <p:sp>
        <p:nvSpPr>
          <p:cNvPr id="6" name="Title 1">
            <a:extLst>
              <a:ext uri="{FF2B5EF4-FFF2-40B4-BE49-F238E27FC236}">
                <a16:creationId xmlns:a16="http://schemas.microsoft.com/office/drawing/2014/main" id="{57C795FA-93AB-A675-E690-2F6BC5BB791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a:t>Click to edit Master title style</a:t>
            </a:r>
            <a:endParaRPr lang="en-GB"/>
          </a:p>
        </p:txBody>
      </p:sp>
      <p:sp>
        <p:nvSpPr>
          <p:cNvPr id="7" name="Text Placeholder 3">
            <a:extLst>
              <a:ext uri="{FF2B5EF4-FFF2-40B4-BE49-F238E27FC236}">
                <a16:creationId xmlns:a16="http://schemas.microsoft.com/office/drawing/2014/main" id="{3AEEAF06-2038-AC01-326E-D8D087D369C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41309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5574"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9" name="Title 1">
            <a:extLst>
              <a:ext uri="{FF2B5EF4-FFF2-40B4-BE49-F238E27FC236}">
                <a16:creationId xmlns:a16="http://schemas.microsoft.com/office/drawing/2014/main" id="{367A702B-2F0F-9647-F6CF-4AB4119D8A62}"/>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noProof="0"/>
              <a:t>Click to edit Master title style</a:t>
            </a:r>
            <a:endParaRPr lang="en-GB" noProof="0"/>
          </a:p>
        </p:txBody>
      </p:sp>
      <p:sp>
        <p:nvSpPr>
          <p:cNvPr id="11" name="Text Placeholder 3">
            <a:extLst>
              <a:ext uri="{FF2B5EF4-FFF2-40B4-BE49-F238E27FC236}">
                <a16:creationId xmlns:a16="http://schemas.microsoft.com/office/drawing/2014/main" id="{FEC718AE-761B-1F1D-C01F-127DED371991}"/>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Text Placeholder 15">
            <a:extLst>
              <a:ext uri="{FF2B5EF4-FFF2-40B4-BE49-F238E27FC236}">
                <a16:creationId xmlns:a16="http://schemas.microsoft.com/office/drawing/2014/main" id="{68ECB248-3648-51BB-78B8-74E422623139}"/>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6" name="Text Placeholder 2">
            <a:extLst>
              <a:ext uri="{FF2B5EF4-FFF2-40B4-BE49-F238E27FC236}">
                <a16:creationId xmlns:a16="http://schemas.microsoft.com/office/drawing/2014/main" id="{185DEC34-9A87-8AF8-4AF3-D3D65A76A874}"/>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1859108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page-3">
    <p:bg>
      <p:bgPr>
        <a:solidFill>
          <a:schemeClr val="bg1"/>
        </a:solidFill>
        <a:effectLst/>
      </p:bgPr>
    </p:bg>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6" name="Text Placeholder 3">
            <a:extLst>
              <a:ext uri="{FF2B5EF4-FFF2-40B4-BE49-F238E27FC236}">
                <a16:creationId xmlns:a16="http://schemas.microsoft.com/office/drawing/2014/main" id="{D156C0DC-D378-02C8-8359-FE595908ED1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itle 1">
            <a:extLst>
              <a:ext uri="{FF2B5EF4-FFF2-40B4-BE49-F238E27FC236}">
                <a16:creationId xmlns:a16="http://schemas.microsoft.com/office/drawing/2014/main" id="{3E5A8223-1ADE-EDBE-7A11-ABB05A13356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1307923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page+image">
    <p:spTree>
      <p:nvGrpSpPr>
        <p:cNvPr id="1" name=""/>
        <p:cNvGrpSpPr/>
        <p:nvPr/>
      </p:nvGrpSpPr>
      <p:grpSpPr>
        <a:xfrm>
          <a:off x="0" y="0"/>
          <a:ext cx="0" cy="0"/>
          <a:chOff x="0" y="0"/>
          <a:chExt cx="0" cy="0"/>
        </a:xfrm>
      </p:grpSpPr>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6" name="Text Placeholder 3">
            <a:extLst>
              <a:ext uri="{FF2B5EF4-FFF2-40B4-BE49-F238E27FC236}">
                <a16:creationId xmlns:a16="http://schemas.microsoft.com/office/drawing/2014/main" id="{3899D87B-6145-CEAD-DCCD-FA7EC85FD478}"/>
              </a:ext>
            </a:extLst>
          </p:cNvPr>
          <p:cNvSpPr>
            <a:spLocks noGrp="1"/>
          </p:cNvSpPr>
          <p:nvPr>
            <p:ph type="body" sz="half" idx="2"/>
          </p:nvPr>
        </p:nvSpPr>
        <p:spPr>
          <a:xfrm>
            <a:off x="934110" y="4378455"/>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itle 1">
            <a:extLst>
              <a:ext uri="{FF2B5EF4-FFF2-40B4-BE49-F238E27FC236}">
                <a16:creationId xmlns:a16="http://schemas.microsoft.com/office/drawing/2014/main" id="{54DCFEBF-1C81-29E2-A82A-B80D15137101}"/>
              </a:ext>
            </a:extLst>
          </p:cNvPr>
          <p:cNvSpPr>
            <a:spLocks noGrp="1"/>
          </p:cNvSpPr>
          <p:nvPr>
            <p:ph type="title"/>
          </p:nvPr>
        </p:nvSpPr>
        <p:spPr>
          <a:xfrm>
            <a:off x="923264" y="1311388"/>
            <a:ext cx="5167157" cy="2888472"/>
          </a:xfrm>
        </p:spPr>
        <p:txBody>
          <a:bodyPr anchor="t">
            <a:noAutofit/>
          </a:bodyPr>
          <a:lstStyle>
            <a:lvl1pPr marL="180975" indent="-180975">
              <a:defRPr sz="3000">
                <a:solidFill>
                  <a:schemeClr val="tx1"/>
                </a:solidFill>
              </a:defRPr>
            </a:lvl1pPr>
          </a:lstStyle>
          <a:p>
            <a:r>
              <a:rPr lang="en-US" noProof="0"/>
              <a:t>Click to edit Master title style</a:t>
            </a:r>
            <a:endParaRPr lang="en-GB" noProof="0"/>
          </a:p>
        </p:txBody>
      </p:sp>
      <p:sp>
        <p:nvSpPr>
          <p:cNvPr id="9" name="Picture Placeholder 8">
            <a:extLst>
              <a:ext uri="{FF2B5EF4-FFF2-40B4-BE49-F238E27FC236}">
                <a16:creationId xmlns:a16="http://schemas.microsoft.com/office/drawing/2014/main" id="{72947CE0-B80F-968A-CF57-094ADD4190EE}"/>
              </a:ext>
            </a:extLst>
          </p:cNvPr>
          <p:cNvSpPr>
            <a:spLocks noGrp="1"/>
          </p:cNvSpPr>
          <p:nvPr>
            <p:ph type="pic" sz="quarter" idx="10"/>
          </p:nvPr>
        </p:nvSpPr>
        <p:spPr>
          <a:xfrm>
            <a:off x="6348413" y="1160463"/>
            <a:ext cx="5472112" cy="4897437"/>
          </a:xfrm>
        </p:spPr>
        <p:txBody>
          <a:bodyPr/>
          <a:lstStyle/>
          <a:p>
            <a:r>
              <a:rPr lang="en-US" noProof="0"/>
              <a:t>Click icon to add picture</a:t>
            </a:r>
            <a:endParaRPr lang="en-GB" noProof="0"/>
          </a:p>
        </p:txBody>
      </p:sp>
    </p:spTree>
    <p:extLst>
      <p:ext uri="{BB962C8B-B14F-4D97-AF65-F5344CB8AC3E}">
        <p14:creationId xmlns:p14="http://schemas.microsoft.com/office/powerpoint/2010/main" val="28321114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ist page">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91E99FCF-DAA6-B072-8D40-46033CF3640E}"/>
              </a:ext>
            </a:extLst>
          </p:cNvPr>
          <p:cNvSpPr>
            <a:spLocks noGrp="1"/>
          </p:cNvSpPr>
          <p:nvPr>
            <p:ph type="body" sz="quarter" idx="11"/>
          </p:nvPr>
        </p:nvSpPr>
        <p:spPr>
          <a:xfrm>
            <a:off x="925232" y="2496370"/>
            <a:ext cx="5062653" cy="3755574"/>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424830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Tree>
    <p:extLst>
      <p:ext uri="{BB962C8B-B14F-4D97-AF65-F5344CB8AC3E}">
        <p14:creationId xmlns:p14="http://schemas.microsoft.com/office/powerpoint/2010/main" val="10455611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Tree>
    <p:extLst>
      <p:ext uri="{BB962C8B-B14F-4D97-AF65-F5344CB8AC3E}">
        <p14:creationId xmlns:p14="http://schemas.microsoft.com/office/powerpoint/2010/main" val="101939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itle 1">
            <a:extLst>
              <a:ext uri="{FF2B5EF4-FFF2-40B4-BE49-F238E27FC236}">
                <a16:creationId xmlns:a16="http://schemas.microsoft.com/office/drawing/2014/main" id="{00596278-1279-8D78-00E4-826C2FDAD0D8}"/>
              </a:ext>
            </a:extLst>
          </p:cNvPr>
          <p:cNvSpPr>
            <a:spLocks noGrp="1"/>
          </p:cNvSpPr>
          <p:nvPr>
            <p:ph type="title"/>
          </p:nvPr>
        </p:nvSpPr>
        <p:spPr>
          <a:xfrm>
            <a:off x="923264" y="1311388"/>
            <a:ext cx="7933657" cy="1109550"/>
          </a:xfrm>
        </p:spPr>
        <p:txBody>
          <a:bodyPr anchor="t">
            <a:noAutofit/>
          </a:bodyPr>
          <a:lstStyle>
            <a:lvl1pPr>
              <a:defRPr sz="2400"/>
            </a:lvl1pPr>
          </a:lstStyle>
          <a:p>
            <a:r>
              <a:rPr lang="ja-JP" altLang="en-US"/>
              <a:t>マスター タイトルの書式設定</a:t>
            </a:r>
            <a:endParaRPr lang="en-GB"/>
          </a:p>
        </p:txBody>
      </p:sp>
      <p:sp>
        <p:nvSpPr>
          <p:cNvPr id="2" name="Text Placeholder 5">
            <a:extLst>
              <a:ext uri="{FF2B5EF4-FFF2-40B4-BE49-F238E27FC236}">
                <a16:creationId xmlns:a16="http://schemas.microsoft.com/office/drawing/2014/main" id="{7A600AFD-E879-0BF9-8F70-FAA483D853BF}"/>
              </a:ext>
            </a:extLst>
          </p:cNvPr>
          <p:cNvSpPr>
            <a:spLocks noGrp="1"/>
          </p:cNvSpPr>
          <p:nvPr>
            <p:ph type="body" sz="quarter" idx="11"/>
          </p:nvPr>
        </p:nvSpPr>
        <p:spPr>
          <a:xfrm>
            <a:off x="932142" y="2602700"/>
            <a:ext cx="5637334"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18039727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1008015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ja-JP" altLang="en-US"/>
              <a:t>マスター タイトルの書式設定</a:t>
            </a:r>
            <a:endParaRPr lang="en-GB"/>
          </a:p>
        </p:txBody>
      </p:sp>
    </p:spTree>
    <p:extLst>
      <p:ext uri="{BB962C8B-B14F-4D97-AF65-F5344CB8AC3E}">
        <p14:creationId xmlns:p14="http://schemas.microsoft.com/office/powerpoint/2010/main" val="9961889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3401002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FRS-Accountancy-Title Slide-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 Placeholder 17">
            <a:extLst>
              <a:ext uri="{FF2B5EF4-FFF2-40B4-BE49-F238E27FC236}">
                <a16:creationId xmlns:a16="http://schemas.microsoft.com/office/drawing/2014/main" id="{5451A9A7-51AC-89C1-5AB7-E1406C9565B7}"/>
              </a:ext>
            </a:extLst>
          </p:cNvPr>
          <p:cNvSpPr>
            <a:spLocks noGrp="1"/>
          </p:cNvSpPr>
          <p:nvPr>
            <p:ph type="body" sz="quarter" idx="10" hasCustomPrompt="1"/>
          </p:nvPr>
        </p:nvSpPr>
        <p:spPr>
          <a:xfrm>
            <a:off x="1024750" y="2603448"/>
            <a:ext cx="5072400" cy="3263210"/>
          </a:xfrm>
          <a:prstGeom prst="rect">
            <a:avLst/>
          </a:prstGeom>
        </p:spPr>
        <p:txBody>
          <a:bodyPr lIns="0" tIns="0" rIns="0" bIns="0"/>
          <a:lstStyle>
            <a:lvl1pPr>
              <a:spcBef>
                <a:spcPts val="0"/>
              </a:spcBef>
              <a:defRPr>
                <a:solidFill>
                  <a:srgbClr val="5F6062"/>
                </a:solidFill>
              </a:defRPr>
            </a:lvl1pPr>
          </a:lstStyle>
          <a:p>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14" name="Text Placeholder 24">
            <a:extLst>
              <a:ext uri="{FF2B5EF4-FFF2-40B4-BE49-F238E27FC236}">
                <a16:creationId xmlns:a16="http://schemas.microsoft.com/office/drawing/2014/main" id="{D6C7A500-B495-0E32-18F8-04E6155C144B}"/>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8" name="Picture 7">
            <a:extLst>
              <a:ext uri="{FF2B5EF4-FFF2-40B4-BE49-F238E27FC236}">
                <a16:creationId xmlns:a16="http://schemas.microsoft.com/office/drawing/2014/main" id="{E2E07FCC-ED29-BF25-3AC4-4E9DCF8BAC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14F1C207-75A3-AEFF-22B1-14CA2FA935E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18518755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FRS-Accounting-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4" name="Text Placeholder 24">
            <a:extLst>
              <a:ext uri="{FF2B5EF4-FFF2-40B4-BE49-F238E27FC236}">
                <a16:creationId xmlns:a16="http://schemas.microsoft.com/office/drawing/2014/main" id="{53C670A7-8C7C-3783-1859-4B849A37A0B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baseline="0">
                <a:solidFill>
                  <a:srgbClr val="5F6062"/>
                </a:solidFill>
              </a:defRPr>
            </a:lvl1pPr>
            <a:lvl2pPr>
              <a:defRPr sz="800"/>
            </a:lvl2pPr>
            <a:lvl3pPr>
              <a:defRPr sz="800"/>
            </a:lvl3pPr>
            <a:lvl4pPr>
              <a:defRPr sz="800"/>
            </a:lvl4pPr>
            <a:lvl5pPr>
              <a:defRPr sz="800"/>
            </a:lvl5pPr>
          </a:lstStyle>
          <a:p>
            <a:r>
              <a:rPr lang="en-US" sz="800">
                <a:solidFill>
                  <a:schemeClr val="tx1"/>
                </a:solidFill>
                <a:latin typeface="Arial" panose="020B0604020202020204" pitchFamily="34" charset="0"/>
                <a:ea typeface="Helvetica Neue" panose="02000503000000020004" pitchFamily="2"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 Accounting Standards. The IASB’s technical decisions are made in public and are reported in the IASB Update.</a:t>
            </a:r>
          </a:p>
        </p:txBody>
      </p:sp>
    </p:spTree>
    <p:extLst>
      <p:ext uri="{BB962C8B-B14F-4D97-AF65-F5344CB8AC3E}">
        <p14:creationId xmlns:p14="http://schemas.microsoft.com/office/powerpoint/2010/main" val="34947468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FRS-Accountancy-Divider Slide-1">
    <p:bg>
      <p:bgPr>
        <a:solidFill>
          <a:srgbClr val="072171"/>
        </a:solidFill>
        <a:effectLst/>
      </p:bgPr>
    </p:bg>
    <p:spTree>
      <p:nvGrpSpPr>
        <p:cNvPr id="1" name=""/>
        <p:cNvGrpSpPr/>
        <p:nvPr/>
      </p:nvGrpSpPr>
      <p:grpSpPr>
        <a:xfrm>
          <a:off x="0" y="0"/>
          <a:ext cx="0" cy="0"/>
          <a:chOff x="0" y="0"/>
          <a:chExt cx="0" cy="0"/>
        </a:xfrm>
      </p:grpSpPr>
      <p:sp>
        <p:nvSpPr>
          <p:cNvPr id="13" name="Text Placeholder 17">
            <a:extLst>
              <a:ext uri="{FF2B5EF4-FFF2-40B4-BE49-F238E27FC236}">
                <a16:creationId xmlns:a16="http://schemas.microsoft.com/office/drawing/2014/main" id="{F053F62C-1A07-DCED-5428-9B08EB4AEACC}"/>
              </a:ext>
            </a:extLst>
          </p:cNvPr>
          <p:cNvSpPr>
            <a:spLocks noGrp="1"/>
          </p:cNvSpPr>
          <p:nvPr>
            <p:ph type="body" sz="quarter" idx="10" hasCustomPrompt="1"/>
          </p:nvPr>
        </p:nvSpPr>
        <p:spPr>
          <a:xfrm>
            <a:off x="1024751" y="2603448"/>
            <a:ext cx="5071249"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spTree>
    <p:extLst>
      <p:ext uri="{BB962C8B-B14F-4D97-AF65-F5344CB8AC3E}">
        <p14:creationId xmlns:p14="http://schemas.microsoft.com/office/powerpoint/2010/main" val="37114906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IFRS-Accountancy-Divider Slide-2">
    <p:bg>
      <p:bgPr>
        <a:solidFill>
          <a:schemeClr val="accent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20" name="Text Placeholder 17">
            <a:extLst>
              <a:ext uri="{FF2B5EF4-FFF2-40B4-BE49-F238E27FC236}">
                <a16:creationId xmlns:a16="http://schemas.microsoft.com/office/drawing/2014/main" id="{12285675-D14E-2541-8E6E-D5A50E88C089}"/>
              </a:ext>
            </a:extLst>
          </p:cNvPr>
          <p:cNvSpPr>
            <a:spLocks noGrp="1"/>
          </p:cNvSpPr>
          <p:nvPr>
            <p:ph type="body" sz="quarter" idx="12" hasCustomPrompt="1"/>
          </p:nvPr>
        </p:nvSpPr>
        <p:spPr>
          <a:xfrm>
            <a:off x="1024751" y="2603448"/>
            <a:ext cx="5072400" cy="326321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Image-based</a:t>
            </a:r>
            <a:b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Divider slide</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15">
            <a:extLst>
              <a:ext uri="{FF2B5EF4-FFF2-40B4-BE49-F238E27FC236}">
                <a16:creationId xmlns:a16="http://schemas.microsoft.com/office/drawing/2014/main" id="{25D8AD71-ADC5-2D58-503C-0497E2055496}"/>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sp>
        <p:nvSpPr>
          <p:cNvPr id="5" name="Text Placeholder 2">
            <a:extLst>
              <a:ext uri="{FF2B5EF4-FFF2-40B4-BE49-F238E27FC236}">
                <a16:creationId xmlns:a16="http://schemas.microsoft.com/office/drawing/2014/main" id="{FBD81436-D1FD-1379-8356-0F0C952AFC45}"/>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4090488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7">
            <a:extLst>
              <a:ext uri="{FF2B5EF4-FFF2-40B4-BE49-F238E27FC236}">
                <a16:creationId xmlns:a16="http://schemas.microsoft.com/office/drawing/2014/main" id="{338A8128-D549-C5EB-AFE9-D2FA10AA689C}"/>
              </a:ext>
            </a:extLst>
          </p:cNvPr>
          <p:cNvSpPr>
            <a:spLocks noGrp="1"/>
          </p:cNvSpPr>
          <p:nvPr>
            <p:ph type="body" sz="quarter" idx="10" hasCustomPrompt="1"/>
          </p:nvPr>
        </p:nvSpPr>
        <p:spPr>
          <a:xfrm>
            <a:off x="1019173" y="1351313"/>
            <a:ext cx="7592197" cy="1142194"/>
          </a:xfrm>
          <a:prstGeom prst="rect">
            <a:avLst/>
          </a:prstGeom>
        </p:spPr>
        <p:txBody>
          <a:bodyPr lIns="0" tIns="0" rIns="0" bIns="0"/>
          <a:lstStyle>
            <a:lvl1pPr>
              <a:spcBef>
                <a:spcPts val="0"/>
              </a:spcBef>
              <a:defRPr>
                <a:solidFill>
                  <a:srgbClr val="5F6062"/>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Accounting text page</a:t>
            </a:r>
          </a:p>
        </p:txBody>
      </p:sp>
      <p:sp>
        <p:nvSpPr>
          <p:cNvPr id="25" name="Text Placeholder 24">
            <a:extLst>
              <a:ext uri="{FF2B5EF4-FFF2-40B4-BE49-F238E27FC236}">
                <a16:creationId xmlns:a16="http://schemas.microsoft.com/office/drawing/2014/main" id="{5AD4478D-6C05-FD2E-0F80-E1FBBAA75491}"/>
              </a:ext>
            </a:extLst>
          </p:cNvPr>
          <p:cNvSpPr>
            <a:spLocks noGrp="1"/>
          </p:cNvSpPr>
          <p:nvPr>
            <p:ph type="body" sz="quarter" idx="14" hasCustomPrompt="1"/>
          </p:nvPr>
        </p:nvSpPr>
        <p:spPr>
          <a:xfrm>
            <a:off x="1019173" y="2548098"/>
            <a:ext cx="7592197" cy="3501183"/>
          </a:xfrm>
          <a:prstGeom prst="rect">
            <a:avLst/>
          </a:prstGeom>
        </p:spPr>
        <p:txBody>
          <a:bodyPr lIns="0" tIns="0" rIns="0" bIns="0"/>
          <a:lstStyle>
            <a:lvl1pPr>
              <a:defRPr sz="2000">
                <a:solidFill>
                  <a:srgbClr val="5F6062"/>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Single column text. Text goes here Lorem ipsum dolor sit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Curabitur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varius</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efficitur</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dolor, sed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malesuada</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nisl</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lacinia convallis. Sed fermentum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quam</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vel </a:t>
            </a:r>
            <a:r>
              <a:rPr lang="en-US" sz="2000" err="1">
                <a:solidFill>
                  <a:srgbClr val="5D5B5C"/>
                </a:solidFill>
                <a:latin typeface="Arial" panose="020B0604020202020204" pitchFamily="34" charset="0"/>
                <a:ea typeface="Helvetica Neue" panose="02000503000000020004" pitchFamily="2" charset="0"/>
                <a:cs typeface="Arial" panose="020B0604020202020204" pitchFamily="34" charset="0"/>
              </a:rPr>
              <a:t>molestie</a:t>
            </a:r>
            <a:r>
              <a:rPr lang="en-US" sz="2000">
                <a:solidFill>
                  <a:srgbClr val="5D5B5C"/>
                </a:solidFill>
                <a:latin typeface="Arial" panose="020B0604020202020204" pitchFamily="34" charset="0"/>
                <a:ea typeface="Helvetica Neue" panose="02000503000000020004" pitchFamily="2" charset="0"/>
                <a:cs typeface="Arial" panose="020B0604020202020204" pitchFamily="34" charset="0"/>
              </a:rPr>
              <a:t> pharetra. </a:t>
            </a:r>
          </a:p>
        </p:txBody>
      </p: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pic>
        <p:nvPicPr>
          <p:cNvPr id="2" name="Picture 1">
            <a:extLst>
              <a:ext uri="{FF2B5EF4-FFF2-40B4-BE49-F238E27FC236}">
                <a16:creationId xmlns:a16="http://schemas.microsoft.com/office/drawing/2014/main" id="{F0267CC7-5181-D791-866A-0CEED1256AF0}"/>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latin typeface="Arial" panose="020B0604020202020204" pitchFamily="34" charset="0"/>
                <a:cs typeface="Arial" panose="020B0604020202020204" pitchFamily="34" charset="0"/>
              </a:defRPr>
            </a:lvl1pPr>
          </a:lstStyle>
          <a:p>
            <a:fld id="{4790123A-71E8-BF43-B702-A9002E60F899}" type="slidenum">
              <a:rPr lang="en-US" smtClean="0"/>
              <a:pPr/>
              <a:t>‹#›</a:t>
            </a:fld>
            <a:endParaRPr lang="en-US"/>
          </a:p>
        </p:txBody>
      </p:sp>
      <p:pic>
        <p:nvPicPr>
          <p:cNvPr id="4" name="Picture 3">
            <a:extLst>
              <a:ext uri="{FF2B5EF4-FFF2-40B4-BE49-F238E27FC236}">
                <a16:creationId xmlns:a16="http://schemas.microsoft.com/office/drawing/2014/main" id="{BED3BD64-8B37-5EFE-4BE2-39C9270F780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0808867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FRS-Accountancy-Text single column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7">
            <a:extLst>
              <a:ext uri="{FF2B5EF4-FFF2-40B4-BE49-F238E27FC236}">
                <a16:creationId xmlns:a16="http://schemas.microsoft.com/office/drawing/2014/main" id="{66EE6871-768D-4D6F-2556-E2A03CAEC329}"/>
              </a:ext>
            </a:extLst>
          </p:cNvPr>
          <p:cNvSpPr>
            <a:spLocks noGrp="1"/>
          </p:cNvSpPr>
          <p:nvPr>
            <p:ph type="body" sz="quarter" idx="19" hasCustomPrompt="1"/>
          </p:nvPr>
        </p:nvSpPr>
        <p:spPr>
          <a:xfrm>
            <a:off x="1019174" y="2548098"/>
            <a:ext cx="7592196"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cxnSp>
        <p:nvCxnSpPr>
          <p:cNvPr id="4" name="Straight Connector 3">
            <a:extLst>
              <a:ext uri="{FF2B5EF4-FFF2-40B4-BE49-F238E27FC236}">
                <a16:creationId xmlns:a16="http://schemas.microsoft.com/office/drawing/2014/main" id="{F2A11670-871B-E141-50C8-A7842FB7C423}"/>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26">
            <a:extLst>
              <a:ext uri="{FF2B5EF4-FFF2-40B4-BE49-F238E27FC236}">
                <a16:creationId xmlns:a16="http://schemas.microsoft.com/office/drawing/2014/main" id="{0413E241-88A4-B0AF-5BF1-AD7E3844F141}"/>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chemeClr val="tx1"/>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 Lorem ipsum dolor sit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amet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consectetur</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adipiscing</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elit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Phasellus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quis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eros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ut</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nunc</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maximus </a:t>
            </a:r>
            <a:r>
              <a:rPr lang="en-US" sz="800" err="1">
                <a:solidFill>
                  <a:srgbClr val="5D5B5C"/>
                </a:solidFill>
                <a:latin typeface="Arial" panose="020B0604020202020204" pitchFamily="34" charset="0"/>
                <a:ea typeface="Helvetica Neue" panose="02000503000000020004" pitchFamily="2" charset="0"/>
                <a:cs typeface="Arial" panose="020B0604020202020204" pitchFamily="34" charset="0"/>
              </a:rPr>
              <a:t>facilisis</a:t>
            </a:r>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 at et nisi. </a:t>
            </a:r>
          </a:p>
        </p:txBody>
      </p:sp>
      <p:sp>
        <p:nvSpPr>
          <p:cNvPr id="6" name="Text Placeholder 17">
            <a:extLst>
              <a:ext uri="{FF2B5EF4-FFF2-40B4-BE49-F238E27FC236}">
                <a16:creationId xmlns:a16="http://schemas.microsoft.com/office/drawing/2014/main" id="{1EE8FA0B-65A6-943E-E931-3911FD86B391}"/>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2" name="Footer Placeholder 14">
            <a:extLst>
              <a:ext uri="{FF2B5EF4-FFF2-40B4-BE49-F238E27FC236}">
                <a16:creationId xmlns:a16="http://schemas.microsoft.com/office/drawing/2014/main" id="{61FDB7DD-643A-0D9E-A406-04B25A37D76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7" name="Picture 6">
            <a:extLst>
              <a:ext uri="{FF2B5EF4-FFF2-40B4-BE49-F238E27FC236}">
                <a16:creationId xmlns:a16="http://schemas.microsoft.com/office/drawing/2014/main" id="{C328C4F8-D7B5-0661-3E80-27D0B7A868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3754442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FRS-Accountancy-Text-2_colum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Text Placeholder 17">
            <a:extLst>
              <a:ext uri="{FF2B5EF4-FFF2-40B4-BE49-F238E27FC236}">
                <a16:creationId xmlns:a16="http://schemas.microsoft.com/office/drawing/2014/main" id="{973BFB69-F975-C469-84A1-C3F905A44DF5}"/>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7" name="Text Placeholder 7">
            <a:extLst>
              <a:ext uri="{FF2B5EF4-FFF2-40B4-BE49-F238E27FC236}">
                <a16:creationId xmlns:a16="http://schemas.microsoft.com/office/drawing/2014/main" id="{D533EC5D-C574-FF40-8E77-44FA94823A8E}"/>
              </a:ext>
            </a:extLst>
          </p:cNvPr>
          <p:cNvSpPr>
            <a:spLocks noGrp="1"/>
          </p:cNvSpPr>
          <p:nvPr>
            <p:ph type="body" sz="quarter" idx="19" hasCustomPrompt="1"/>
          </p:nvPr>
        </p:nvSpPr>
        <p:spPr>
          <a:xfrm>
            <a:off x="1019174"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9" name="Text Placeholder 7">
            <a:extLst>
              <a:ext uri="{FF2B5EF4-FFF2-40B4-BE49-F238E27FC236}">
                <a16:creationId xmlns:a16="http://schemas.microsoft.com/office/drawing/2014/main" id="{F65BD435-4564-106B-66ED-4E2F4AB30F4D}"/>
              </a:ext>
            </a:extLst>
          </p:cNvPr>
          <p:cNvSpPr>
            <a:spLocks noGrp="1"/>
          </p:cNvSpPr>
          <p:nvPr>
            <p:ph type="body" sz="quarter" idx="20" hasCustomPrompt="1"/>
          </p:nvPr>
        </p:nvSpPr>
        <p:spPr>
          <a:xfrm>
            <a:off x="6304105" y="2548098"/>
            <a:ext cx="4903644"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Text goes here. 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2" name="Footer Placeholder 14">
            <a:extLst>
              <a:ext uri="{FF2B5EF4-FFF2-40B4-BE49-F238E27FC236}">
                <a16:creationId xmlns:a16="http://schemas.microsoft.com/office/drawing/2014/main" id="{FF352B16-6EBB-47BC-8A53-5355DB4B32B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B13F7537-92BB-134B-AE2E-3D07CBFA35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76478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ingle column wide">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US" sz="80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ja-JP" altLang="en-US"/>
              <a:t>マスター タイトルの書式設定</a:t>
            </a:r>
            <a:endParaRPr lang="en-GB"/>
          </a:p>
        </p:txBody>
      </p:sp>
      <p:sp>
        <p:nvSpPr>
          <p:cNvPr id="4" name="Text Placeholder 5">
            <a:extLst>
              <a:ext uri="{FF2B5EF4-FFF2-40B4-BE49-F238E27FC236}">
                <a16:creationId xmlns:a16="http://schemas.microsoft.com/office/drawing/2014/main" id="{686C9E36-2380-EAA7-67DF-D5795B817FD0}"/>
              </a:ext>
            </a:extLst>
          </p:cNvPr>
          <p:cNvSpPr>
            <a:spLocks noGrp="1"/>
          </p:cNvSpPr>
          <p:nvPr>
            <p:ph type="body" sz="quarter" idx="11"/>
          </p:nvPr>
        </p:nvSpPr>
        <p:spPr>
          <a:xfrm>
            <a:off x="934109" y="2496370"/>
            <a:ext cx="7712741"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29425248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FRS-Accountancy-Text 3_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82D66F-FCFE-BF2F-1D04-96B510904980}"/>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CC58FA85-8FE0-A497-BFCA-DC3D9DD383DF}"/>
              </a:ext>
            </a:extLst>
          </p:cNvPr>
          <p:cNvSpPr>
            <a:spLocks noGrp="1"/>
          </p:cNvSpPr>
          <p:nvPr>
            <p:ph type="body" sz="quarter" idx="10" hasCustomPrompt="1"/>
          </p:nvPr>
        </p:nvSpPr>
        <p:spPr>
          <a:xfrm>
            <a:off x="1019173" y="1351313"/>
            <a:ext cx="10188575" cy="654191"/>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text page</a:t>
            </a:r>
          </a:p>
        </p:txBody>
      </p:sp>
      <p:sp>
        <p:nvSpPr>
          <p:cNvPr id="6" name="Text Placeholder 7">
            <a:extLst>
              <a:ext uri="{FF2B5EF4-FFF2-40B4-BE49-F238E27FC236}">
                <a16:creationId xmlns:a16="http://schemas.microsoft.com/office/drawing/2014/main" id="{2E3EF1B1-33F8-2F81-AA9F-6FA9D568A7FC}"/>
              </a:ext>
            </a:extLst>
          </p:cNvPr>
          <p:cNvSpPr>
            <a:spLocks noGrp="1"/>
          </p:cNvSpPr>
          <p:nvPr>
            <p:ph type="body" sz="quarter" idx="19" hasCustomPrompt="1"/>
          </p:nvPr>
        </p:nvSpPr>
        <p:spPr>
          <a:xfrm>
            <a:off x="1019174"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7" name="Text Placeholder 7">
            <a:extLst>
              <a:ext uri="{FF2B5EF4-FFF2-40B4-BE49-F238E27FC236}">
                <a16:creationId xmlns:a16="http://schemas.microsoft.com/office/drawing/2014/main" id="{FA71A097-6E0F-1EFC-657A-85A8670E22E4}"/>
              </a:ext>
            </a:extLst>
          </p:cNvPr>
          <p:cNvSpPr>
            <a:spLocks noGrp="1"/>
          </p:cNvSpPr>
          <p:nvPr>
            <p:ph type="body" sz="quarter" idx="20" hasCustomPrompt="1"/>
          </p:nvPr>
        </p:nvSpPr>
        <p:spPr>
          <a:xfrm>
            <a:off x="455379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 </a:t>
            </a:r>
          </a:p>
        </p:txBody>
      </p:sp>
      <p:sp>
        <p:nvSpPr>
          <p:cNvPr id="8" name="Text Placeholder 7">
            <a:extLst>
              <a:ext uri="{FF2B5EF4-FFF2-40B4-BE49-F238E27FC236}">
                <a16:creationId xmlns:a16="http://schemas.microsoft.com/office/drawing/2014/main" id="{B87DA1BE-5D98-A20B-3945-421DC716F61F}"/>
              </a:ext>
            </a:extLst>
          </p:cNvPr>
          <p:cNvSpPr>
            <a:spLocks noGrp="1"/>
          </p:cNvSpPr>
          <p:nvPr>
            <p:ph type="body" sz="quarter" idx="21" hasCustomPrompt="1"/>
          </p:nvPr>
        </p:nvSpPr>
        <p:spPr>
          <a:xfrm>
            <a:off x="8088415" y="2548098"/>
            <a:ext cx="3119333" cy="3501183"/>
          </a:xfrm>
          <a:prstGeom prst="rect">
            <a:avLst/>
          </a:prstGeom>
        </p:spPr>
        <p:txBody>
          <a:bodyPr wrap="square" lIns="0" tIns="0" rIns="0" bIns="0"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Text goes here. Three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Double column text.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p:txBody>
      </p:sp>
      <p:sp>
        <p:nvSpPr>
          <p:cNvPr id="3" name="Footer Placeholder 14">
            <a:extLst>
              <a:ext uri="{FF2B5EF4-FFF2-40B4-BE49-F238E27FC236}">
                <a16:creationId xmlns:a16="http://schemas.microsoft.com/office/drawing/2014/main" id="{BDBD585A-6AC7-14A1-E351-34AF502DD2E0}"/>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28DE3210-B101-9952-727C-628ADF715A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9791479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FRS-Accountancy-Text-page-2+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Rectangle 6">
            <a:extLst>
              <a:ext uri="{FF2B5EF4-FFF2-40B4-BE49-F238E27FC236}">
                <a16:creationId xmlns:a16="http://schemas.microsoft.com/office/drawing/2014/main" id="{BEAF631F-BB89-822F-5015-CC3A56E5F891}"/>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F1A0E0D0-DBB6-AD84-929F-18A7993C51C5}"/>
              </a:ext>
            </a:extLst>
          </p:cNvPr>
          <p:cNvSpPr>
            <a:spLocks noGrp="1"/>
          </p:cNvSpPr>
          <p:nvPr>
            <p:ph type="body" sz="quarter" idx="10"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IFRS Accountancy </a:t>
            </a:r>
            <a:b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br>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text page</a:t>
            </a:r>
          </a:p>
        </p:txBody>
      </p:sp>
      <p:sp>
        <p:nvSpPr>
          <p:cNvPr id="3" name="Text Placeholder 7">
            <a:extLst>
              <a:ext uri="{FF2B5EF4-FFF2-40B4-BE49-F238E27FC236}">
                <a16:creationId xmlns:a16="http://schemas.microsoft.com/office/drawing/2014/main" id="{FB5A12E5-4BC0-246A-C83B-C11EDC36441C}"/>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09D09878-E753-9105-A814-13D9647CFB8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A2030D1F-0A3F-7FA9-23FC-26BC33E67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9792558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FRS-Accountancy-Image-slide-Peo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2E4C45-BC57-E19D-B096-54230C6B5F69}"/>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 Placeholder 17">
            <a:extLst>
              <a:ext uri="{FF2B5EF4-FFF2-40B4-BE49-F238E27FC236}">
                <a16:creationId xmlns:a16="http://schemas.microsoft.com/office/drawing/2014/main" id="{40D6443E-A347-8D08-60D2-3098C816B537}"/>
              </a:ext>
            </a:extLst>
          </p:cNvPr>
          <p:cNvSpPr>
            <a:spLocks noGrp="1"/>
          </p:cNvSpPr>
          <p:nvPr>
            <p:ph type="body" sz="quarter" idx="10" hasCustomPrompt="1"/>
          </p:nvPr>
        </p:nvSpPr>
        <p:spPr>
          <a:xfrm>
            <a:off x="1019173" y="1351313"/>
            <a:ext cx="10188575"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Image slide (People)</a:t>
            </a:r>
          </a:p>
        </p:txBody>
      </p:sp>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019173"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597482"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115829"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589206" y="2548099"/>
            <a:ext cx="1630800" cy="1630800"/>
          </a:xfrm>
          <a:prstGeom prst="ellipse">
            <a:avLst/>
          </a:prstGeom>
          <a:solidFill>
            <a:schemeClr val="tx1"/>
          </a:solidFill>
        </p:spPr>
        <p:txBody>
          <a:bodyPr vert="horz" lIns="90000" tIns="46800" rIns="90000" bIns="46800" rtlCol="0" anchor="b" anchorCtr="0">
            <a:normAutofit/>
          </a:bodyPr>
          <a:lstStyle>
            <a:lvl1pPr algn="ctr">
              <a:defRPr lang="en-US" sz="1100">
                <a:solidFill>
                  <a:schemeClr val="bg1"/>
                </a:solidFill>
              </a:defRPr>
            </a:lvl1pPr>
          </a:lstStyle>
          <a:p>
            <a:pPr marL="0" lvl="0" indent="0">
              <a:buNone/>
            </a:pPr>
            <a:r>
              <a:rPr lang="en-US"/>
              <a:t>Click icon to add picture</a:t>
            </a:r>
          </a:p>
        </p:txBody>
      </p:sp>
      <p:sp>
        <p:nvSpPr>
          <p:cNvPr id="37" name="Text Placeholder 36">
            <a:extLst>
              <a:ext uri="{FF2B5EF4-FFF2-40B4-BE49-F238E27FC236}">
                <a16:creationId xmlns:a16="http://schemas.microsoft.com/office/drawing/2014/main" id="{CE95E5DF-5654-CA23-256B-1EE6F9448817}"/>
              </a:ext>
            </a:extLst>
          </p:cNvPr>
          <p:cNvSpPr>
            <a:spLocks noGrp="1"/>
          </p:cNvSpPr>
          <p:nvPr>
            <p:ph type="body" sz="quarter" idx="20" hasCustomPrompt="1"/>
          </p:nvPr>
        </p:nvSpPr>
        <p:spPr>
          <a:xfrm>
            <a:off x="101917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8" name="Text Placeholder 36">
            <a:extLst>
              <a:ext uri="{FF2B5EF4-FFF2-40B4-BE49-F238E27FC236}">
                <a16:creationId xmlns:a16="http://schemas.microsoft.com/office/drawing/2014/main" id="{EDCE6F46-BCD7-2B2F-DC8A-8118035B1F71}"/>
              </a:ext>
            </a:extLst>
          </p:cNvPr>
          <p:cNvSpPr>
            <a:spLocks noGrp="1"/>
          </p:cNvSpPr>
          <p:nvPr>
            <p:ph type="body" sz="quarter" idx="21" hasCustomPrompt="1"/>
          </p:nvPr>
        </p:nvSpPr>
        <p:spPr>
          <a:xfrm>
            <a:off x="3532819"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39" name="Text Placeholder 36">
            <a:extLst>
              <a:ext uri="{FF2B5EF4-FFF2-40B4-BE49-F238E27FC236}">
                <a16:creationId xmlns:a16="http://schemas.microsoft.com/office/drawing/2014/main" id="{6CC44063-5F29-0AA9-895E-2668CE59C421}"/>
              </a:ext>
            </a:extLst>
          </p:cNvPr>
          <p:cNvSpPr>
            <a:spLocks noGrp="1"/>
          </p:cNvSpPr>
          <p:nvPr>
            <p:ph type="body" sz="quarter" idx="22" hasCustomPrompt="1"/>
          </p:nvPr>
        </p:nvSpPr>
        <p:spPr>
          <a:xfrm>
            <a:off x="6106202"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40" name="Text Placeholder 36">
            <a:extLst>
              <a:ext uri="{FF2B5EF4-FFF2-40B4-BE49-F238E27FC236}">
                <a16:creationId xmlns:a16="http://schemas.microsoft.com/office/drawing/2014/main" id="{14DF9D62-A6B8-2C63-1A20-AC4CD5FB07DB}"/>
              </a:ext>
            </a:extLst>
          </p:cNvPr>
          <p:cNvSpPr>
            <a:spLocks noGrp="1"/>
          </p:cNvSpPr>
          <p:nvPr>
            <p:ph type="body" sz="quarter" idx="23" hasCustomPrompt="1"/>
          </p:nvPr>
        </p:nvSpPr>
        <p:spPr>
          <a:xfrm>
            <a:off x="8627333" y="4532720"/>
            <a:ext cx="2175649" cy="1295400"/>
          </a:xfrm>
          <a:prstGeom prst="rect">
            <a:avLst/>
          </a:prstGeom>
        </p:spPr>
        <p:txBody>
          <a:bodyPr lIns="0" tIns="0" rIns="0" bIns="0"/>
          <a:lstStyle>
            <a:lvl1pPr>
              <a:spcBef>
                <a:spcPts val="0"/>
              </a:spcBef>
              <a:defRPr sz="1200" b="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Name goes here</a:t>
            </a:r>
          </a:p>
          <a:p>
            <a:pPr lvl="0"/>
            <a:r>
              <a:rPr lang="en-US"/>
              <a:t>Position goes here</a:t>
            </a:r>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4C47855B-410A-4D8B-195B-23CA04BE8A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30228197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FRS-Accountancy-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 Placeholder 17">
            <a:extLst>
              <a:ext uri="{FF2B5EF4-FFF2-40B4-BE49-F238E27FC236}">
                <a16:creationId xmlns:a16="http://schemas.microsoft.com/office/drawing/2014/main" id="{9D165842-ACF8-A95A-520E-10D4D5A066F9}"/>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3" name="Text Placeholder 2">
            <a:extLst>
              <a:ext uri="{FF2B5EF4-FFF2-40B4-BE49-F238E27FC236}">
                <a16:creationId xmlns:a16="http://schemas.microsoft.com/office/drawing/2014/main" id="{4048EB2E-45F8-6A49-78D7-7FFA3C64A15B}"/>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pic>
        <p:nvPicPr>
          <p:cNvPr id="2" name="Picture 1">
            <a:extLst>
              <a:ext uri="{FF2B5EF4-FFF2-40B4-BE49-F238E27FC236}">
                <a16:creationId xmlns:a16="http://schemas.microsoft.com/office/drawing/2014/main" id="{7D5C59E9-651C-3BD6-C7D5-150930150AC6}"/>
              </a:ext>
            </a:extLst>
          </p:cNvPr>
          <p:cNvPicPr>
            <a:picLocks noChangeAspect="1"/>
          </p:cNvPicPr>
          <p:nvPr userDrawn="1"/>
        </p:nvPicPr>
        <p:blipFill>
          <a:blip r:embed="rId2"/>
          <a:stretch>
            <a:fillRect/>
          </a:stretch>
        </p:blipFill>
        <p:spPr>
          <a:xfrm>
            <a:off x="1019176" y="378132"/>
            <a:ext cx="1371327" cy="419017"/>
          </a:xfrm>
          <a:prstGeom prst="rect">
            <a:avLst/>
          </a:prstGeom>
        </p:spPr>
      </p:pic>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Tree>
    <p:extLst>
      <p:ext uri="{BB962C8B-B14F-4D97-AF65-F5344CB8AC3E}">
        <p14:creationId xmlns:p14="http://schemas.microsoft.com/office/powerpoint/2010/main" val="2375670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FRS-Accountancy-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6781"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2" name="Rectangle 1">
            <a:extLst>
              <a:ext uri="{FF2B5EF4-FFF2-40B4-BE49-F238E27FC236}">
                <a16:creationId xmlns:a16="http://schemas.microsoft.com/office/drawing/2014/main" id="{D89AF4B6-E0DA-6DF6-36F7-1F98DF540358}"/>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17">
            <a:extLst>
              <a:ext uri="{FF2B5EF4-FFF2-40B4-BE49-F238E27FC236}">
                <a16:creationId xmlns:a16="http://schemas.microsoft.com/office/drawing/2014/main" id="{30FB175F-6B21-2128-CEAA-988B07A77591}"/>
              </a:ext>
            </a:extLst>
          </p:cNvPr>
          <p:cNvSpPr>
            <a:spLocks noGrp="1"/>
          </p:cNvSpPr>
          <p:nvPr>
            <p:ph type="body" sz="quarter" idx="10" hasCustomPrompt="1"/>
          </p:nvPr>
        </p:nvSpPr>
        <p:spPr>
          <a:xfrm>
            <a:off x="1019177" y="1347319"/>
            <a:ext cx="7597776" cy="1679706"/>
          </a:xfrm>
          <a:prstGeom prst="rect">
            <a:avLst/>
          </a:prstGeom>
        </p:spPr>
        <p:txBody>
          <a:bodyPr lIns="0" tIns="0" rIns="0" bIns="0"/>
          <a:lstStyle>
            <a:lvl1pPr marL="182563" marR="0" indent="-169863" algn="l" defTabSz="914400" rtl="0" eaLnBrk="1" fontAlgn="auto" latinLnBrk="0" hangingPunct="1">
              <a:lnSpc>
                <a:spcPct val="100000"/>
              </a:lnSpc>
              <a:spcBef>
                <a:spcPts val="0"/>
              </a:spcBef>
              <a:spcAft>
                <a:spcPts val="0"/>
              </a:spcAft>
              <a:buClrTx/>
              <a:buSzTx/>
              <a:buFont typeface="Arial" panose="020B0604020202020204" pitchFamily="34" charset="0"/>
              <a:buNone/>
              <a:tabLst>
                <a:tab pos="220663" algn="l"/>
              </a:tabLst>
              <a:defRPr>
                <a:solidFill>
                  <a:schemeClr val="bg1"/>
                </a:solidFill>
              </a:defRPr>
            </a:lvl1pPr>
          </a:lstStyle>
          <a:p>
            <a:pPr marL="182563" indent="-169863"/>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bg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bg1"/>
                </a:solidFill>
                <a:latin typeface="Arial" panose="020B0604020202020204" pitchFamily="34" charset="0"/>
                <a:ea typeface="Helvetica Neue" panose="02000503000000020004" pitchFamily="2" charset="0"/>
                <a:cs typeface="Arial" panose="020B0604020202020204" pitchFamily="34" charset="0"/>
              </a:rPr>
              <a:t>.”</a:t>
            </a:r>
          </a:p>
          <a:p>
            <a:endParaRPr lang="en-US" sz="333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Text Placeholder 2">
            <a:extLst>
              <a:ext uri="{FF2B5EF4-FFF2-40B4-BE49-F238E27FC236}">
                <a16:creationId xmlns:a16="http://schemas.microsoft.com/office/drawing/2014/main" id="{D104CB87-2949-FA15-FADF-1792F045DC0A}"/>
              </a:ext>
            </a:extLst>
          </p:cNvPr>
          <p:cNvSpPr>
            <a:spLocks noGrp="1"/>
          </p:cNvSpPr>
          <p:nvPr>
            <p:ph type="body" sz="quarter" idx="14" hasCustomPrompt="1"/>
          </p:nvPr>
        </p:nvSpPr>
        <p:spPr>
          <a:xfrm>
            <a:off x="1019177" y="3209925"/>
            <a:ext cx="5083174" cy="904875"/>
          </a:xfrm>
          <a:prstGeom prst="rect">
            <a:avLst/>
          </a:prstGeom>
        </p:spPr>
        <p:txBody>
          <a:bodyPr lIns="0" tIns="0" rIns="0" bIns="0"/>
          <a:lstStyle>
            <a:lvl1pPr>
              <a:defRPr sz="1600"/>
            </a:lvl1pPr>
            <a:lvl2pPr>
              <a:defRPr sz="1600"/>
            </a:lvl2pPr>
            <a:lvl3pPr>
              <a:defRPr sz="1600"/>
            </a:lvl3pPr>
            <a:lvl4pPr>
              <a:defRPr sz="1600"/>
            </a:lvl4pPr>
            <a:lvl5pPr>
              <a:defRPr sz="1600"/>
            </a:lvl5pPr>
          </a:lstStyle>
          <a:p>
            <a:r>
              <a:rPr lang="en-US" sz="1600">
                <a:solidFill>
                  <a:schemeClr val="bg1"/>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chemeClr val="bg1"/>
              </a:solidFill>
              <a:latin typeface="Arial" panose="020B0604020202020204" pitchFamily="34" charset="0"/>
              <a:ea typeface="Helvetica Neue" panose="02000503000000020004" pitchFamily="2" charset="0"/>
              <a:cs typeface="Arial" panose="020B0604020202020204" pitchFamily="34" charset="0"/>
            </a:endParaRPr>
          </a:p>
        </p:txBody>
      </p:sp>
      <p:sp>
        <p:nvSpPr>
          <p:cNvPr id="7" name="Text Placeholder 15">
            <a:extLst>
              <a:ext uri="{FF2B5EF4-FFF2-40B4-BE49-F238E27FC236}">
                <a16:creationId xmlns:a16="http://schemas.microsoft.com/office/drawing/2014/main" id="{4BCBBF66-0C45-272C-15A4-5D3BBD7A5CD7}"/>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bg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5" name="Text Placeholder 2">
            <a:extLst>
              <a:ext uri="{FF2B5EF4-FFF2-40B4-BE49-F238E27FC236}">
                <a16:creationId xmlns:a16="http://schemas.microsoft.com/office/drawing/2014/main" id="{DC3C6724-47A8-4EA6-B9A5-D597E044705E}"/>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30646768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22836758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FRS-Accountancy-Quote-page+image">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DAC13B28-6B1E-4D42-CF13-02D1004B6BCF}"/>
              </a:ext>
            </a:extLst>
          </p:cNvPr>
          <p:cNvSpPr>
            <a:spLocks noGrp="1"/>
          </p:cNvSpPr>
          <p:nvPr>
            <p:ph type="pic" idx="1"/>
          </p:nvPr>
        </p:nvSpPr>
        <p:spPr>
          <a:xfrm>
            <a:off x="6773128" y="1125539"/>
            <a:ext cx="5047396" cy="5364161"/>
          </a:xfrm>
          <a:prstGeom prst="rect">
            <a:avLst/>
          </a:prstGeom>
          <a:solidFill>
            <a:schemeClr val="tx1"/>
          </a:solidFill>
        </p:spPr>
        <p:txBody>
          <a:bodyPr anchor="b" anchorCtr="0"/>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11">
            <a:extLst>
              <a:ext uri="{FF2B5EF4-FFF2-40B4-BE49-F238E27FC236}">
                <a16:creationId xmlns:a16="http://schemas.microsoft.com/office/drawing/2014/main" id="{CE577591-15B0-08B1-43C0-5C1E60D51E98}"/>
              </a:ext>
            </a:extLst>
          </p:cNvPr>
          <p:cNvSpPr/>
          <p:nvPr userDrawn="1"/>
        </p:nvSpPr>
        <p:spPr>
          <a:xfrm>
            <a:off x="1031532" y="112553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D6447685-E992-6691-7266-280927766B67}"/>
              </a:ext>
            </a:extLst>
          </p:cNvPr>
          <p:cNvSpPr>
            <a:spLocks noGrp="1"/>
          </p:cNvSpPr>
          <p:nvPr>
            <p:ph type="body" sz="quarter" idx="15" hasCustomPrompt="1"/>
          </p:nvPr>
        </p:nvSpPr>
        <p:spPr>
          <a:xfrm>
            <a:off x="1031532" y="1347319"/>
            <a:ext cx="5083174" cy="2462681"/>
          </a:xfrm>
          <a:prstGeom prst="rect">
            <a:avLst/>
          </a:prstGeom>
        </p:spPr>
        <p:txBody>
          <a:bodyPr lIns="0" tIns="0" rIns="0" bIns="0"/>
          <a:lstStyle>
            <a:lvl1pPr marL="182563" indent="-169863">
              <a:tabLst/>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a:t>
            </a:r>
            <a:b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b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3" name="Text Placeholder 4">
            <a:extLst>
              <a:ext uri="{FF2B5EF4-FFF2-40B4-BE49-F238E27FC236}">
                <a16:creationId xmlns:a16="http://schemas.microsoft.com/office/drawing/2014/main" id="{1A9BD1F9-E491-63DF-CBE6-E87107EEAA47}"/>
              </a:ext>
            </a:extLst>
          </p:cNvPr>
          <p:cNvSpPr>
            <a:spLocks noGrp="1"/>
          </p:cNvSpPr>
          <p:nvPr>
            <p:ph type="body" sz="quarter" idx="16" hasCustomPrompt="1"/>
          </p:nvPr>
        </p:nvSpPr>
        <p:spPr>
          <a:xfrm>
            <a:off x="1031532" y="4264161"/>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F18A815C-B90E-147C-6C96-ED66D80418D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3784467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FRS-Accountancy-List-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5401CB-9625-9315-BD1F-0A8DBA68805B}"/>
              </a:ext>
            </a:extLst>
          </p:cNvPr>
          <p:cNvSpPr/>
          <p:nvPr userDrawn="1"/>
        </p:nvSpPr>
        <p:spPr>
          <a:xfrm>
            <a:off x="1031532"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ext Placeholder 17">
            <a:extLst>
              <a:ext uri="{FF2B5EF4-FFF2-40B4-BE49-F238E27FC236}">
                <a16:creationId xmlns:a16="http://schemas.microsoft.com/office/drawing/2014/main" id="{B93716B4-BECD-4755-4240-4B0C2BBB57B3}"/>
              </a:ext>
            </a:extLst>
          </p:cNvPr>
          <p:cNvSpPr>
            <a:spLocks noGrp="1"/>
          </p:cNvSpPr>
          <p:nvPr>
            <p:ph type="body" sz="quarter" idx="14" hasCustomPrompt="1"/>
          </p:nvPr>
        </p:nvSpPr>
        <p:spPr>
          <a:xfrm>
            <a:off x="1019174" y="1351313"/>
            <a:ext cx="5083608" cy="1142194"/>
          </a:xfrm>
          <a:prstGeom prst="rect">
            <a:avLst/>
          </a:prstGeom>
        </p:spPr>
        <p:txBody>
          <a:bodyPr lIns="0" tIns="0" rIns="0" bIns="0"/>
          <a:lstStyle>
            <a:lvl1pPr>
              <a:spcBef>
                <a:spcPts val="0"/>
              </a:spcBef>
              <a:defRPr>
                <a:solidFill>
                  <a:schemeClr val="tx1"/>
                </a:solidFill>
              </a:defRPr>
            </a:lvl1pPr>
          </a:lstStyle>
          <a:p>
            <a:r>
              <a:rPr lang="en-US" sz="3330">
                <a:solidFill>
                  <a:srgbClr val="5D5B5C"/>
                </a:solidFill>
                <a:latin typeface="Arial" panose="020B0604020202020204" pitchFamily="34" charset="0"/>
                <a:ea typeface="Helvetica Neue" panose="02000503000000020004" pitchFamily="2" charset="0"/>
                <a:cs typeface="Arial" panose="020B0604020202020204" pitchFamily="34" charset="0"/>
              </a:rPr>
              <a:t>Listing page</a:t>
            </a:r>
          </a:p>
        </p:txBody>
      </p:sp>
      <p:sp>
        <p:nvSpPr>
          <p:cNvPr id="3" name="Text Placeholder 7">
            <a:extLst>
              <a:ext uri="{FF2B5EF4-FFF2-40B4-BE49-F238E27FC236}">
                <a16:creationId xmlns:a16="http://schemas.microsoft.com/office/drawing/2014/main" id="{AD54AF99-FE00-57D9-2D62-C29ECC7EC23D}"/>
              </a:ext>
            </a:extLst>
          </p:cNvPr>
          <p:cNvSpPr>
            <a:spLocks noGrp="1"/>
          </p:cNvSpPr>
          <p:nvPr>
            <p:ph type="body" sz="quarter" idx="19" hasCustomPrompt="1"/>
          </p:nvPr>
        </p:nvSpPr>
        <p:spPr>
          <a:xfrm>
            <a:off x="1019173" y="2548098"/>
            <a:ext cx="5083607" cy="3501183"/>
          </a:xfrm>
          <a:prstGeom prst="rect">
            <a:avLst/>
          </a:prstGeom>
        </p:spPr>
        <p:txBody>
          <a:bodyPr wrap="square" lIns="0" tIns="0" rIns="0" bIns="0" numCol="1" spcCol="540000"/>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marL="285750" marR="0" lvl="0" indent="-285750" algn="l" defTabSz="914400" rtl="0" eaLnBrk="1" fontAlgn="auto" latinLnBrk="0" hangingPunct="1">
              <a:lnSpc>
                <a:spcPct val="100000"/>
              </a:lnSpc>
              <a:spcBef>
                <a:spcPts val="1000"/>
              </a:spcBef>
              <a:spcAft>
                <a:spcPts val="0"/>
              </a:spcAft>
              <a:buClrTx/>
              <a:buSzTx/>
              <a:tabLst/>
              <a:defRPr/>
            </a:pPr>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Sed fermentum </a:t>
            </a:r>
            <a:r>
              <a:rPr lang="en-US" err="1"/>
              <a:t>quam</a:t>
            </a:r>
            <a:r>
              <a:rPr lang="en-US"/>
              <a:t> vel mol.</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a:t>
            </a:r>
            <a:r>
              <a:rPr lang="en-US" err="1"/>
              <a:t>quis</a:t>
            </a:r>
            <a:r>
              <a:rPr lang="en-US"/>
              <a:t> eros </a:t>
            </a:r>
            <a:r>
              <a:rPr lang="en-US" err="1"/>
              <a:t>ut</a:t>
            </a:r>
            <a:r>
              <a:rPr lang="en-US"/>
              <a:t> </a:t>
            </a:r>
            <a:r>
              <a:rPr lang="en-US" err="1"/>
              <a:t>nunc</a:t>
            </a:r>
            <a:r>
              <a:rPr lang="en-US"/>
              <a:t> maximus </a:t>
            </a:r>
            <a:r>
              <a:rPr lang="en-US" err="1"/>
              <a:t>facilisis</a:t>
            </a:r>
            <a:r>
              <a:rPr lang="en-US"/>
              <a:t> at et nisi. </a:t>
            </a:r>
            <a:r>
              <a:rPr lang="en-US" err="1"/>
              <a:t>Curabitur</a:t>
            </a:r>
            <a:r>
              <a:rPr lang="en-US"/>
              <a:t> </a:t>
            </a:r>
            <a:r>
              <a:rPr lang="en-US" err="1"/>
              <a:t>varius</a:t>
            </a:r>
            <a:r>
              <a:rPr lang="en-US"/>
              <a:t> </a:t>
            </a:r>
            <a:r>
              <a:rPr lang="en-US" err="1"/>
              <a:t>efficitur</a:t>
            </a:r>
            <a:r>
              <a:rPr lang="en-US"/>
              <a:t> dolor, sed </a:t>
            </a:r>
            <a:r>
              <a:rPr lang="en-US" err="1"/>
              <a:t>malesuada</a:t>
            </a:r>
            <a:r>
              <a:rPr lang="en-US"/>
              <a:t> </a:t>
            </a:r>
            <a:r>
              <a:rPr lang="en-US" err="1"/>
              <a:t>nisl</a:t>
            </a:r>
            <a:r>
              <a:rPr lang="en-US"/>
              <a:t> lacinia convallis. </a:t>
            </a:r>
          </a:p>
        </p:txBody>
      </p:sp>
      <p:sp>
        <p:nvSpPr>
          <p:cNvPr id="4" name="Footer Placeholder 14">
            <a:extLst>
              <a:ext uri="{FF2B5EF4-FFF2-40B4-BE49-F238E27FC236}">
                <a16:creationId xmlns:a16="http://schemas.microsoft.com/office/drawing/2014/main" id="{FFDAACB3-F08D-D5BC-83A3-78F5DED617BD}"/>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CE5BC2E6-280C-1BA9-05C5-F255D0EBC0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739748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FRS-Accounting-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3" name="Picture 2">
            <a:extLst>
              <a:ext uri="{FF2B5EF4-FFF2-40B4-BE49-F238E27FC236}">
                <a16:creationId xmlns:a16="http://schemas.microsoft.com/office/drawing/2014/main" id="{C3B317A1-FE8B-F57E-98C1-1F843DD217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16504341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12" name="Text Placeholder 11">
            <a:extLst>
              <a:ext uri="{FF2B5EF4-FFF2-40B4-BE49-F238E27FC236}">
                <a16:creationId xmlns:a16="http://schemas.microsoft.com/office/drawing/2014/main" id="{22B98655-52E0-B0FB-18A1-1832DDC894FC}"/>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Agenda reference</a:t>
            </a:r>
          </a:p>
        </p:txBody>
      </p:sp>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Tree>
    <p:extLst>
      <p:ext uri="{BB962C8B-B14F-4D97-AF65-F5344CB8AC3E}">
        <p14:creationId xmlns:p14="http://schemas.microsoft.com/office/powerpoint/2010/main" val="336276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ja-JP" altLang="en-US"/>
              <a:t>マスター タイトルの書式設定</a:t>
            </a:r>
            <a:endParaRPr lang="en-GB"/>
          </a:p>
        </p:txBody>
      </p:sp>
      <p:sp>
        <p:nvSpPr>
          <p:cNvPr id="6" name="Text Placeholder 5">
            <a:extLst>
              <a:ext uri="{FF2B5EF4-FFF2-40B4-BE49-F238E27FC236}">
                <a16:creationId xmlns:a16="http://schemas.microsoft.com/office/drawing/2014/main" id="{F3F4E4E5-3455-D4DD-FBBB-8D76C8E2F35C}"/>
              </a:ext>
            </a:extLst>
          </p:cNvPr>
          <p:cNvSpPr>
            <a:spLocks noGrp="1"/>
          </p:cNvSpPr>
          <p:nvPr>
            <p:ph type="body" sz="quarter" idx="11"/>
          </p:nvPr>
        </p:nvSpPr>
        <p:spPr>
          <a:xfrm>
            <a:off x="932142"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Text Placeholder 5">
            <a:extLst>
              <a:ext uri="{FF2B5EF4-FFF2-40B4-BE49-F238E27FC236}">
                <a16:creationId xmlns:a16="http://schemas.microsoft.com/office/drawing/2014/main" id="{84995D68-7886-3F14-E5A1-6A3267A555DE}"/>
              </a:ext>
            </a:extLst>
          </p:cNvPr>
          <p:cNvSpPr>
            <a:spLocks noGrp="1"/>
          </p:cNvSpPr>
          <p:nvPr>
            <p:ph type="body" sz="quarter" idx="17"/>
          </p:nvPr>
        </p:nvSpPr>
        <p:spPr>
          <a:xfrm>
            <a:off x="6195238"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41329217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87096"/>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92363"/>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2225" y="2602317"/>
            <a:ext cx="5163775" cy="3174031"/>
          </a:xfrm>
        </p:spPr>
        <p:txBody>
          <a:bodyPr anchor="t">
            <a:noAutofit/>
          </a:bodyPr>
          <a:lstStyle>
            <a:lvl1pPr algn="l">
              <a:defRPr sz="3000">
                <a:solidFill>
                  <a:schemeClr val="bg1"/>
                </a:solidFill>
              </a:defRPr>
            </a:lvl1pPr>
          </a:lstStyle>
          <a:p>
            <a:r>
              <a:rPr lang="en-US"/>
              <a:t>Click to edit Master title style</a:t>
            </a:r>
            <a:endParaRPr lang="en-GB"/>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a:solidFill>
                  <a:schemeClr val="bg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2023 IFRS Foundation. All rights reserved.  </a:t>
            </a:r>
          </a:p>
        </p:txBody>
      </p:sp>
    </p:spTree>
    <p:extLst>
      <p:ext uri="{BB962C8B-B14F-4D97-AF65-F5344CB8AC3E}">
        <p14:creationId xmlns:p14="http://schemas.microsoft.com/office/powerpoint/2010/main" val="391514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962521-EA30-0B16-921E-2D154B6589D1}"/>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37B15D-4EB0-F13A-00A8-96B8CA8FEE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5" name="Title 1">
            <a:extLst>
              <a:ext uri="{FF2B5EF4-FFF2-40B4-BE49-F238E27FC236}">
                <a16:creationId xmlns:a16="http://schemas.microsoft.com/office/drawing/2014/main" id="{01AE4D02-0E5B-7495-3224-F42217E9CD42}"/>
              </a:ext>
            </a:extLst>
          </p:cNvPr>
          <p:cNvSpPr>
            <a:spLocks noGrp="1"/>
          </p:cNvSpPr>
          <p:nvPr>
            <p:ph type="ctrTitle"/>
          </p:nvPr>
        </p:nvSpPr>
        <p:spPr>
          <a:xfrm>
            <a:off x="933876" y="2602317"/>
            <a:ext cx="5162123" cy="3174031"/>
          </a:xfrm>
        </p:spPr>
        <p:txBody>
          <a:bodyPr anchor="t">
            <a:noAutofit/>
          </a:bodyPr>
          <a:lstStyle>
            <a:lvl1pPr algn="l">
              <a:defRPr sz="3000">
                <a:solidFill>
                  <a:schemeClr val="tx1"/>
                </a:solidFill>
              </a:defRPr>
            </a:lvl1pPr>
          </a:lstStyle>
          <a:p>
            <a:r>
              <a:rPr lang="en-US" noProof="0"/>
              <a:t>Click to edit Master title style</a:t>
            </a:r>
            <a:endParaRPr lang="en-GB" noProof="0"/>
          </a:p>
        </p:txBody>
      </p:sp>
      <p:sp>
        <p:nvSpPr>
          <p:cNvPr id="8" name="TextBox 7">
            <a:extLst>
              <a:ext uri="{FF2B5EF4-FFF2-40B4-BE49-F238E27FC236}">
                <a16:creationId xmlns:a16="http://schemas.microsoft.com/office/drawing/2014/main" id="{CA8EBA97-43BA-D466-503F-8F61EDCD685D}"/>
              </a:ext>
            </a:extLst>
          </p:cNvPr>
          <p:cNvSpPr txBox="1"/>
          <p:nvPr userDrawn="1"/>
        </p:nvSpPr>
        <p:spPr>
          <a:xfrm>
            <a:off x="955142" y="6057900"/>
            <a:ext cx="5057445" cy="461665"/>
          </a:xfrm>
          <a:prstGeom prst="rect">
            <a:avLst/>
          </a:prstGeom>
          <a:noFill/>
        </p:spPr>
        <p:txBody>
          <a:bodyPr wrap="square" rtlCol="0">
            <a:spAutoFit/>
          </a:bodyPr>
          <a:lstStyle/>
          <a:p>
            <a:r>
              <a:rPr lang="en-GB" sz="800">
                <a:solidFill>
                  <a:schemeClr val="tx1"/>
                </a:solidFill>
                <a:latin typeface="Arial" panose="020B0604020202020204" pitchFamily="34" charset="0"/>
                <a:cs typeface="Arial" panose="020B0604020202020204" pitchFamily="34" charset="0"/>
              </a:rPr>
              <a:t>The views expressed In this presentation are those of the presenter, not necessarily those of the IFRS Foundation, International Accounting Standards Board or the International Sustainability Standards Board. 
Copyright © 2023 IFRS Foundation. All rights reserved.  </a:t>
            </a:r>
          </a:p>
        </p:txBody>
      </p:sp>
    </p:spTree>
    <p:extLst>
      <p:ext uri="{BB962C8B-B14F-4D97-AF65-F5344CB8AC3E}">
        <p14:creationId xmlns:p14="http://schemas.microsoft.com/office/powerpoint/2010/main" val="12532090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31">
          <p15:clr>
            <a:srgbClr val="FBAE40"/>
          </p15:clr>
        </p15:guide>
        <p15:guide id="4" orient="horz" pos="3816">
          <p15:clr>
            <a:srgbClr val="FBAE40"/>
          </p15:clr>
        </p15:guide>
        <p15:guide id="5" orient="horz" pos="1638">
          <p15:clr>
            <a:srgbClr val="FBAE40"/>
          </p15:clr>
        </p15:guide>
        <p15:guide id="6" orient="horz" pos="1525">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taff-pap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7FE55-E30E-0C53-5758-36B5928B8E99}"/>
              </a:ext>
            </a:extLst>
          </p:cNvPr>
          <p:cNvSpPr/>
          <p:nvPr userDrawn="1"/>
        </p:nvSpPr>
        <p:spPr>
          <a:xfrm>
            <a:off x="0" y="1169929"/>
            <a:ext cx="12192000" cy="5688072"/>
          </a:xfrm>
          <a:prstGeom prst="rect">
            <a:avLst/>
          </a:prstGeom>
          <a:solidFill>
            <a:srgbClr val="E7E7E7"/>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52739C-4795-F3A2-7842-BCB792A6510A}"/>
              </a:ext>
            </a:extLst>
          </p:cNvPr>
          <p:cNvSpPr/>
          <p:nvPr userDrawn="1"/>
        </p:nvSpPr>
        <p:spPr>
          <a:xfrm>
            <a:off x="1024750" y="2386515"/>
            <a:ext cx="5072400"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06DFD22-79F5-5091-B44D-E606EBA2F5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
        <p:nvSpPr>
          <p:cNvPr id="21" name="Text Placeholder 11">
            <a:extLst>
              <a:ext uri="{FF2B5EF4-FFF2-40B4-BE49-F238E27FC236}">
                <a16:creationId xmlns:a16="http://schemas.microsoft.com/office/drawing/2014/main" id="{E12A39EF-DAD0-ED54-ACF7-F395537C5C6E}"/>
              </a:ext>
            </a:extLst>
          </p:cNvPr>
          <p:cNvSpPr>
            <a:spLocks noGrp="1"/>
          </p:cNvSpPr>
          <p:nvPr>
            <p:ph type="body" sz="quarter" idx="14" hasCustomPrompt="1"/>
          </p:nvPr>
        </p:nvSpPr>
        <p:spPr>
          <a:xfrm>
            <a:off x="3732756" y="266674"/>
            <a:ext cx="8087765" cy="397065"/>
          </a:xfrm>
          <a:prstGeom prst="rect">
            <a:avLst/>
          </a:prstGeom>
        </p:spPr>
        <p:txBody>
          <a:bodyPr lIns="0" tIns="0" rIns="0" bIns="0"/>
          <a:lstStyle>
            <a:lvl1pPr algn="r">
              <a:defRPr sz="3000" b="1">
                <a:solidFill>
                  <a:srgbClr val="5F606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Staff paper</a:t>
            </a:r>
          </a:p>
        </p:txBody>
      </p:sp>
      <p:pic>
        <p:nvPicPr>
          <p:cNvPr id="3" name="Picture 2">
            <a:extLst>
              <a:ext uri="{FF2B5EF4-FFF2-40B4-BE49-F238E27FC236}">
                <a16:creationId xmlns:a16="http://schemas.microsoft.com/office/drawing/2014/main" id="{15431B5A-6257-8333-528C-1A3D4225D0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76029"/>
            <a:ext cx="2077111" cy="640983"/>
          </a:xfrm>
          <a:prstGeom prst="rect">
            <a:avLst/>
          </a:prstGeom>
        </p:spPr>
      </p:pic>
      <p:sp>
        <p:nvSpPr>
          <p:cNvPr id="5" name="TextBox 4">
            <a:extLst>
              <a:ext uri="{FF2B5EF4-FFF2-40B4-BE49-F238E27FC236}">
                <a16:creationId xmlns:a16="http://schemas.microsoft.com/office/drawing/2014/main" id="{BAEE3512-9C30-D9E2-41C8-3D6BF142EFFD}"/>
              </a:ext>
            </a:extLst>
          </p:cNvPr>
          <p:cNvSpPr txBox="1"/>
          <p:nvPr userDrawn="1"/>
        </p:nvSpPr>
        <p:spPr>
          <a:xfrm>
            <a:off x="955142" y="6057900"/>
            <a:ext cx="5363890" cy="584775"/>
          </a:xfrm>
          <a:prstGeom prst="rect">
            <a:avLst/>
          </a:prstGeom>
          <a:noFill/>
        </p:spPr>
        <p:txBody>
          <a:bodyPr wrap="square" rtlCol="0">
            <a:spAutoFit/>
          </a:bodyPr>
          <a:lstStyle/>
          <a:p>
            <a:r>
              <a:rPr lang="en-GB" sz="800" noProof="0">
                <a:solidFill>
                  <a:schemeClr val="tx1"/>
                </a:solidFill>
                <a:latin typeface="Arial" panose="020B0604020202020204" pitchFamily="34" charset="0"/>
                <a:cs typeface="Arial" panose="020B0604020202020204" pitchFamily="34" charset="0"/>
              </a:rPr>
              <a:t>This paper has been prepared for discussion at a public meeting of the International Accounting Standards Board (IASB). This paper does not represent the views of the IASB or any individual IASB member. Any comments in the paper do not purport to set out what would be an acceptable or unacceptable application of IFRS</a:t>
            </a:r>
            <a:r>
              <a:rPr lang="en-GB" sz="800" baseline="30000" noProof="0">
                <a:solidFill>
                  <a:schemeClr val="tx1"/>
                </a:solidFill>
                <a:latin typeface="Arial" panose="020B0604020202020204" pitchFamily="34" charset="0"/>
                <a:cs typeface="Arial" panose="020B0604020202020204" pitchFamily="34" charset="0"/>
              </a:rPr>
              <a:t>®</a:t>
            </a:r>
            <a:r>
              <a:rPr lang="en-GB" sz="800" noProof="0">
                <a:solidFill>
                  <a:schemeClr val="tx1"/>
                </a:solidFill>
                <a:latin typeface="Arial" panose="020B0604020202020204" pitchFamily="34" charset="0"/>
                <a:cs typeface="Arial" panose="020B0604020202020204" pitchFamily="34" charset="0"/>
              </a:rPr>
              <a:t> Accounting Standards. The IASB’s technical decisions are made in public and are reported in the IASB </a:t>
            </a:r>
            <a:r>
              <a:rPr lang="en-GB" sz="800" i="1" noProof="0">
                <a:solidFill>
                  <a:schemeClr val="tx1"/>
                </a:solidFill>
                <a:latin typeface="Arial" panose="020B0604020202020204" pitchFamily="34" charset="0"/>
                <a:cs typeface="Arial" panose="020B0604020202020204" pitchFamily="34" charset="0"/>
              </a:rPr>
              <a:t>Update</a:t>
            </a:r>
            <a:r>
              <a:rPr lang="en-GB" sz="800" baseline="30000" noProof="0">
                <a:solidFill>
                  <a:schemeClr val="tx1"/>
                </a:solidFill>
                <a:latin typeface="Arial" panose="020B0604020202020204" pitchFamily="34" charset="0"/>
                <a:cs typeface="Arial" panose="020B0604020202020204" pitchFamily="34" charset="0"/>
              </a:rPr>
              <a:t> ®</a:t>
            </a:r>
            <a:r>
              <a:rPr lang="en-GB" sz="800" noProof="0">
                <a:solidFill>
                  <a:schemeClr val="tx1"/>
                </a:solidFill>
                <a:latin typeface="Arial" panose="020B0604020202020204" pitchFamily="34" charset="0"/>
                <a:cs typeface="Arial" panose="020B0604020202020204" pitchFamily="34" charset="0"/>
              </a:rPr>
              <a:t>.</a:t>
            </a:r>
          </a:p>
        </p:txBody>
      </p:sp>
      <p:sp>
        <p:nvSpPr>
          <p:cNvPr id="4" name="Text Placeholder 11">
            <a:extLst>
              <a:ext uri="{FF2B5EF4-FFF2-40B4-BE49-F238E27FC236}">
                <a16:creationId xmlns:a16="http://schemas.microsoft.com/office/drawing/2014/main" id="{4C7902A1-01E9-0DA2-9CF8-52BF5A494C50}"/>
              </a:ext>
            </a:extLst>
          </p:cNvPr>
          <p:cNvSpPr>
            <a:spLocks noGrp="1"/>
          </p:cNvSpPr>
          <p:nvPr>
            <p:ph type="body" sz="quarter" idx="13" hasCustomPrompt="1"/>
          </p:nvPr>
        </p:nvSpPr>
        <p:spPr>
          <a:xfrm>
            <a:off x="3732756" y="763399"/>
            <a:ext cx="8087765" cy="397065"/>
          </a:xfrm>
          <a:prstGeom prst="rect">
            <a:avLst/>
          </a:prstGeom>
        </p:spPr>
        <p:txBody>
          <a:bodyPr lIns="0" tIns="0" rIns="0" bIns="0"/>
          <a:lstStyle>
            <a:lvl1pPr algn="r">
              <a:defRPr sz="13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noProof="0"/>
              <a:t>Agenda reference</a:t>
            </a:r>
          </a:p>
        </p:txBody>
      </p:sp>
    </p:spTree>
    <p:extLst>
      <p:ext uri="{BB962C8B-B14F-4D97-AF65-F5344CB8AC3E}">
        <p14:creationId xmlns:p14="http://schemas.microsoft.com/office/powerpoint/2010/main" val="8009690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ivider Slide-1">
    <p:bg>
      <p:bgPr>
        <a:solidFill>
          <a:srgbClr val="07217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0B0A99-E98F-696F-B7F4-B22D2B962A8B}"/>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92E8B7E-A4AD-103A-F2E8-730C1565A6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pic>
        <p:nvPicPr>
          <p:cNvPr id="9" name="Picture 8">
            <a:extLst>
              <a:ext uri="{FF2B5EF4-FFF2-40B4-BE49-F238E27FC236}">
                <a16:creationId xmlns:a16="http://schemas.microsoft.com/office/drawing/2014/main" id="{D1037826-2364-1C5C-F52C-44DD50EE339E}"/>
              </a:ext>
            </a:extLst>
          </p:cNvPr>
          <p:cNvPicPr>
            <a:picLocks noChangeAspect="1"/>
          </p:cNvPicPr>
          <p:nvPr userDrawn="1"/>
        </p:nvPicPr>
        <p:blipFill>
          <a:blip r:embed="rId3"/>
          <a:stretch>
            <a:fillRect/>
          </a:stretch>
        </p:blipFill>
        <p:spPr>
          <a:xfrm>
            <a:off x="1024751" y="378132"/>
            <a:ext cx="1371327" cy="419017"/>
          </a:xfrm>
          <a:prstGeom prst="rect">
            <a:avLst/>
          </a:prstGeom>
        </p:spPr>
      </p:pic>
      <p:sp>
        <p:nvSpPr>
          <p:cNvPr id="3" name="Footer Placeholder 14">
            <a:extLst>
              <a:ext uri="{FF2B5EF4-FFF2-40B4-BE49-F238E27FC236}">
                <a16:creationId xmlns:a16="http://schemas.microsoft.com/office/drawing/2014/main" id="{5275C82A-AF4A-920A-D492-FE7E96E83B7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4" name="Title 1">
            <a:extLst>
              <a:ext uri="{FF2B5EF4-FFF2-40B4-BE49-F238E27FC236}">
                <a16:creationId xmlns:a16="http://schemas.microsoft.com/office/drawing/2014/main" id="{AC1EA592-503F-A0CE-D602-DA8E19BA56CF}"/>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35205880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ivider Slide-2">
    <p:bg>
      <p:bgRef idx="1001">
        <a:schemeClr val="bg1"/>
      </p:bgRef>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3264A8E-FF90-8E15-53E8-D99699D0CA0F}"/>
              </a:ext>
            </a:extLst>
          </p:cNvPr>
          <p:cNvSpPr>
            <a:spLocks noGrp="1"/>
          </p:cNvSpPr>
          <p:nvPr>
            <p:ph type="pic" sz="quarter" idx="14"/>
          </p:nvPr>
        </p:nvSpPr>
        <p:spPr>
          <a:xfrm>
            <a:off x="0" y="0"/>
            <a:ext cx="12192000" cy="6858000"/>
          </a:xfrm>
          <a:prstGeom prst="rect">
            <a:avLst/>
          </a:prstGeom>
          <a:solidFill>
            <a:srgbClr val="5F6062"/>
          </a:solidFill>
        </p:spPr>
        <p:txBody>
          <a:bodyPr anchor="b" anchorCtr="0"/>
          <a:lstStyle>
            <a:lvl1pPr>
              <a:defRPr sz="2000"/>
            </a:lvl1pPr>
          </a:lstStyle>
          <a:p>
            <a:r>
              <a:rPr lang="en-US"/>
              <a:t>Click icon to add picture</a:t>
            </a:r>
          </a:p>
        </p:txBody>
      </p:sp>
      <p:sp>
        <p:nvSpPr>
          <p:cNvPr id="7" name="Footer Placeholder 14">
            <a:extLst>
              <a:ext uri="{FF2B5EF4-FFF2-40B4-BE49-F238E27FC236}">
                <a16:creationId xmlns:a16="http://schemas.microsoft.com/office/drawing/2014/main" id="{5B8D622B-FF5F-1299-9E39-FF670349DA29}"/>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3" name="Title 1">
            <a:extLst>
              <a:ext uri="{FF2B5EF4-FFF2-40B4-BE49-F238E27FC236}">
                <a16:creationId xmlns:a16="http://schemas.microsoft.com/office/drawing/2014/main" id="{DABB4BD9-5972-F3A1-08E5-48128FEE21CC}"/>
              </a:ext>
            </a:extLst>
          </p:cNvPr>
          <p:cNvSpPr>
            <a:spLocks noGrp="1"/>
          </p:cNvSpPr>
          <p:nvPr>
            <p:ph type="ctrTitle"/>
          </p:nvPr>
        </p:nvSpPr>
        <p:spPr>
          <a:xfrm>
            <a:off x="942858" y="2602317"/>
            <a:ext cx="5153142" cy="3174031"/>
          </a:xfrm>
        </p:spPr>
        <p:txBody>
          <a:bodyPr anchor="t">
            <a:noAutofit/>
          </a:bodyPr>
          <a:lstStyle>
            <a:lvl1pPr algn="l">
              <a:defRPr sz="3000">
                <a:solidFill>
                  <a:schemeClr val="bg1"/>
                </a:solidFill>
              </a:defRPr>
            </a:lvl1pPr>
          </a:lstStyle>
          <a:p>
            <a:r>
              <a:rPr lang="en-US" noProof="0"/>
              <a:t>Click to edit Master title style</a:t>
            </a:r>
            <a:endParaRPr lang="en-GB" noProof="0"/>
          </a:p>
        </p:txBody>
      </p:sp>
      <p:sp>
        <p:nvSpPr>
          <p:cNvPr id="8" name="Text Placeholder 15">
            <a:extLst>
              <a:ext uri="{FF2B5EF4-FFF2-40B4-BE49-F238E27FC236}">
                <a16:creationId xmlns:a16="http://schemas.microsoft.com/office/drawing/2014/main" id="{9C77A2BE-5B68-873E-8192-50A487C8E1F3}"/>
              </a:ext>
            </a:extLst>
          </p:cNvPr>
          <p:cNvSpPr>
            <a:spLocks noGrp="1"/>
          </p:cNvSpPr>
          <p:nvPr>
            <p:ph type="body" sz="quarter" idx="15"/>
          </p:nvPr>
        </p:nvSpPr>
        <p:spPr>
          <a:xfrm>
            <a:off x="892141" y="228171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9" name="Text Placeholder 2">
            <a:extLst>
              <a:ext uri="{FF2B5EF4-FFF2-40B4-BE49-F238E27FC236}">
                <a16:creationId xmlns:a16="http://schemas.microsoft.com/office/drawing/2014/main" id="{EC8386B3-3754-03FB-F09C-C383D17E73AA}"/>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2752893815"/>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single column">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55C9CF9C-D98E-534A-2CD3-C87A37F9DB07}"/>
              </a:ext>
            </a:extLst>
          </p:cNvPr>
          <p:cNvCxnSpPr>
            <a:cxnSpLocks/>
          </p:cNvCxnSpPr>
          <p:nvPr userDrawn="1"/>
        </p:nvCxnSpPr>
        <p:spPr>
          <a:xfrm>
            <a:off x="1019173" y="6103881"/>
            <a:ext cx="25085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GB" sz="800" noProof="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6" name="Title 1">
            <a:extLst>
              <a:ext uri="{FF2B5EF4-FFF2-40B4-BE49-F238E27FC236}">
                <a16:creationId xmlns:a16="http://schemas.microsoft.com/office/drawing/2014/main" id="{00596278-1279-8D78-00E4-826C2FDAD0D8}"/>
              </a:ext>
            </a:extLst>
          </p:cNvPr>
          <p:cNvSpPr>
            <a:spLocks noGrp="1"/>
          </p:cNvSpPr>
          <p:nvPr>
            <p:ph type="title"/>
          </p:nvPr>
        </p:nvSpPr>
        <p:spPr>
          <a:xfrm>
            <a:off x="923264" y="1311388"/>
            <a:ext cx="7933657" cy="1109550"/>
          </a:xfrm>
        </p:spPr>
        <p:txBody>
          <a:bodyPr anchor="t">
            <a:noAutofit/>
          </a:bodyPr>
          <a:lstStyle>
            <a:lvl1pPr>
              <a:defRPr sz="2400"/>
            </a:lvl1pPr>
          </a:lstStyle>
          <a:p>
            <a:r>
              <a:rPr lang="en-US" noProof="0"/>
              <a:t>Click to edit Master title style</a:t>
            </a:r>
            <a:endParaRPr lang="en-GB" noProof="0"/>
          </a:p>
        </p:txBody>
      </p:sp>
      <p:sp>
        <p:nvSpPr>
          <p:cNvPr id="2" name="Text Placeholder 5">
            <a:extLst>
              <a:ext uri="{FF2B5EF4-FFF2-40B4-BE49-F238E27FC236}">
                <a16:creationId xmlns:a16="http://schemas.microsoft.com/office/drawing/2014/main" id="{7A600AFD-E879-0BF9-8F70-FAA483D853BF}"/>
              </a:ext>
            </a:extLst>
          </p:cNvPr>
          <p:cNvSpPr>
            <a:spLocks noGrp="1"/>
          </p:cNvSpPr>
          <p:nvPr>
            <p:ph type="body" sz="quarter" idx="11"/>
          </p:nvPr>
        </p:nvSpPr>
        <p:spPr>
          <a:xfrm>
            <a:off x="932142" y="2602700"/>
            <a:ext cx="5637334"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6038969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single column wide">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69B69008-922F-8087-3207-E588EC977B38}"/>
              </a:ext>
            </a:extLst>
          </p:cNvPr>
          <p:cNvSpPr>
            <a:spLocks noGrp="1"/>
          </p:cNvSpPr>
          <p:nvPr>
            <p:ph type="body" sz="quarter" idx="15" hasCustomPrompt="1"/>
          </p:nvPr>
        </p:nvSpPr>
        <p:spPr>
          <a:xfrm>
            <a:off x="1019173" y="6213075"/>
            <a:ext cx="2667000" cy="644925"/>
          </a:xfrm>
          <a:prstGeom prst="rect">
            <a:avLst/>
          </a:prstGeom>
        </p:spPr>
        <p:txBody>
          <a:bodyPr lIns="0" tIns="0" rIns="0" bIns="0"/>
          <a:lstStyle>
            <a:lvl1pPr>
              <a:defRPr sz="800">
                <a:solidFill>
                  <a:srgbClr val="5F6062"/>
                </a:solidFill>
              </a:defRPr>
            </a:lvl1pPr>
            <a:lvl2pPr>
              <a:defRPr sz="8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r>
              <a:rPr lang="en-GB" sz="800" noProof="0">
                <a:solidFill>
                  <a:srgbClr val="5D5B5C"/>
                </a:solidFill>
                <a:latin typeface="Arial" panose="020B0604020202020204" pitchFamily="34" charset="0"/>
                <a:ea typeface="Helvetica Neue" panose="02000503000000020004" pitchFamily="2" charset="0"/>
                <a:cs typeface="Arial" panose="020B0604020202020204" pitchFamily="34" charset="0"/>
              </a:rPr>
              <a:t>Notes and reference points here</a:t>
            </a:r>
          </a:p>
        </p:txBody>
      </p:sp>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686C9E36-2380-EAA7-67DF-D5795B817FD0}"/>
              </a:ext>
            </a:extLst>
          </p:cNvPr>
          <p:cNvSpPr>
            <a:spLocks noGrp="1"/>
          </p:cNvSpPr>
          <p:nvPr>
            <p:ph type="body" sz="quarter" idx="11"/>
          </p:nvPr>
        </p:nvSpPr>
        <p:spPr>
          <a:xfrm>
            <a:off x="934109" y="2496370"/>
            <a:ext cx="7712741" cy="3391984"/>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2008984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
        <p:nvSpPr>
          <p:cNvPr id="6" name="Text Placeholder 5">
            <a:extLst>
              <a:ext uri="{FF2B5EF4-FFF2-40B4-BE49-F238E27FC236}">
                <a16:creationId xmlns:a16="http://schemas.microsoft.com/office/drawing/2014/main" id="{F3F4E4E5-3455-D4DD-FBBB-8D76C8E2F35C}"/>
              </a:ext>
            </a:extLst>
          </p:cNvPr>
          <p:cNvSpPr>
            <a:spLocks noGrp="1"/>
          </p:cNvSpPr>
          <p:nvPr>
            <p:ph type="body" sz="quarter" idx="11"/>
          </p:nvPr>
        </p:nvSpPr>
        <p:spPr>
          <a:xfrm>
            <a:off x="932142"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7" name="Text Placeholder 5">
            <a:extLst>
              <a:ext uri="{FF2B5EF4-FFF2-40B4-BE49-F238E27FC236}">
                <a16:creationId xmlns:a16="http://schemas.microsoft.com/office/drawing/2014/main" id="{84995D68-7886-3F14-E5A1-6A3267A555DE}"/>
              </a:ext>
            </a:extLst>
          </p:cNvPr>
          <p:cNvSpPr>
            <a:spLocks noGrp="1"/>
          </p:cNvSpPr>
          <p:nvPr>
            <p:ph type="body" sz="quarter" idx="17"/>
          </p:nvPr>
        </p:nvSpPr>
        <p:spPr>
          <a:xfrm>
            <a:off x="6195238" y="2505042"/>
            <a:ext cx="5062653" cy="3746902"/>
          </a:xfrm>
        </p:spPr>
        <p:txBody>
          <a:bodyPr/>
          <a:lstStyle>
            <a:lvl1pPr marL="0" indent="0">
              <a:buFont typeface="Arial" panose="020B0604020202020204" pitchFamily="34" charset="0"/>
              <a:buNone/>
              <a:defRPr sz="1800"/>
            </a:lvl1pPr>
            <a:lvl2pPr marL="266700" indent="-266700">
              <a:buFont typeface="Arial" panose="020B0604020202020204" pitchFamily="34" charset="0"/>
              <a:buChar char="•"/>
              <a:defRPr sz="1800"/>
            </a:lvl2pPr>
            <a:lvl3pPr marL="541338" indent="-274638">
              <a:buFont typeface="Wingdings" panose="05000000000000000000" pitchFamily="2" charset="2"/>
              <a:buChar char="§"/>
              <a:defRPr sz="1800"/>
            </a:lvl3pPr>
            <a:lvl4pPr marL="808038" indent="-266700">
              <a:buFont typeface="Arial" panose="020B0604020202020204" pitchFamily="34" charset="0"/>
              <a:buChar char="•"/>
              <a:defRPr sz="1800"/>
            </a:lvl4pPr>
            <a:lvl5pPr marL="1074738" indent="-266700">
              <a:buFont typeface="Arial" panose="020B0604020202020204" pitchFamily="34" charset="0"/>
              <a:buChar char="•"/>
              <a:defRPr sz="1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0437712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3" y="1311388"/>
            <a:ext cx="10284487" cy="768823"/>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4FA6CC23-732E-65DE-FA77-F66BF2824C0D}"/>
              </a:ext>
            </a:extLst>
          </p:cNvPr>
          <p:cNvSpPr>
            <a:spLocks noGrp="1"/>
          </p:cNvSpPr>
          <p:nvPr>
            <p:ph type="body" sz="quarter" idx="12"/>
          </p:nvPr>
        </p:nvSpPr>
        <p:spPr>
          <a:xfrm>
            <a:off x="93411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5">
            <a:extLst>
              <a:ext uri="{FF2B5EF4-FFF2-40B4-BE49-F238E27FC236}">
                <a16:creationId xmlns:a16="http://schemas.microsoft.com/office/drawing/2014/main" id="{432F3C9E-851D-2B55-B5BC-3C01E367B148}"/>
              </a:ext>
            </a:extLst>
          </p:cNvPr>
          <p:cNvSpPr>
            <a:spLocks noGrp="1"/>
          </p:cNvSpPr>
          <p:nvPr>
            <p:ph type="body" sz="quarter" idx="13"/>
          </p:nvPr>
        </p:nvSpPr>
        <p:spPr>
          <a:xfrm>
            <a:off x="445093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5">
            <a:extLst>
              <a:ext uri="{FF2B5EF4-FFF2-40B4-BE49-F238E27FC236}">
                <a16:creationId xmlns:a16="http://schemas.microsoft.com/office/drawing/2014/main" id="{C95D0F07-5F7E-B298-ACF1-A8210717B2E3}"/>
              </a:ext>
            </a:extLst>
          </p:cNvPr>
          <p:cNvSpPr>
            <a:spLocks noGrp="1"/>
          </p:cNvSpPr>
          <p:nvPr>
            <p:ph type="body" sz="quarter" idx="14"/>
          </p:nvPr>
        </p:nvSpPr>
        <p:spPr>
          <a:xfrm>
            <a:off x="796775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22911244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54D2C733-25A0-BD0A-F121-84E4674DE3DA}"/>
              </a:ext>
            </a:extLst>
          </p:cNvPr>
          <p:cNvSpPr>
            <a:spLocks noGrp="1"/>
          </p:cNvSpPr>
          <p:nvPr>
            <p:ph type="pic" sz="quarter" idx="10"/>
          </p:nvPr>
        </p:nvSpPr>
        <p:spPr>
          <a:xfrm>
            <a:off x="6283325" y="1160463"/>
            <a:ext cx="5537200" cy="5091112"/>
          </a:xfrm>
        </p:spPr>
        <p:txBody>
          <a:bodyPr/>
          <a:lstStyle/>
          <a:p>
            <a:r>
              <a:rPr lang="en-US" noProof="0"/>
              <a:t>Click icon to add picture</a:t>
            </a:r>
            <a:endParaRPr lang="en-GB" noProof="0"/>
          </a:p>
        </p:txBody>
      </p:sp>
      <p:sp>
        <p:nvSpPr>
          <p:cNvPr id="6" name="Text Placeholder 5">
            <a:extLst>
              <a:ext uri="{FF2B5EF4-FFF2-40B4-BE49-F238E27FC236}">
                <a16:creationId xmlns:a16="http://schemas.microsoft.com/office/drawing/2014/main" id="{159C3C25-34D6-E502-A8D3-202E68FE4D7E}"/>
              </a:ext>
            </a:extLst>
          </p:cNvPr>
          <p:cNvSpPr>
            <a:spLocks noGrp="1"/>
          </p:cNvSpPr>
          <p:nvPr>
            <p:ph type="body" sz="quarter" idx="11"/>
          </p:nvPr>
        </p:nvSpPr>
        <p:spPr>
          <a:xfrm>
            <a:off x="923264" y="2493963"/>
            <a:ext cx="5059363" cy="3757612"/>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37079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3" y="1311388"/>
            <a:ext cx="10284487" cy="768823"/>
          </a:xfrm>
        </p:spPr>
        <p:txBody>
          <a:bodyPr anchor="t">
            <a:noAutofit/>
          </a:bodyPr>
          <a:lstStyle>
            <a:lvl1pPr>
              <a:defRPr sz="2400"/>
            </a:lvl1pPr>
          </a:lstStyle>
          <a:p>
            <a:r>
              <a:rPr lang="ja-JP" altLang="en-US"/>
              <a:t>マスター タイトルの書式設定</a:t>
            </a:r>
            <a:endParaRPr lang="en-GB"/>
          </a:p>
        </p:txBody>
      </p:sp>
      <p:sp>
        <p:nvSpPr>
          <p:cNvPr id="4" name="Text Placeholder 5">
            <a:extLst>
              <a:ext uri="{FF2B5EF4-FFF2-40B4-BE49-F238E27FC236}">
                <a16:creationId xmlns:a16="http://schemas.microsoft.com/office/drawing/2014/main" id="{4FA6CC23-732E-65DE-FA77-F66BF2824C0D}"/>
              </a:ext>
            </a:extLst>
          </p:cNvPr>
          <p:cNvSpPr>
            <a:spLocks noGrp="1"/>
          </p:cNvSpPr>
          <p:nvPr>
            <p:ph type="body" sz="quarter" idx="12"/>
          </p:nvPr>
        </p:nvSpPr>
        <p:spPr>
          <a:xfrm>
            <a:off x="93411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8" name="Text Placeholder 5">
            <a:extLst>
              <a:ext uri="{FF2B5EF4-FFF2-40B4-BE49-F238E27FC236}">
                <a16:creationId xmlns:a16="http://schemas.microsoft.com/office/drawing/2014/main" id="{432F3C9E-851D-2B55-B5BC-3C01E367B148}"/>
              </a:ext>
            </a:extLst>
          </p:cNvPr>
          <p:cNvSpPr>
            <a:spLocks noGrp="1"/>
          </p:cNvSpPr>
          <p:nvPr>
            <p:ph type="body" sz="quarter" idx="13"/>
          </p:nvPr>
        </p:nvSpPr>
        <p:spPr>
          <a:xfrm>
            <a:off x="445093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9" name="Text Placeholder 5">
            <a:extLst>
              <a:ext uri="{FF2B5EF4-FFF2-40B4-BE49-F238E27FC236}">
                <a16:creationId xmlns:a16="http://schemas.microsoft.com/office/drawing/2014/main" id="{C95D0F07-5F7E-B298-ACF1-A8210717B2E3}"/>
              </a:ext>
            </a:extLst>
          </p:cNvPr>
          <p:cNvSpPr>
            <a:spLocks noGrp="1"/>
          </p:cNvSpPr>
          <p:nvPr>
            <p:ph type="body" sz="quarter" idx="14"/>
          </p:nvPr>
        </p:nvSpPr>
        <p:spPr>
          <a:xfrm>
            <a:off x="7967751" y="2496366"/>
            <a:ext cx="3240000" cy="3861900"/>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33948820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mage-slide-People">
    <p:spTree>
      <p:nvGrpSpPr>
        <p:cNvPr id="1" name=""/>
        <p:cNvGrpSpPr/>
        <p:nvPr/>
      </p:nvGrpSpPr>
      <p:grpSpPr>
        <a:xfrm>
          <a:off x="0" y="0"/>
          <a:ext cx="0" cy="0"/>
          <a:chOff x="0" y="0"/>
          <a:chExt cx="0" cy="0"/>
        </a:xfrm>
      </p:grpSpPr>
      <p:sp>
        <p:nvSpPr>
          <p:cNvPr id="31" name="Picture Placeholder 12">
            <a:extLst>
              <a:ext uri="{FF2B5EF4-FFF2-40B4-BE49-F238E27FC236}">
                <a16:creationId xmlns:a16="http://schemas.microsoft.com/office/drawing/2014/main" id="{24F99108-3CBD-7E9F-74D8-6262E9CA2E96}"/>
              </a:ext>
            </a:extLst>
          </p:cNvPr>
          <p:cNvSpPr>
            <a:spLocks noGrp="1"/>
          </p:cNvSpPr>
          <p:nvPr>
            <p:ph type="pic" sz="quarter" idx="15"/>
          </p:nvPr>
        </p:nvSpPr>
        <p:spPr>
          <a:xfrm>
            <a:off x="1165781"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2" name="Picture Placeholder 12">
            <a:extLst>
              <a:ext uri="{FF2B5EF4-FFF2-40B4-BE49-F238E27FC236}">
                <a16:creationId xmlns:a16="http://schemas.microsoft.com/office/drawing/2014/main" id="{1BAB9279-0A65-C2BB-B618-69E71E192174}"/>
              </a:ext>
            </a:extLst>
          </p:cNvPr>
          <p:cNvSpPr>
            <a:spLocks noGrp="1"/>
          </p:cNvSpPr>
          <p:nvPr>
            <p:ph type="pic" sz="quarter" idx="16"/>
          </p:nvPr>
        </p:nvSpPr>
        <p:spPr>
          <a:xfrm>
            <a:off x="3814964"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3" name="Picture Placeholder 12">
            <a:extLst>
              <a:ext uri="{FF2B5EF4-FFF2-40B4-BE49-F238E27FC236}">
                <a16:creationId xmlns:a16="http://schemas.microsoft.com/office/drawing/2014/main" id="{B960022A-E159-89FE-2FF7-25CA81FAAE3A}"/>
              </a:ext>
            </a:extLst>
          </p:cNvPr>
          <p:cNvSpPr>
            <a:spLocks noGrp="1"/>
          </p:cNvSpPr>
          <p:nvPr>
            <p:ph type="pic" sz="quarter" idx="17"/>
          </p:nvPr>
        </p:nvSpPr>
        <p:spPr>
          <a:xfrm>
            <a:off x="6464147" y="2569668"/>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34" name="Picture Placeholder 12">
            <a:extLst>
              <a:ext uri="{FF2B5EF4-FFF2-40B4-BE49-F238E27FC236}">
                <a16:creationId xmlns:a16="http://schemas.microsoft.com/office/drawing/2014/main" id="{BB3FA6A6-ACA0-D4E5-6EF5-007A5760DA38}"/>
              </a:ext>
            </a:extLst>
          </p:cNvPr>
          <p:cNvSpPr>
            <a:spLocks noGrp="1"/>
          </p:cNvSpPr>
          <p:nvPr>
            <p:ph type="pic" sz="quarter" idx="18"/>
          </p:nvPr>
        </p:nvSpPr>
        <p:spPr>
          <a:xfrm>
            <a:off x="8961730" y="2570276"/>
            <a:ext cx="1630800" cy="1630800"/>
          </a:xfrm>
          <a:prstGeom prst="ellipse">
            <a:avLst/>
          </a:prstGeom>
          <a:noFill/>
        </p:spPr>
        <p:txBody>
          <a:bodyPr vert="horz" lIns="90000" tIns="46800" rIns="90000" bIns="46800" rtlCol="0" anchor="b" anchorCtr="0">
            <a:normAutofit/>
          </a:bodyPr>
          <a:lstStyle>
            <a:lvl1pPr algn="ctr">
              <a:defRPr lang="en-US" sz="1100">
                <a:solidFill>
                  <a:schemeClr val="tx1"/>
                </a:solidFill>
              </a:defRPr>
            </a:lvl1pPr>
          </a:lstStyle>
          <a:p>
            <a:pPr marL="0" lvl="0" indent="0">
              <a:buNone/>
            </a:pPr>
            <a:r>
              <a:rPr lang="en-US" noProof="0"/>
              <a:t>Click icon to add picture</a:t>
            </a:r>
            <a:endParaRPr lang="en-GB" noProof="0"/>
          </a:p>
        </p:txBody>
      </p:sp>
      <p:sp>
        <p:nvSpPr>
          <p:cNvPr id="2" name="Footer Placeholder 14">
            <a:extLst>
              <a:ext uri="{FF2B5EF4-FFF2-40B4-BE49-F238E27FC236}">
                <a16:creationId xmlns:a16="http://schemas.microsoft.com/office/drawing/2014/main" id="{6030596F-BD2D-1C3C-0D50-E64FD81728B6}"/>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4" name="Title 1">
            <a:extLst>
              <a:ext uri="{FF2B5EF4-FFF2-40B4-BE49-F238E27FC236}">
                <a16:creationId xmlns:a16="http://schemas.microsoft.com/office/drawing/2014/main" id="{0A3C8BA3-DBA0-428F-1E74-23288E70DA47}"/>
              </a:ext>
            </a:extLst>
          </p:cNvPr>
          <p:cNvSpPr>
            <a:spLocks noGrp="1"/>
          </p:cNvSpPr>
          <p:nvPr>
            <p:ph type="title"/>
          </p:nvPr>
        </p:nvSpPr>
        <p:spPr>
          <a:xfrm>
            <a:off x="923263" y="1311388"/>
            <a:ext cx="10379145" cy="1109550"/>
          </a:xfrm>
        </p:spPr>
        <p:txBody>
          <a:bodyPr anchor="t">
            <a:noAutofit/>
          </a:bodyPr>
          <a:lstStyle>
            <a:lvl1pPr>
              <a:defRPr sz="2400"/>
            </a:lvl1pPr>
          </a:lstStyle>
          <a:p>
            <a:r>
              <a:rPr lang="en-US" noProof="0"/>
              <a:t>Click to edit Master title style</a:t>
            </a:r>
            <a:endParaRPr lang="en-GB" noProof="0"/>
          </a:p>
        </p:txBody>
      </p:sp>
      <p:sp>
        <p:nvSpPr>
          <p:cNvPr id="5" name="Text Placeholder 3">
            <a:extLst>
              <a:ext uri="{FF2B5EF4-FFF2-40B4-BE49-F238E27FC236}">
                <a16:creationId xmlns:a16="http://schemas.microsoft.com/office/drawing/2014/main" id="{4D675318-62E2-83F0-C9EC-211B601164EE}"/>
              </a:ext>
            </a:extLst>
          </p:cNvPr>
          <p:cNvSpPr>
            <a:spLocks noGrp="1"/>
          </p:cNvSpPr>
          <p:nvPr>
            <p:ph type="body" sz="half" idx="2"/>
          </p:nvPr>
        </p:nvSpPr>
        <p:spPr>
          <a:xfrm>
            <a:off x="926626"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6" name="Text Placeholder 3">
            <a:extLst>
              <a:ext uri="{FF2B5EF4-FFF2-40B4-BE49-F238E27FC236}">
                <a16:creationId xmlns:a16="http://schemas.microsoft.com/office/drawing/2014/main" id="{05B699A6-E30F-4D2A-7752-E1DDD21CB34B}"/>
              </a:ext>
            </a:extLst>
          </p:cNvPr>
          <p:cNvSpPr>
            <a:spLocks noGrp="1"/>
          </p:cNvSpPr>
          <p:nvPr>
            <p:ph type="body" sz="half" idx="24"/>
          </p:nvPr>
        </p:nvSpPr>
        <p:spPr>
          <a:xfrm>
            <a:off x="3500009"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ext Placeholder 3">
            <a:extLst>
              <a:ext uri="{FF2B5EF4-FFF2-40B4-BE49-F238E27FC236}">
                <a16:creationId xmlns:a16="http://schemas.microsoft.com/office/drawing/2014/main" id="{07B6D645-2DCE-457C-EE76-2EE888AE1139}"/>
              </a:ext>
            </a:extLst>
          </p:cNvPr>
          <p:cNvSpPr>
            <a:spLocks noGrp="1"/>
          </p:cNvSpPr>
          <p:nvPr>
            <p:ph type="body" sz="half" idx="25"/>
          </p:nvPr>
        </p:nvSpPr>
        <p:spPr>
          <a:xfrm>
            <a:off x="6073392"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9" name="Text Placeholder 3">
            <a:extLst>
              <a:ext uri="{FF2B5EF4-FFF2-40B4-BE49-F238E27FC236}">
                <a16:creationId xmlns:a16="http://schemas.microsoft.com/office/drawing/2014/main" id="{F3B855E9-677C-5E75-67FD-1E466B660D0E}"/>
              </a:ext>
            </a:extLst>
          </p:cNvPr>
          <p:cNvSpPr>
            <a:spLocks noGrp="1"/>
          </p:cNvSpPr>
          <p:nvPr>
            <p:ph type="body" sz="half" idx="26"/>
          </p:nvPr>
        </p:nvSpPr>
        <p:spPr>
          <a:xfrm>
            <a:off x="8646775" y="4532719"/>
            <a:ext cx="2260711" cy="1389615"/>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5650003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Quote page-1">
    <p:bg>
      <p:bgPr>
        <a:solidFill>
          <a:schemeClr val="accent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A3E94E3-5368-CC5B-D40A-56DB1AE52996}"/>
              </a:ext>
            </a:extLst>
          </p:cNvPr>
          <p:cNvSpPr/>
          <p:nvPr userDrawn="1"/>
        </p:nvSpPr>
        <p:spPr>
          <a:xfrm>
            <a:off x="1019177" y="113038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14">
            <a:extLst>
              <a:ext uri="{FF2B5EF4-FFF2-40B4-BE49-F238E27FC236}">
                <a16:creationId xmlns:a16="http://schemas.microsoft.com/office/drawing/2014/main" id="{00F8347D-5C3D-CB35-22FB-006C25A14933}"/>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5" name="Picture 4">
            <a:extLst>
              <a:ext uri="{FF2B5EF4-FFF2-40B4-BE49-F238E27FC236}">
                <a16:creationId xmlns:a16="http://schemas.microsoft.com/office/drawing/2014/main" id="{E843265B-B8F3-8E07-7562-931704C57D6E}"/>
              </a:ext>
            </a:extLst>
          </p:cNvPr>
          <p:cNvPicPr>
            <a:picLocks noChangeAspect="1"/>
          </p:cNvPicPr>
          <p:nvPr userDrawn="1"/>
        </p:nvPicPr>
        <p:blipFill>
          <a:blip r:embed="rId2"/>
          <a:stretch>
            <a:fillRect/>
          </a:stretch>
        </p:blipFill>
        <p:spPr>
          <a:xfrm>
            <a:off x="1024751" y="378132"/>
            <a:ext cx="1371327" cy="419017"/>
          </a:xfrm>
          <a:prstGeom prst="rect">
            <a:avLst/>
          </a:prstGeom>
        </p:spPr>
      </p:pic>
      <p:sp>
        <p:nvSpPr>
          <p:cNvPr id="6" name="Title 1">
            <a:extLst>
              <a:ext uri="{FF2B5EF4-FFF2-40B4-BE49-F238E27FC236}">
                <a16:creationId xmlns:a16="http://schemas.microsoft.com/office/drawing/2014/main" id="{57C795FA-93AB-A675-E690-2F6BC5BB791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a:t>Click to edit Master title style</a:t>
            </a:r>
            <a:endParaRPr lang="en-GB"/>
          </a:p>
        </p:txBody>
      </p:sp>
      <p:sp>
        <p:nvSpPr>
          <p:cNvPr id="7" name="Text Placeholder 3">
            <a:extLst>
              <a:ext uri="{FF2B5EF4-FFF2-40B4-BE49-F238E27FC236}">
                <a16:creationId xmlns:a16="http://schemas.microsoft.com/office/drawing/2014/main" id="{3AEEAF06-2038-AC01-326E-D8D087D369C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077536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Quote-page-2">
    <p:bg>
      <p:bgPr>
        <a:solidFill>
          <a:schemeClr val="bg1"/>
        </a:solidFill>
        <a:effectLst/>
      </p:bgPr>
    </p:bg>
    <p:spTree>
      <p:nvGrpSpPr>
        <p:cNvPr id="1" name=""/>
        <p:cNvGrpSpPr/>
        <p:nvPr/>
      </p:nvGrpSpPr>
      <p:grpSpPr>
        <a:xfrm>
          <a:off x="0" y="0"/>
          <a:ext cx="0" cy="0"/>
          <a:chOff x="0" y="0"/>
          <a:chExt cx="0" cy="0"/>
        </a:xfrm>
      </p:grpSpPr>
      <p:sp>
        <p:nvSpPr>
          <p:cNvPr id="25" name="Picture Placeholder 17">
            <a:extLst>
              <a:ext uri="{FF2B5EF4-FFF2-40B4-BE49-F238E27FC236}">
                <a16:creationId xmlns:a16="http://schemas.microsoft.com/office/drawing/2014/main" id="{0BF07E22-272F-CCF3-6394-68CF60D2D074}"/>
              </a:ext>
            </a:extLst>
          </p:cNvPr>
          <p:cNvSpPr>
            <a:spLocks noGrp="1"/>
          </p:cNvSpPr>
          <p:nvPr>
            <p:ph type="pic" sz="quarter" idx="11"/>
          </p:nvPr>
        </p:nvSpPr>
        <p:spPr>
          <a:xfrm>
            <a:off x="-5574" y="0"/>
            <a:ext cx="12192000" cy="6858000"/>
          </a:xfrm>
          <a:prstGeom prst="rect">
            <a:avLst/>
          </a:prstGeom>
          <a:solidFill>
            <a:schemeClr val="tx1"/>
          </a:solidFill>
        </p:spPr>
        <p:txBody>
          <a:bodyPr anchor="b" anchorCtr="0"/>
          <a:lstStyle>
            <a:lvl1pPr>
              <a:defRPr sz="2000"/>
            </a:lvl1pPr>
          </a:lstStyle>
          <a:p>
            <a:r>
              <a:rPr lang="en-US"/>
              <a:t>Click icon to add picture</a:t>
            </a:r>
          </a:p>
        </p:txBody>
      </p:sp>
      <p:sp>
        <p:nvSpPr>
          <p:cNvPr id="10" name="Footer Placeholder 14">
            <a:extLst>
              <a:ext uri="{FF2B5EF4-FFF2-40B4-BE49-F238E27FC236}">
                <a16:creationId xmlns:a16="http://schemas.microsoft.com/office/drawing/2014/main" id="{A645A717-3D7C-E2B9-9A95-B88087C157C5}"/>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bg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9" name="Title 1">
            <a:extLst>
              <a:ext uri="{FF2B5EF4-FFF2-40B4-BE49-F238E27FC236}">
                <a16:creationId xmlns:a16="http://schemas.microsoft.com/office/drawing/2014/main" id="{367A702B-2F0F-9647-F6CF-4AB4119D8A62}"/>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bg1"/>
                </a:solidFill>
              </a:defRPr>
            </a:lvl1pPr>
          </a:lstStyle>
          <a:p>
            <a:r>
              <a:rPr lang="en-US" noProof="0"/>
              <a:t>Click to edit Master title style</a:t>
            </a:r>
            <a:endParaRPr lang="en-GB" noProof="0"/>
          </a:p>
        </p:txBody>
      </p:sp>
      <p:sp>
        <p:nvSpPr>
          <p:cNvPr id="11" name="Text Placeholder 3">
            <a:extLst>
              <a:ext uri="{FF2B5EF4-FFF2-40B4-BE49-F238E27FC236}">
                <a16:creationId xmlns:a16="http://schemas.microsoft.com/office/drawing/2014/main" id="{FEC718AE-761B-1F1D-C01F-127DED371991}"/>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Text Placeholder 15">
            <a:extLst>
              <a:ext uri="{FF2B5EF4-FFF2-40B4-BE49-F238E27FC236}">
                <a16:creationId xmlns:a16="http://schemas.microsoft.com/office/drawing/2014/main" id="{68ECB248-3648-51BB-78B8-74E422623139}"/>
              </a:ext>
            </a:extLst>
          </p:cNvPr>
          <p:cNvSpPr>
            <a:spLocks noGrp="1"/>
          </p:cNvSpPr>
          <p:nvPr>
            <p:ph type="body" sz="quarter" idx="15"/>
          </p:nvPr>
        </p:nvSpPr>
        <p:spPr>
          <a:xfrm>
            <a:off x="892141" y="1032031"/>
            <a:ext cx="5384481" cy="261895"/>
          </a:xfrm>
          <a:prstGeom prst="rect">
            <a:avLst/>
          </a:prstGeom>
          <a:blipFill>
            <a:blip r:embed="rId2"/>
            <a:stretch>
              <a:fillRect/>
            </a:stretch>
          </a:blipFill>
        </p:spPr>
        <p:txBody>
          <a:bodyPr lIns="0" tIns="0" rIns="0" bIns="0"/>
          <a:lstStyle>
            <a:lvl1pPr>
              <a:defRPr sz="800">
                <a:noFill/>
              </a:defRPr>
            </a:lvl1pPr>
            <a:lvl2pPr>
              <a:defRPr sz="800"/>
            </a:lvl2pPr>
            <a:lvl3pPr>
              <a:defRPr sz="800"/>
            </a:lvl3pPr>
            <a:lvl4pPr>
              <a:defRPr sz="800"/>
            </a:lvl4pPr>
            <a:lvl5pPr>
              <a:defRPr sz="800"/>
            </a:lvl5pPr>
          </a:lstStyle>
          <a:p>
            <a:pPr lvl="0"/>
            <a:r>
              <a:rPr lang="en-US"/>
              <a:t>Click to edit Master text styles</a:t>
            </a:r>
          </a:p>
        </p:txBody>
      </p:sp>
      <p:sp>
        <p:nvSpPr>
          <p:cNvPr id="6" name="Text Placeholder 2">
            <a:extLst>
              <a:ext uri="{FF2B5EF4-FFF2-40B4-BE49-F238E27FC236}">
                <a16:creationId xmlns:a16="http://schemas.microsoft.com/office/drawing/2014/main" id="{185DEC34-9A87-8AF8-4AF3-D3D65A76A874}"/>
              </a:ext>
            </a:extLst>
          </p:cNvPr>
          <p:cNvSpPr>
            <a:spLocks noGrp="1"/>
          </p:cNvSpPr>
          <p:nvPr>
            <p:ph type="body" sz="quarter" idx="16" hasCustomPrompt="1"/>
          </p:nvPr>
        </p:nvSpPr>
        <p:spPr>
          <a:xfrm>
            <a:off x="1019176" y="378131"/>
            <a:ext cx="1371327" cy="419017"/>
          </a:xfrm>
          <a:prstGeom prst="rect">
            <a:avLst/>
          </a:prstGeom>
          <a:blipFill>
            <a:blip r:embed="rId3"/>
            <a:stretch>
              <a:fillRect/>
            </a:stretch>
          </a:blipFill>
        </p:spPr>
        <p:txBody>
          <a:bodyPr/>
          <a:lstStyle/>
          <a:p>
            <a:pPr lvl="0"/>
            <a:r>
              <a:rPr lang="en-US"/>
              <a:t> </a:t>
            </a:r>
          </a:p>
        </p:txBody>
      </p:sp>
    </p:spTree>
    <p:extLst>
      <p:ext uri="{BB962C8B-B14F-4D97-AF65-F5344CB8AC3E}">
        <p14:creationId xmlns:p14="http://schemas.microsoft.com/office/powerpoint/2010/main" val="10800745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Quote-page-3">
    <p:bg>
      <p:bgPr>
        <a:solidFill>
          <a:schemeClr val="bg1"/>
        </a:solidFill>
        <a:effectLst/>
      </p:bgPr>
    </p:bg>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6" name="Text Placeholder 3">
            <a:extLst>
              <a:ext uri="{FF2B5EF4-FFF2-40B4-BE49-F238E27FC236}">
                <a16:creationId xmlns:a16="http://schemas.microsoft.com/office/drawing/2014/main" id="{D156C0DC-D378-02C8-8359-FE595908ED19}"/>
              </a:ext>
            </a:extLst>
          </p:cNvPr>
          <p:cNvSpPr>
            <a:spLocks noGrp="1"/>
          </p:cNvSpPr>
          <p:nvPr>
            <p:ph type="body" sz="half" idx="2"/>
          </p:nvPr>
        </p:nvSpPr>
        <p:spPr>
          <a:xfrm>
            <a:off x="934110" y="3219506"/>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itle 1">
            <a:extLst>
              <a:ext uri="{FF2B5EF4-FFF2-40B4-BE49-F238E27FC236}">
                <a16:creationId xmlns:a16="http://schemas.microsoft.com/office/drawing/2014/main" id="{3E5A8223-1ADE-EDBE-7A11-ABB05A133568}"/>
              </a:ext>
            </a:extLst>
          </p:cNvPr>
          <p:cNvSpPr>
            <a:spLocks noGrp="1"/>
          </p:cNvSpPr>
          <p:nvPr>
            <p:ph type="title"/>
          </p:nvPr>
        </p:nvSpPr>
        <p:spPr>
          <a:xfrm>
            <a:off x="923264" y="1311388"/>
            <a:ext cx="6891666" cy="1908118"/>
          </a:xfrm>
        </p:spPr>
        <p:txBody>
          <a:bodyPr anchor="t">
            <a:noAutofit/>
          </a:bodyPr>
          <a:lstStyle>
            <a:lvl1pPr marL="180975" indent="-180975">
              <a:defRPr sz="3000">
                <a:solidFill>
                  <a:schemeClr val="tx1"/>
                </a:solidFill>
              </a:defRPr>
            </a:lvl1pPr>
          </a:lstStyle>
          <a:p>
            <a:r>
              <a:rPr lang="en-US" noProof="0"/>
              <a:t>Click to edit Master title style</a:t>
            </a:r>
            <a:endParaRPr lang="en-GB" noProof="0"/>
          </a:p>
        </p:txBody>
      </p:sp>
    </p:spTree>
    <p:extLst>
      <p:ext uri="{BB962C8B-B14F-4D97-AF65-F5344CB8AC3E}">
        <p14:creationId xmlns:p14="http://schemas.microsoft.com/office/powerpoint/2010/main" val="22182883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page+image">
    <p:spTree>
      <p:nvGrpSpPr>
        <p:cNvPr id="1" name=""/>
        <p:cNvGrpSpPr/>
        <p:nvPr/>
      </p:nvGrpSpPr>
      <p:grpSpPr>
        <a:xfrm>
          <a:off x="0" y="0"/>
          <a:ext cx="0" cy="0"/>
          <a:chOff x="0" y="0"/>
          <a:chExt cx="0" cy="0"/>
        </a:xfrm>
      </p:grpSpPr>
      <p:sp>
        <p:nvSpPr>
          <p:cNvPr id="4" name="Footer Placeholder 14">
            <a:extLst>
              <a:ext uri="{FF2B5EF4-FFF2-40B4-BE49-F238E27FC236}">
                <a16:creationId xmlns:a16="http://schemas.microsoft.com/office/drawing/2014/main" id="{7CE05558-F957-2062-3B64-70663026B451}"/>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6" name="Text Placeholder 3">
            <a:extLst>
              <a:ext uri="{FF2B5EF4-FFF2-40B4-BE49-F238E27FC236}">
                <a16:creationId xmlns:a16="http://schemas.microsoft.com/office/drawing/2014/main" id="{3899D87B-6145-CEAD-DCCD-FA7EC85FD478}"/>
              </a:ext>
            </a:extLst>
          </p:cNvPr>
          <p:cNvSpPr>
            <a:spLocks noGrp="1"/>
          </p:cNvSpPr>
          <p:nvPr>
            <p:ph type="body" sz="half" idx="2"/>
          </p:nvPr>
        </p:nvSpPr>
        <p:spPr>
          <a:xfrm>
            <a:off x="934110" y="4378455"/>
            <a:ext cx="5167157" cy="916560"/>
          </a:xfrm>
        </p:spPr>
        <p:txBody>
          <a:bodyPr>
            <a:noAutofit/>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Title 1">
            <a:extLst>
              <a:ext uri="{FF2B5EF4-FFF2-40B4-BE49-F238E27FC236}">
                <a16:creationId xmlns:a16="http://schemas.microsoft.com/office/drawing/2014/main" id="{54DCFEBF-1C81-29E2-A82A-B80D15137101}"/>
              </a:ext>
            </a:extLst>
          </p:cNvPr>
          <p:cNvSpPr>
            <a:spLocks noGrp="1"/>
          </p:cNvSpPr>
          <p:nvPr>
            <p:ph type="title"/>
          </p:nvPr>
        </p:nvSpPr>
        <p:spPr>
          <a:xfrm>
            <a:off x="923264" y="1311388"/>
            <a:ext cx="5167157" cy="2888472"/>
          </a:xfrm>
        </p:spPr>
        <p:txBody>
          <a:bodyPr anchor="t">
            <a:noAutofit/>
          </a:bodyPr>
          <a:lstStyle>
            <a:lvl1pPr marL="180975" indent="-180975">
              <a:defRPr sz="3000">
                <a:solidFill>
                  <a:schemeClr val="tx1"/>
                </a:solidFill>
              </a:defRPr>
            </a:lvl1pPr>
          </a:lstStyle>
          <a:p>
            <a:r>
              <a:rPr lang="en-US" noProof="0"/>
              <a:t>Click to edit Master title style</a:t>
            </a:r>
            <a:endParaRPr lang="en-GB" noProof="0"/>
          </a:p>
        </p:txBody>
      </p:sp>
      <p:sp>
        <p:nvSpPr>
          <p:cNvPr id="9" name="Picture Placeholder 8">
            <a:extLst>
              <a:ext uri="{FF2B5EF4-FFF2-40B4-BE49-F238E27FC236}">
                <a16:creationId xmlns:a16="http://schemas.microsoft.com/office/drawing/2014/main" id="{72947CE0-B80F-968A-CF57-094ADD4190EE}"/>
              </a:ext>
            </a:extLst>
          </p:cNvPr>
          <p:cNvSpPr>
            <a:spLocks noGrp="1"/>
          </p:cNvSpPr>
          <p:nvPr>
            <p:ph type="pic" sz="quarter" idx="10"/>
          </p:nvPr>
        </p:nvSpPr>
        <p:spPr>
          <a:xfrm>
            <a:off x="6348413" y="1160463"/>
            <a:ext cx="5472112" cy="4897437"/>
          </a:xfrm>
        </p:spPr>
        <p:txBody>
          <a:bodyPr/>
          <a:lstStyle/>
          <a:p>
            <a:r>
              <a:rPr lang="en-US" noProof="0"/>
              <a:t>Click icon to add picture</a:t>
            </a:r>
            <a:endParaRPr lang="en-GB" noProof="0"/>
          </a:p>
        </p:txBody>
      </p:sp>
    </p:spTree>
    <p:extLst>
      <p:ext uri="{BB962C8B-B14F-4D97-AF65-F5344CB8AC3E}">
        <p14:creationId xmlns:p14="http://schemas.microsoft.com/office/powerpoint/2010/main" val="2065201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ist page">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5167158" cy="1109550"/>
          </a:xfrm>
        </p:spPr>
        <p:txBody>
          <a:bodyPr anchor="t">
            <a:noAutofit/>
          </a:bodyPr>
          <a:lstStyle>
            <a:lvl1pPr>
              <a:defRPr sz="2400"/>
            </a:lvl1pPr>
          </a:lstStyle>
          <a:p>
            <a:r>
              <a:rPr lang="en-US" noProof="0"/>
              <a:t>Click to edit Master title style</a:t>
            </a:r>
            <a:endParaRPr lang="en-GB" noProof="0"/>
          </a:p>
        </p:txBody>
      </p:sp>
      <p:sp>
        <p:nvSpPr>
          <p:cNvPr id="4" name="Text Placeholder 5">
            <a:extLst>
              <a:ext uri="{FF2B5EF4-FFF2-40B4-BE49-F238E27FC236}">
                <a16:creationId xmlns:a16="http://schemas.microsoft.com/office/drawing/2014/main" id="{91E99FCF-DAA6-B072-8D40-46033CF3640E}"/>
              </a:ext>
            </a:extLst>
          </p:cNvPr>
          <p:cNvSpPr>
            <a:spLocks noGrp="1"/>
          </p:cNvSpPr>
          <p:nvPr>
            <p:ph type="body" sz="quarter" idx="11"/>
          </p:nvPr>
        </p:nvSpPr>
        <p:spPr>
          <a:xfrm>
            <a:off x="925232" y="2496370"/>
            <a:ext cx="5062653" cy="3755574"/>
          </a:xfrm>
        </p:spPr>
        <p:txBody>
          <a:bodyPr/>
          <a:lstStyle>
            <a:lvl1pPr marL="0" indent="0">
              <a:buFont typeface="Arial" panose="020B0604020202020204" pitchFamily="34" charset="0"/>
              <a:buNone/>
              <a:defRPr sz="1600"/>
            </a:lvl1pPr>
            <a:lvl2pPr marL="266700" indent="-266700">
              <a:buFont typeface="Arial" panose="020B0604020202020204" pitchFamily="34" charset="0"/>
              <a:buChar char="•"/>
              <a:defRPr sz="1600"/>
            </a:lvl2pPr>
            <a:lvl3pPr marL="541338" indent="-274638">
              <a:buFont typeface="Wingdings" panose="05000000000000000000" pitchFamily="2" charset="2"/>
              <a:buChar char="§"/>
              <a:defRPr sz="1600"/>
            </a:lvl3pPr>
            <a:lvl4pPr marL="808038" indent="-266700">
              <a:buFont typeface="Arial" panose="020B0604020202020204" pitchFamily="34" charset="0"/>
              <a:buChar char="•"/>
              <a:defRPr sz="1600"/>
            </a:lvl4pPr>
            <a:lvl5pPr marL="1074738" indent="-266700">
              <a:buFont typeface="Arial" panose="020B0604020202020204" pitchFamily="34" charset="0"/>
              <a:buChar cha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9193058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14">
            <a:extLst>
              <a:ext uri="{FF2B5EF4-FFF2-40B4-BE49-F238E27FC236}">
                <a16:creationId xmlns:a16="http://schemas.microsoft.com/office/drawing/2014/main" id="{46972BF4-385B-5A84-4E55-385381013824}"/>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rgbClr val="5F6062"/>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
        <p:nvSpPr>
          <p:cNvPr id="2" name="Title 1">
            <a:extLst>
              <a:ext uri="{FF2B5EF4-FFF2-40B4-BE49-F238E27FC236}">
                <a16:creationId xmlns:a16="http://schemas.microsoft.com/office/drawing/2014/main" id="{B5970CA9-60B3-8E91-6F83-C96647D0F183}"/>
              </a:ext>
            </a:extLst>
          </p:cNvPr>
          <p:cNvSpPr>
            <a:spLocks noGrp="1"/>
          </p:cNvSpPr>
          <p:nvPr>
            <p:ph type="title"/>
          </p:nvPr>
        </p:nvSpPr>
        <p:spPr>
          <a:xfrm>
            <a:off x="923264" y="1311388"/>
            <a:ext cx="10166494" cy="768823"/>
          </a:xfrm>
        </p:spPr>
        <p:txBody>
          <a:bodyPr anchor="t">
            <a:noAutofit/>
          </a:bodyPr>
          <a:lstStyle>
            <a:lvl1pPr>
              <a:defRPr sz="2400"/>
            </a:lvl1pPr>
          </a:lstStyle>
          <a:p>
            <a:r>
              <a:rPr lang="en-US" noProof="0"/>
              <a:t>Click to edit Master title style</a:t>
            </a:r>
            <a:endParaRPr lang="en-GB" noProof="0"/>
          </a:p>
        </p:txBody>
      </p:sp>
    </p:spTree>
    <p:extLst>
      <p:ext uri="{BB962C8B-B14F-4D97-AF65-F5344CB8AC3E}">
        <p14:creationId xmlns:p14="http://schemas.microsoft.com/office/powerpoint/2010/main" val="10358330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4">
            <a:extLst>
              <a:ext uri="{FF2B5EF4-FFF2-40B4-BE49-F238E27FC236}">
                <a16:creationId xmlns:a16="http://schemas.microsoft.com/office/drawing/2014/main" id="{92065020-F75D-87C4-8AD4-82F5AB2D00AA}"/>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GB" noProof="0" smtClean="0">
                <a:cs typeface="Arial" panose="020B0604020202020204" pitchFamily="34" charset="0"/>
              </a:rPr>
              <a:pPr/>
              <a:t>‹#›</a:t>
            </a:fld>
            <a:endParaRPr lang="en-GB" noProof="0">
              <a:cs typeface="Arial" panose="020B0604020202020204" pitchFamily="34" charset="0"/>
            </a:endParaRPr>
          </a:p>
        </p:txBody>
      </p:sp>
    </p:spTree>
    <p:extLst>
      <p:ext uri="{BB962C8B-B14F-4D97-AF65-F5344CB8AC3E}">
        <p14:creationId xmlns:p14="http://schemas.microsoft.com/office/powerpoint/2010/main" val="19373998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IFRS-Accountancy-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D3CF41-D711-ED19-1924-47768831F085}"/>
              </a:ext>
            </a:extLst>
          </p:cNvPr>
          <p:cNvSpPr/>
          <p:nvPr userDrawn="1"/>
        </p:nvSpPr>
        <p:spPr>
          <a:xfrm>
            <a:off x="0" y="1160463"/>
            <a:ext cx="12192000" cy="5697537"/>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10" name="Rectangle 9">
            <a:extLst>
              <a:ext uri="{FF2B5EF4-FFF2-40B4-BE49-F238E27FC236}">
                <a16:creationId xmlns:a16="http://schemas.microsoft.com/office/drawing/2014/main" id="{FF8599EC-4DE9-330C-FCE2-003F7C65BD29}"/>
              </a:ext>
            </a:extLst>
          </p:cNvPr>
          <p:cNvSpPr/>
          <p:nvPr userDrawn="1"/>
        </p:nvSpPr>
        <p:spPr>
          <a:xfrm>
            <a:off x="1024751" y="2386515"/>
            <a:ext cx="507124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Text Placeholder 17">
            <a:extLst>
              <a:ext uri="{FF2B5EF4-FFF2-40B4-BE49-F238E27FC236}">
                <a16:creationId xmlns:a16="http://schemas.microsoft.com/office/drawing/2014/main" id="{2FF9ACEC-CA9A-7D94-0251-87947400E176}"/>
              </a:ext>
            </a:extLst>
          </p:cNvPr>
          <p:cNvSpPr>
            <a:spLocks noGrp="1"/>
          </p:cNvSpPr>
          <p:nvPr>
            <p:ph type="body" sz="quarter" idx="10" hasCustomPrompt="1"/>
          </p:nvPr>
        </p:nvSpPr>
        <p:spPr>
          <a:xfrm>
            <a:off x="1024751" y="2603448"/>
            <a:ext cx="5072400" cy="3263210"/>
          </a:xfrm>
          <a:prstGeom prst="rect">
            <a:avLst/>
          </a:prstGeom>
        </p:spPr>
        <p:txBody>
          <a:bodyPr lIns="0" tIns="0" rIns="0" bIns="0"/>
          <a:lstStyle>
            <a:lvl1pPr>
              <a:spcBef>
                <a:spcPts val="0"/>
              </a:spcBef>
              <a:defRPr>
                <a:solidFill>
                  <a:schemeClr val="bg1"/>
                </a:solidFill>
              </a:defRPr>
            </a:lvl1pPr>
          </a:lstStyle>
          <a:p>
            <a: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t>IFRS Accounting </a:t>
            </a:r>
            <a:b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3330" noProof="0">
                <a:solidFill>
                  <a:schemeClr val="bg1"/>
                </a:solidFill>
                <a:latin typeface="Arial" panose="020B0604020202020204" pitchFamily="34" charset="0"/>
                <a:ea typeface="Helvetica Neue" panose="02000503000000020004" pitchFamily="2" charset="0"/>
                <a:cs typeface="Arial" panose="020B0604020202020204" pitchFamily="34" charset="0"/>
              </a:rPr>
              <a:t>Cover slide example</a:t>
            </a:r>
          </a:p>
        </p:txBody>
      </p:sp>
      <p:sp>
        <p:nvSpPr>
          <p:cNvPr id="27" name="Text Placeholder 24">
            <a:extLst>
              <a:ext uri="{FF2B5EF4-FFF2-40B4-BE49-F238E27FC236}">
                <a16:creationId xmlns:a16="http://schemas.microsoft.com/office/drawing/2014/main" id="{F65465DD-F725-83DB-465B-A87093D13BD0}"/>
              </a:ext>
            </a:extLst>
          </p:cNvPr>
          <p:cNvSpPr>
            <a:spLocks noGrp="1"/>
          </p:cNvSpPr>
          <p:nvPr>
            <p:ph type="body" sz="quarter" idx="11" hasCustomPrompt="1"/>
          </p:nvPr>
        </p:nvSpPr>
        <p:spPr>
          <a:xfrm>
            <a:off x="1024751" y="6037872"/>
            <a:ext cx="5072400" cy="451828"/>
          </a:xfrm>
          <a:prstGeom prst="rect">
            <a:avLst/>
          </a:prstGeom>
        </p:spPr>
        <p:txBody>
          <a:bodyPr wrap="square" lIns="0" tIns="0" rIns="0" bIns="0" anchor="b" anchorCtr="0">
            <a:noAutofit/>
          </a:bodyPr>
          <a:lstStyle>
            <a:lvl1pPr>
              <a:lnSpc>
                <a:spcPct val="100000"/>
              </a:lnSpc>
              <a:spcBef>
                <a:spcPts val="0"/>
              </a:spcBef>
              <a:defRPr sz="800"/>
            </a:lvl1pPr>
            <a:lvl2pPr>
              <a:defRPr sz="800"/>
            </a:lvl2pPr>
            <a:lvl3pPr>
              <a:defRPr sz="800"/>
            </a:lvl3pPr>
            <a:lvl4pPr>
              <a:defRPr sz="800"/>
            </a:lvl4pPr>
            <a:lvl5pPr>
              <a:defRPr sz="800"/>
            </a:lvl5pPr>
          </a:lstStyle>
          <a:p>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The views expressed in this presentation are those of the presenter, not necessarily those of the IFRS </a:t>
            </a:r>
            <a:b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Foundation, International Accounting Standards Board or the International Sustainability Standards Board. </a:t>
            </a:r>
            <a:b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br>
            <a:r>
              <a:rPr lang="en-GB" sz="800" noProof="0">
                <a:solidFill>
                  <a:schemeClr val="bg1"/>
                </a:solidFill>
                <a:latin typeface="Arial" panose="020B0604020202020204" pitchFamily="34" charset="0"/>
                <a:ea typeface="Helvetica Neue" panose="02000503000000020004" pitchFamily="2" charset="0"/>
                <a:cs typeface="Arial" panose="020B0604020202020204" pitchFamily="34" charset="0"/>
              </a:rPr>
              <a:t>Copyright © 2022 IFRS Foundation. All rights reserved.</a:t>
            </a:r>
          </a:p>
        </p:txBody>
      </p:sp>
      <p:pic>
        <p:nvPicPr>
          <p:cNvPr id="2" name="Picture 1">
            <a:extLst>
              <a:ext uri="{FF2B5EF4-FFF2-40B4-BE49-F238E27FC236}">
                <a16:creationId xmlns:a16="http://schemas.microsoft.com/office/drawing/2014/main" id="{6DA99B20-D8C1-D638-4D04-E9CA59A829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0454" b="26127"/>
          <a:stretch/>
        </p:blipFill>
        <p:spPr>
          <a:xfrm>
            <a:off x="6828109" y="1160464"/>
            <a:ext cx="5363891" cy="5697536"/>
          </a:xfrm>
          <a:prstGeom prst="rect">
            <a:avLst/>
          </a:prstGeom>
        </p:spPr>
      </p:pic>
    </p:spTree>
    <p:extLst>
      <p:ext uri="{BB962C8B-B14F-4D97-AF65-F5344CB8AC3E}">
        <p14:creationId xmlns:p14="http://schemas.microsoft.com/office/powerpoint/2010/main" val="289268328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IFRS-Accountancy-Quote-page-3">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6810B4-39DC-33F7-F170-E12EA7CA75B0}"/>
              </a:ext>
            </a:extLst>
          </p:cNvPr>
          <p:cNvSpPr/>
          <p:nvPr userDrawn="1"/>
        </p:nvSpPr>
        <p:spPr>
          <a:xfrm>
            <a:off x="1031532" y="1130385"/>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346C788-032E-1085-8B78-C7AFEC5A0849}"/>
              </a:ext>
            </a:extLst>
          </p:cNvPr>
          <p:cNvSpPr>
            <a:spLocks noGrp="1"/>
          </p:cNvSpPr>
          <p:nvPr>
            <p:ph type="body" sz="quarter" idx="15" hasCustomPrompt="1"/>
          </p:nvPr>
        </p:nvSpPr>
        <p:spPr>
          <a:xfrm>
            <a:off x="1031532" y="1347319"/>
            <a:ext cx="7597776" cy="1700681"/>
          </a:xfrm>
          <a:prstGeom prst="rect">
            <a:avLst/>
          </a:prstGeom>
        </p:spPr>
        <p:txBody>
          <a:bodyPr lIns="0" tIns="0" rIns="0" bIns="0"/>
          <a:lstStyle>
            <a:lvl1pPr>
              <a:defRPr sz="3330">
                <a:solidFill>
                  <a:schemeClr val="tx1"/>
                </a:solidFill>
              </a:defRPr>
            </a:lvl1pPr>
            <a:lvl2pPr>
              <a:defRPr sz="3330">
                <a:solidFill>
                  <a:schemeClr val="tx1"/>
                </a:solidFill>
              </a:defRPr>
            </a:lvl2pPr>
            <a:lvl3pPr>
              <a:defRPr sz="3330">
                <a:solidFill>
                  <a:schemeClr val="tx1"/>
                </a:solidFill>
              </a:defRPr>
            </a:lvl3pPr>
            <a:lvl4pPr>
              <a:defRPr sz="3330">
                <a:solidFill>
                  <a:schemeClr val="tx1"/>
                </a:solidFill>
              </a:defRPr>
            </a:lvl4pPr>
            <a:lvl5pPr>
              <a:defRPr sz="3330">
                <a:solidFill>
                  <a:schemeClr val="tx1"/>
                </a:solidFill>
              </a:defRPr>
            </a:lvl5pPr>
          </a:lstStyle>
          <a:p>
            <a:pPr marL="182563" indent="-169863"/>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“Quote lorem ipsum dolor sit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amet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adipiscing</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elit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Maecenas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arcu</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eros,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hendrerit</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consectetur</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en-US" sz="3330" err="1">
                <a:solidFill>
                  <a:schemeClr val="tx1"/>
                </a:solidFill>
                <a:latin typeface="Arial" panose="020B0604020202020204" pitchFamily="34" charset="0"/>
                <a:ea typeface="Helvetica Neue" panose="02000503000000020004" pitchFamily="2" charset="0"/>
                <a:cs typeface="Arial" panose="020B0604020202020204" pitchFamily="34" charset="0"/>
              </a:rPr>
              <a:t>turpis</a:t>
            </a:r>
            <a:r>
              <a:rPr lang="en-US" sz="3330">
                <a:solidFill>
                  <a:schemeClr val="tx1"/>
                </a:solidFill>
                <a:latin typeface="Arial" panose="020B0604020202020204" pitchFamily="34" charset="0"/>
                <a:ea typeface="Helvetica Neue" panose="02000503000000020004" pitchFamily="2" charset="0"/>
                <a:cs typeface="Arial" panose="020B0604020202020204" pitchFamily="34" charset="0"/>
              </a:rPr>
              <a:t>.”</a:t>
            </a:r>
          </a:p>
        </p:txBody>
      </p:sp>
      <p:sp>
        <p:nvSpPr>
          <p:cNvPr id="5" name="Text Placeholder 4">
            <a:extLst>
              <a:ext uri="{FF2B5EF4-FFF2-40B4-BE49-F238E27FC236}">
                <a16:creationId xmlns:a16="http://schemas.microsoft.com/office/drawing/2014/main" id="{3641B29D-14D5-22AD-74C6-8520AA9AD55B}"/>
              </a:ext>
            </a:extLst>
          </p:cNvPr>
          <p:cNvSpPr>
            <a:spLocks noGrp="1"/>
          </p:cNvSpPr>
          <p:nvPr>
            <p:ph type="body" sz="quarter" idx="16" hasCustomPrompt="1"/>
          </p:nvPr>
        </p:nvSpPr>
        <p:spPr>
          <a:xfrm>
            <a:off x="1031532" y="3209925"/>
            <a:ext cx="5083174" cy="904875"/>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r>
              <a:rPr lang="en-US" sz="1600">
                <a:solidFill>
                  <a:srgbClr val="5D5B5C"/>
                </a:solidFill>
                <a:latin typeface="Arial" panose="020B0604020202020204" pitchFamily="34" charset="0"/>
                <a:ea typeface="Helvetica Neue" panose="02000503000000020004" pitchFamily="2" charset="0"/>
                <a:cs typeface="Arial" panose="020B0604020202020204" pitchFamily="34" charset="0"/>
              </a:rPr>
              <a:t>This is a quote or headline statement</a:t>
            </a:r>
            <a:endParaRPr lang="en-US" sz="800">
              <a:solidFill>
                <a:srgbClr val="5D5B5C"/>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Footer Placeholder 14">
            <a:extLst>
              <a:ext uri="{FF2B5EF4-FFF2-40B4-BE49-F238E27FC236}">
                <a16:creationId xmlns:a16="http://schemas.microsoft.com/office/drawing/2014/main" id="{EF44EBB1-E6D8-B508-0DCE-75A2A114B212}"/>
              </a:ext>
            </a:extLst>
          </p:cNvPr>
          <p:cNvSpPr>
            <a:spLocks noGrp="1"/>
          </p:cNvSpPr>
          <p:nvPr>
            <p:ph type="ftr" sz="quarter" idx="3"/>
          </p:nvPr>
        </p:nvSpPr>
        <p:spPr>
          <a:xfrm>
            <a:off x="11207751" y="378132"/>
            <a:ext cx="612773" cy="261895"/>
          </a:xfrm>
          <a:prstGeom prst="rect">
            <a:avLst/>
          </a:prstGeom>
        </p:spPr>
        <p:txBody>
          <a:bodyPr vert="horz" lIns="0" tIns="0" rIns="0" bIns="0" rtlCol="0" anchor="t" anchorCtr="0"/>
          <a:lstStyle>
            <a:lvl1pPr algn="l">
              <a:defRPr sz="1200" b="0" i="0">
                <a:solidFill>
                  <a:schemeClr val="tx1"/>
                </a:solidFill>
                <a:latin typeface="Arial" panose="020B0604020202020204" pitchFamily="34" charset="0"/>
              </a:defRPr>
            </a:lvl1pPr>
          </a:lstStyle>
          <a:p>
            <a:fld id="{4790123A-71E8-BF43-B702-A9002E60F899}" type="slidenum">
              <a:rPr lang="en-US" smtClean="0">
                <a:cs typeface="Arial" panose="020B0604020202020204" pitchFamily="34" charset="0"/>
              </a:rPr>
              <a:pPr/>
              <a:t>‹#›</a:t>
            </a:fld>
            <a:endParaRPr lang="en-US">
              <a:cs typeface="Arial" panose="020B0604020202020204" pitchFamily="34" charset="0"/>
            </a:endParaRPr>
          </a:p>
        </p:txBody>
      </p:sp>
      <p:pic>
        <p:nvPicPr>
          <p:cNvPr id="4" name="Picture 3">
            <a:extLst>
              <a:ext uri="{FF2B5EF4-FFF2-40B4-BE49-F238E27FC236}">
                <a16:creationId xmlns:a16="http://schemas.microsoft.com/office/drawing/2014/main" id="{9D74A00A-4C1E-CCA2-142A-FB6C730229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Tree>
    <p:extLst>
      <p:ext uri="{BB962C8B-B14F-4D97-AF65-F5344CB8AC3E}">
        <p14:creationId xmlns:p14="http://schemas.microsoft.com/office/powerpoint/2010/main" val="43513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theme" Target="../theme/theme3.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theme" Target="../theme/theme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21" Type="http://schemas.openxmlformats.org/officeDocument/2006/relationships/theme" Target="../theme/theme5.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200CDE-62B0-C3E9-A700-627984EAB6CE}"/>
              </a:ext>
            </a:extLst>
          </p:cNvPr>
          <p:cNvSpPr>
            <a:spLocks noGrp="1"/>
          </p:cNvSpPr>
          <p:nvPr>
            <p:ph type="sldNum" sz="quarter" idx="4"/>
          </p:nvPr>
        </p:nvSpPr>
        <p:spPr>
          <a:xfrm>
            <a:off x="11115180" y="289278"/>
            <a:ext cx="629575" cy="365125"/>
          </a:xfrm>
          <a:prstGeom prst="rect">
            <a:avLst/>
          </a:prstGeom>
        </p:spPr>
        <p:txBody>
          <a:bodyPr vert="horz" lIns="91440" tIns="45720" rIns="91440" bIns="45720" rtlCol="0" anchor="ctr"/>
          <a:lstStyle>
            <a:lvl1pPr algn="l">
              <a:defRPr sz="1200">
                <a:solidFill>
                  <a:srgbClr val="5F6062"/>
                </a:solidFill>
              </a:defRPr>
            </a:lvl1pPr>
          </a:lstStyle>
          <a:p>
            <a:fld id="{E1BB7830-E6A0-40E7-B3B6-3256FDB1408C}" type="slidenum">
              <a:rPr lang="en-GB" smtClean="0"/>
              <a:pPr/>
              <a:t>‹#›</a:t>
            </a:fld>
            <a:endParaRPr lang="en-GB"/>
          </a:p>
        </p:txBody>
      </p:sp>
      <p:sp>
        <p:nvSpPr>
          <p:cNvPr id="3" name="Title Placeholder 2">
            <a:extLst>
              <a:ext uri="{FF2B5EF4-FFF2-40B4-BE49-F238E27FC236}">
                <a16:creationId xmlns:a16="http://schemas.microsoft.com/office/drawing/2014/main" id="{6EDA8DDE-AF99-7AFE-FCB8-7B6F91BECA71}"/>
              </a:ext>
            </a:extLst>
          </p:cNvPr>
          <p:cNvSpPr>
            <a:spLocks noGrp="1"/>
          </p:cNvSpPr>
          <p:nvPr>
            <p:ph type="title"/>
          </p:nvPr>
        </p:nvSpPr>
        <p:spPr>
          <a:xfrm>
            <a:off x="926980" y="1096914"/>
            <a:ext cx="10515600" cy="673676"/>
          </a:xfrm>
          <a:prstGeom prst="rect">
            <a:avLst/>
          </a:prstGeom>
        </p:spPr>
        <p:txBody>
          <a:bodyPr vert="horz" lIns="91440" tIns="45720" rIns="91440" bIns="45720" rtlCol="0" anchor="ctr">
            <a:normAutofit/>
          </a:bodyPr>
          <a:lstStyle/>
          <a:p>
            <a:r>
              <a:rPr lang="ja-JP" altLang="en-US" noProof="0"/>
              <a:t>マスター タイトルの書式設定</a:t>
            </a:r>
            <a:endParaRPr lang="en-GB" noProof="0"/>
          </a:p>
        </p:txBody>
      </p:sp>
      <p:sp>
        <p:nvSpPr>
          <p:cNvPr id="4" name="Text Placeholder 3">
            <a:extLst>
              <a:ext uri="{FF2B5EF4-FFF2-40B4-BE49-F238E27FC236}">
                <a16:creationId xmlns:a16="http://schemas.microsoft.com/office/drawing/2014/main" id="{7C4EB8C0-0211-9AD4-1877-B4DCC97C0937}"/>
              </a:ext>
            </a:extLst>
          </p:cNvPr>
          <p:cNvSpPr>
            <a:spLocks noGrp="1"/>
          </p:cNvSpPr>
          <p:nvPr>
            <p:ph type="body" idx="1"/>
          </p:nvPr>
        </p:nvSpPr>
        <p:spPr>
          <a:xfrm>
            <a:off x="935858" y="1825625"/>
            <a:ext cx="10515600" cy="4232275"/>
          </a:xfrm>
          <a:prstGeom prst="rect">
            <a:avLst/>
          </a:prstGeom>
        </p:spPr>
        <p:txBody>
          <a:bodyPr vert="horz" lIns="91440" tIns="45720" rIns="91440" bIns="45720" rtlCol="0">
            <a:noAutofit/>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GB" noProof="0"/>
          </a:p>
        </p:txBody>
      </p:sp>
      <p:sp>
        <p:nvSpPr>
          <p:cNvPr id="5" name="Date Placeholder 4">
            <a:extLst>
              <a:ext uri="{FF2B5EF4-FFF2-40B4-BE49-F238E27FC236}">
                <a16:creationId xmlns:a16="http://schemas.microsoft.com/office/drawing/2014/main" id="{222F58FE-525E-F39E-DCE8-78EF1D9FB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9FC5E-5EA3-4A4F-8C3D-B3BAB68D6806}" type="datetimeFigureOut">
              <a:rPr lang="en-GB" smtClean="0"/>
              <a:t>08/04/2024</a:t>
            </a:fld>
            <a:endParaRPr lang="en-GB"/>
          </a:p>
        </p:txBody>
      </p:sp>
      <p:sp>
        <p:nvSpPr>
          <p:cNvPr id="6" name="Footer Placeholder 5">
            <a:extLst>
              <a:ext uri="{FF2B5EF4-FFF2-40B4-BE49-F238E27FC236}">
                <a16:creationId xmlns:a16="http://schemas.microsoft.com/office/drawing/2014/main" id="{AD88E3D2-B4E3-5AA4-9DA3-8BC2EDF5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9" name="Picture 8">
            <a:extLst>
              <a:ext uri="{FF2B5EF4-FFF2-40B4-BE49-F238E27FC236}">
                <a16:creationId xmlns:a16="http://schemas.microsoft.com/office/drawing/2014/main" id="{4694A68C-E559-4582-75DE-EB69098D609E}"/>
              </a:ext>
            </a:extLst>
          </p:cNvPr>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
        <p:nvSpPr>
          <p:cNvPr id="2" name="Rectangle 1">
            <a:extLst>
              <a:ext uri="{FF2B5EF4-FFF2-40B4-BE49-F238E27FC236}">
                <a16:creationId xmlns:a16="http://schemas.microsoft.com/office/drawing/2014/main" id="{ECE90A7B-12E8-23C1-10F5-F1E9FD9259B1}"/>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213017"/>
      </p:ext>
    </p:extLst>
  </p:cSld>
  <p:clrMap bg1="lt1" tx1="dk1" bg2="lt2" tx2="dk2" accent1="accent1" accent2="accent2" accent3="accent3" accent4="accent4" accent5="accent5" accent6="accent6" hlink="hlink" folHlink="folHlink"/>
  <p:sldLayoutIdLst>
    <p:sldLayoutId id="2147483668" r:id="rId1"/>
    <p:sldLayoutId id="2147483744" r:id="rId2"/>
    <p:sldLayoutId id="2147483725" r:id="rId3"/>
    <p:sldLayoutId id="2147483670" r:id="rId4"/>
    <p:sldLayoutId id="2147483730" r:id="rId5"/>
    <p:sldLayoutId id="2147483672" r:id="rId6"/>
    <p:sldLayoutId id="2147483745" r:id="rId7"/>
    <p:sldLayoutId id="2147483746" r:id="rId8"/>
    <p:sldLayoutId id="2147483747" r:id="rId9"/>
    <p:sldLayoutId id="2147483748" r:id="rId10"/>
    <p:sldLayoutId id="2147483674" r:id="rId11"/>
    <p:sldLayoutId id="2147483675" r:id="rId12"/>
    <p:sldLayoutId id="2147483731" r:id="rId13"/>
    <p:sldLayoutId id="2147483677" r:id="rId14"/>
    <p:sldLayoutId id="2147483678" r:id="rId15"/>
    <p:sldLayoutId id="2147483749" r:id="rId16"/>
    <p:sldLayoutId id="2147483750" r:id="rId17"/>
    <p:sldLayoutId id="2147483682" r:id="rId18"/>
    <p:sldLayoutId id="2147483751" r:id="rId19"/>
    <p:sldLayoutId id="2147483756" r:id="rId20"/>
    <p:sldLayoutId id="2147483800" r:id="rId21"/>
    <p:sldLayoutId id="2147483801" r:id="rId22"/>
    <p:sldLayoutId id="2147483821" r:id="rId23"/>
  </p:sldLayoutIdLst>
  <p:hf hdr="0" dt="0"/>
  <p:txStyles>
    <p:title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731" userDrawn="1">
          <p15:clr>
            <a:srgbClr val="F26B43"/>
          </p15:clr>
        </p15:guide>
        <p15:guide id="4" orient="horz" pos="1525" userDrawn="1">
          <p15:clr>
            <a:srgbClr val="F26B43"/>
          </p15:clr>
        </p15:guide>
        <p15:guide id="5" orient="horz" pos="3816" userDrawn="1">
          <p15:clr>
            <a:srgbClr val="F26B43"/>
          </p15:clr>
        </p15:guide>
        <p15:guide id="6" orient="horz" pos="1638" userDrawn="1">
          <p15:clr>
            <a:srgbClr val="F26B43"/>
          </p15:clr>
        </p15:guide>
        <p15:guide id="7" orient="horz" pos="913" userDrawn="1">
          <p15:clr>
            <a:srgbClr val="F26B43"/>
          </p15:clr>
        </p15:guide>
        <p15:guide id="8" pos="6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10213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200CDE-62B0-C3E9-A700-627984EAB6CE}"/>
              </a:ext>
            </a:extLst>
          </p:cNvPr>
          <p:cNvSpPr>
            <a:spLocks noGrp="1"/>
          </p:cNvSpPr>
          <p:nvPr>
            <p:ph type="sldNum" sz="quarter" idx="4"/>
          </p:nvPr>
        </p:nvSpPr>
        <p:spPr>
          <a:xfrm>
            <a:off x="11115180" y="289278"/>
            <a:ext cx="629575" cy="365125"/>
          </a:xfrm>
          <a:prstGeom prst="rect">
            <a:avLst/>
          </a:prstGeom>
        </p:spPr>
        <p:txBody>
          <a:bodyPr vert="horz" lIns="91440" tIns="45720" rIns="91440" bIns="45720" rtlCol="0" anchor="ctr"/>
          <a:lstStyle>
            <a:lvl1pPr algn="l">
              <a:defRPr sz="1200">
                <a:solidFill>
                  <a:srgbClr val="5F6062"/>
                </a:solidFill>
              </a:defRPr>
            </a:lvl1pPr>
          </a:lstStyle>
          <a:p>
            <a:fld id="{E1BB7830-E6A0-40E7-B3B6-3256FDB1408C}" type="slidenum">
              <a:rPr lang="en-GB" smtClean="0"/>
              <a:pPr/>
              <a:t>‹#›</a:t>
            </a:fld>
            <a:endParaRPr lang="en-GB"/>
          </a:p>
        </p:txBody>
      </p:sp>
      <p:sp>
        <p:nvSpPr>
          <p:cNvPr id="3" name="Title Placeholder 2">
            <a:extLst>
              <a:ext uri="{FF2B5EF4-FFF2-40B4-BE49-F238E27FC236}">
                <a16:creationId xmlns:a16="http://schemas.microsoft.com/office/drawing/2014/main" id="{6EDA8DDE-AF99-7AFE-FCB8-7B6F91BECA71}"/>
              </a:ext>
            </a:extLst>
          </p:cNvPr>
          <p:cNvSpPr>
            <a:spLocks noGrp="1"/>
          </p:cNvSpPr>
          <p:nvPr>
            <p:ph type="title"/>
          </p:nvPr>
        </p:nvSpPr>
        <p:spPr>
          <a:xfrm>
            <a:off x="926980" y="1096914"/>
            <a:ext cx="10515600" cy="673676"/>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4" name="Text Placeholder 3">
            <a:extLst>
              <a:ext uri="{FF2B5EF4-FFF2-40B4-BE49-F238E27FC236}">
                <a16:creationId xmlns:a16="http://schemas.microsoft.com/office/drawing/2014/main" id="{7C4EB8C0-0211-9AD4-1877-B4DCC97C0937}"/>
              </a:ext>
            </a:extLst>
          </p:cNvPr>
          <p:cNvSpPr>
            <a:spLocks noGrp="1"/>
          </p:cNvSpPr>
          <p:nvPr>
            <p:ph type="body" idx="1"/>
          </p:nvPr>
        </p:nvSpPr>
        <p:spPr>
          <a:xfrm>
            <a:off x="935858" y="1825625"/>
            <a:ext cx="10515600" cy="4232275"/>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222F58FE-525E-F39E-DCE8-78EF1D9FB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9FC5E-5EA3-4A4F-8C3D-B3BAB68D6806}" type="datetimeFigureOut">
              <a:rPr lang="en-GB" smtClean="0"/>
              <a:t>08/04/2024</a:t>
            </a:fld>
            <a:endParaRPr lang="en-GB"/>
          </a:p>
        </p:txBody>
      </p:sp>
      <p:sp>
        <p:nvSpPr>
          <p:cNvPr id="6" name="Footer Placeholder 5">
            <a:extLst>
              <a:ext uri="{FF2B5EF4-FFF2-40B4-BE49-F238E27FC236}">
                <a16:creationId xmlns:a16="http://schemas.microsoft.com/office/drawing/2014/main" id="{AD88E3D2-B4E3-5AA4-9DA3-8BC2EDF5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9" name="Picture 8">
            <a:extLst>
              <a:ext uri="{FF2B5EF4-FFF2-40B4-BE49-F238E27FC236}">
                <a16:creationId xmlns:a16="http://schemas.microsoft.com/office/drawing/2014/main" id="{4694A68C-E559-4582-75DE-EB69098D609E}"/>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
        <p:nvSpPr>
          <p:cNvPr id="2" name="Rectangle 1">
            <a:extLst>
              <a:ext uri="{FF2B5EF4-FFF2-40B4-BE49-F238E27FC236}">
                <a16:creationId xmlns:a16="http://schemas.microsoft.com/office/drawing/2014/main" id="{ECE90A7B-12E8-23C1-10F5-F1E9FD9259B1}"/>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22550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844" r:id="rId20"/>
  </p:sldLayoutIdLst>
  <p:hf hdr="0" dt="0"/>
  <p:txStyles>
    <p:title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731">
          <p15:clr>
            <a:srgbClr val="F26B43"/>
          </p15:clr>
        </p15:guide>
        <p15:guide id="4" orient="horz" pos="1525">
          <p15:clr>
            <a:srgbClr val="F26B43"/>
          </p15:clr>
        </p15:guide>
        <p15:guide id="5" orient="horz" pos="3816">
          <p15:clr>
            <a:srgbClr val="F26B43"/>
          </p15:clr>
        </p15:guide>
        <p15:guide id="6" orient="horz" pos="1638">
          <p15:clr>
            <a:srgbClr val="F26B43"/>
          </p15:clr>
        </p15:guide>
        <p15:guide id="7" orient="horz" pos="913">
          <p15:clr>
            <a:srgbClr val="F26B43"/>
          </p15:clr>
        </p15:guide>
        <p15:guide id="8" pos="64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17976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Lst>
  <p:hf hdr="0" dt="0"/>
  <p:txStyles>
    <p:titleStyle>
      <a:lvl1pPr algn="l" defTabSz="914400" rtl="0" eaLnBrk="1" latinLnBrk="0" hangingPunct="1">
        <a:lnSpc>
          <a:spcPct val="100000"/>
        </a:lnSpc>
        <a:spcBef>
          <a:spcPct val="0"/>
        </a:spcBef>
        <a:buNone/>
        <a:defRPr sz="333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200CDE-62B0-C3E9-A700-627984EAB6CE}"/>
              </a:ext>
            </a:extLst>
          </p:cNvPr>
          <p:cNvSpPr>
            <a:spLocks noGrp="1"/>
          </p:cNvSpPr>
          <p:nvPr>
            <p:ph type="sldNum" sz="quarter" idx="4"/>
          </p:nvPr>
        </p:nvSpPr>
        <p:spPr>
          <a:xfrm>
            <a:off x="11115180" y="289278"/>
            <a:ext cx="629575" cy="365125"/>
          </a:xfrm>
          <a:prstGeom prst="rect">
            <a:avLst/>
          </a:prstGeom>
        </p:spPr>
        <p:txBody>
          <a:bodyPr vert="horz" lIns="91440" tIns="45720" rIns="91440" bIns="45720" rtlCol="0" anchor="ctr"/>
          <a:lstStyle>
            <a:lvl1pPr algn="l">
              <a:defRPr sz="1200">
                <a:solidFill>
                  <a:srgbClr val="5F6062"/>
                </a:solidFill>
              </a:defRPr>
            </a:lvl1pPr>
          </a:lstStyle>
          <a:p>
            <a:fld id="{E1BB7830-E6A0-40E7-B3B6-3256FDB1408C}" type="slidenum">
              <a:rPr lang="en-GB" smtClean="0"/>
              <a:pPr/>
              <a:t>‹#›</a:t>
            </a:fld>
            <a:endParaRPr lang="en-GB"/>
          </a:p>
        </p:txBody>
      </p:sp>
      <p:sp>
        <p:nvSpPr>
          <p:cNvPr id="3" name="Title Placeholder 2">
            <a:extLst>
              <a:ext uri="{FF2B5EF4-FFF2-40B4-BE49-F238E27FC236}">
                <a16:creationId xmlns:a16="http://schemas.microsoft.com/office/drawing/2014/main" id="{6EDA8DDE-AF99-7AFE-FCB8-7B6F91BECA71}"/>
              </a:ext>
            </a:extLst>
          </p:cNvPr>
          <p:cNvSpPr>
            <a:spLocks noGrp="1"/>
          </p:cNvSpPr>
          <p:nvPr>
            <p:ph type="title"/>
          </p:nvPr>
        </p:nvSpPr>
        <p:spPr>
          <a:xfrm>
            <a:off x="926980" y="1096914"/>
            <a:ext cx="10515600" cy="673676"/>
          </a:xfrm>
          <a:prstGeom prst="rect">
            <a:avLst/>
          </a:prstGeom>
        </p:spPr>
        <p:txBody>
          <a:bodyPr vert="horz" lIns="91440" tIns="45720" rIns="91440" bIns="45720" rtlCol="0" anchor="ctr">
            <a:normAutofit/>
          </a:bodyPr>
          <a:lstStyle/>
          <a:p>
            <a:r>
              <a:rPr lang="en-US" noProof="0"/>
              <a:t>Click to edit Master title style</a:t>
            </a:r>
            <a:endParaRPr lang="en-GB" noProof="0"/>
          </a:p>
        </p:txBody>
      </p:sp>
      <p:sp>
        <p:nvSpPr>
          <p:cNvPr id="4" name="Text Placeholder 3">
            <a:extLst>
              <a:ext uri="{FF2B5EF4-FFF2-40B4-BE49-F238E27FC236}">
                <a16:creationId xmlns:a16="http://schemas.microsoft.com/office/drawing/2014/main" id="{7C4EB8C0-0211-9AD4-1877-B4DCC97C0937}"/>
              </a:ext>
            </a:extLst>
          </p:cNvPr>
          <p:cNvSpPr>
            <a:spLocks noGrp="1"/>
          </p:cNvSpPr>
          <p:nvPr>
            <p:ph type="body" idx="1"/>
          </p:nvPr>
        </p:nvSpPr>
        <p:spPr>
          <a:xfrm>
            <a:off x="935858" y="1825625"/>
            <a:ext cx="10515600" cy="4232275"/>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a:extLst>
              <a:ext uri="{FF2B5EF4-FFF2-40B4-BE49-F238E27FC236}">
                <a16:creationId xmlns:a16="http://schemas.microsoft.com/office/drawing/2014/main" id="{222F58FE-525E-F39E-DCE8-78EF1D9FB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9FC5E-5EA3-4A4F-8C3D-B3BAB68D6806}" type="datetimeFigureOut">
              <a:rPr lang="en-GB" smtClean="0"/>
              <a:t>08/04/2024</a:t>
            </a:fld>
            <a:endParaRPr lang="en-GB"/>
          </a:p>
        </p:txBody>
      </p:sp>
      <p:sp>
        <p:nvSpPr>
          <p:cNvPr id="6" name="Footer Placeholder 5">
            <a:extLst>
              <a:ext uri="{FF2B5EF4-FFF2-40B4-BE49-F238E27FC236}">
                <a16:creationId xmlns:a16="http://schemas.microsoft.com/office/drawing/2014/main" id="{AD88E3D2-B4E3-5AA4-9DA3-8BC2EDF504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pic>
        <p:nvPicPr>
          <p:cNvPr id="9" name="Picture 8">
            <a:extLst>
              <a:ext uri="{FF2B5EF4-FFF2-40B4-BE49-F238E27FC236}">
                <a16:creationId xmlns:a16="http://schemas.microsoft.com/office/drawing/2014/main" id="{4694A68C-E559-4582-75DE-EB69098D609E}"/>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19176" y="378132"/>
            <a:ext cx="1371327" cy="423183"/>
          </a:xfrm>
          <a:prstGeom prst="rect">
            <a:avLst/>
          </a:prstGeom>
        </p:spPr>
      </p:pic>
      <p:sp>
        <p:nvSpPr>
          <p:cNvPr id="2" name="Rectangle 1">
            <a:extLst>
              <a:ext uri="{FF2B5EF4-FFF2-40B4-BE49-F238E27FC236}">
                <a16:creationId xmlns:a16="http://schemas.microsoft.com/office/drawing/2014/main" id="{ECE90A7B-12E8-23C1-10F5-F1E9FD9259B1}"/>
              </a:ext>
            </a:extLst>
          </p:cNvPr>
          <p:cNvSpPr/>
          <p:nvPr userDrawn="1"/>
        </p:nvSpPr>
        <p:spPr>
          <a:xfrm>
            <a:off x="1019173" y="1134379"/>
            <a:ext cx="5071249" cy="45719"/>
          </a:xfrm>
          <a:prstGeom prst="rect">
            <a:avLst/>
          </a:prstGeom>
          <a:solidFill>
            <a:srgbClr val="072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218898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3" r:id="rId20"/>
  </p:sldLayoutIdLst>
  <p:hf hdr="0" dt="0"/>
  <p:txStyles>
    <p:title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731">
          <p15:clr>
            <a:srgbClr val="F26B43"/>
          </p15:clr>
        </p15:guide>
        <p15:guide id="4" orient="horz" pos="1525">
          <p15:clr>
            <a:srgbClr val="F26B43"/>
          </p15:clr>
        </p15:guide>
        <p15:guide id="5" orient="horz" pos="3816">
          <p15:clr>
            <a:srgbClr val="F26B43"/>
          </p15:clr>
        </p15:guide>
        <p15:guide id="6" orient="horz" pos="1638">
          <p15:clr>
            <a:srgbClr val="F26B43"/>
          </p15:clr>
        </p15:guide>
        <p15:guide id="7" orient="horz" pos="913">
          <p15:clr>
            <a:srgbClr val="F26B43"/>
          </p15:clr>
        </p15:guide>
        <p15:guide id="8" pos="6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0.xml"/><Relationship Id="rId4" Type="http://schemas.openxmlformats.org/officeDocument/2006/relationships/image" Target="../media/image3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3.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61.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38.svg"/><Relationship Id="rId4" Type="http://schemas.openxmlformats.org/officeDocument/2006/relationships/image" Target="../media/image34.sv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1.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48.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4.sv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8.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F4D7F-F3CC-347E-A471-23B930528A35}"/>
              </a:ext>
            </a:extLst>
          </p:cNvPr>
          <p:cNvSpPr>
            <a:spLocks noGrp="1"/>
          </p:cNvSpPr>
          <p:nvPr>
            <p:ph type="ctrTitle"/>
          </p:nvPr>
        </p:nvSpPr>
        <p:spPr/>
        <p:txBody>
          <a:bodyPr/>
          <a:lstStyle/>
          <a:p>
            <a:r>
              <a:rPr lang="en-GB"/>
              <a:t>IFRS 18 </a:t>
            </a:r>
            <a:r>
              <a:rPr lang="en-GB" i="1"/>
              <a:t>Presentation and Disclosure in Financial Statements</a:t>
            </a:r>
            <a:endParaRPr lang="en-GB"/>
          </a:p>
        </p:txBody>
      </p:sp>
      <p:sp>
        <p:nvSpPr>
          <p:cNvPr id="3" name="TextBox 2">
            <a:extLst>
              <a:ext uri="{FF2B5EF4-FFF2-40B4-BE49-F238E27FC236}">
                <a16:creationId xmlns:a16="http://schemas.microsoft.com/office/drawing/2014/main" id="{299650BF-C9AC-EFB2-3069-EF9A7CB8D31F}"/>
              </a:ext>
            </a:extLst>
          </p:cNvPr>
          <p:cNvSpPr txBox="1"/>
          <p:nvPr/>
        </p:nvSpPr>
        <p:spPr>
          <a:xfrm>
            <a:off x="1019057" y="5038206"/>
            <a:ext cx="4990110" cy="646331"/>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XXX, IASB Member</a:t>
            </a:r>
          </a:p>
          <a:p>
            <a:r>
              <a:rPr lang="en-GB">
                <a:solidFill>
                  <a:schemeClr val="bg1"/>
                </a:solidFill>
                <a:latin typeface="Arial" panose="020B0604020202020204" pitchFamily="34" charset="0"/>
                <a:cs typeface="Arial" panose="020B0604020202020204" pitchFamily="34" charset="0"/>
              </a:rPr>
              <a:t>XXX, IASB Technical Staff</a:t>
            </a:r>
          </a:p>
        </p:txBody>
      </p:sp>
    </p:spTree>
    <p:extLst>
      <p:ext uri="{BB962C8B-B14F-4D97-AF65-F5344CB8AC3E}">
        <p14:creationId xmlns:p14="http://schemas.microsoft.com/office/powerpoint/2010/main" val="3360132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76325B-6DD9-530C-3A5A-297AD26BE3F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2"/>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F6062"/>
              </a:solidFill>
              <a:effectLst/>
              <a:uLnTx/>
              <a:uFillTx/>
              <a:latin typeface="Calibri" panose="020F0502020204030204"/>
              <a:ea typeface="+mn-ea"/>
              <a:cs typeface="Arial" panose="020B0604020202020204" pitchFamily="34" charset="0"/>
            </a:endParaRPr>
          </a:p>
        </p:txBody>
      </p:sp>
      <p:sp>
        <p:nvSpPr>
          <p:cNvPr id="4" name="Title 3">
            <a:extLst>
              <a:ext uri="{FF2B5EF4-FFF2-40B4-BE49-F238E27FC236}">
                <a16:creationId xmlns:a16="http://schemas.microsoft.com/office/drawing/2014/main" id="{E3060C16-B477-AE1B-43F4-290373DBE541}"/>
              </a:ext>
            </a:extLst>
          </p:cNvPr>
          <p:cNvSpPr>
            <a:spLocks noGrp="1"/>
          </p:cNvSpPr>
          <p:nvPr>
            <p:ph type="title"/>
          </p:nvPr>
        </p:nvSpPr>
        <p:spPr/>
        <p:txBody>
          <a:bodyPr/>
          <a:lstStyle/>
          <a:p>
            <a:r>
              <a:rPr lang="en-GB"/>
              <a:t>What is in the financing category?</a:t>
            </a:r>
          </a:p>
        </p:txBody>
      </p:sp>
      <p:sp>
        <p:nvSpPr>
          <p:cNvPr id="6" name="Text Placeholder 5">
            <a:extLst>
              <a:ext uri="{FF2B5EF4-FFF2-40B4-BE49-F238E27FC236}">
                <a16:creationId xmlns:a16="http://schemas.microsoft.com/office/drawing/2014/main" id="{615CE75C-BC31-EC4C-26F2-0AC5CCFE579D}"/>
              </a:ext>
            </a:extLst>
          </p:cNvPr>
          <p:cNvSpPr>
            <a:spLocks noGrp="1"/>
          </p:cNvSpPr>
          <p:nvPr>
            <p:ph type="body" sz="quarter" idx="11"/>
          </p:nvPr>
        </p:nvSpPr>
        <p:spPr>
          <a:xfrm>
            <a:off x="2501065" y="2505042"/>
            <a:ext cx="5988417" cy="3746902"/>
          </a:xfrm>
        </p:spPr>
        <p:txBody>
          <a:bodyPr/>
          <a:lstStyle/>
          <a:p>
            <a:r>
              <a:rPr lang="en-GB" b="1">
                <a:solidFill>
                  <a:schemeClr val="accent2"/>
                </a:solidFill>
              </a:rPr>
              <a:t>All income and expenses from liabilities from transactions that involve only the raising of finance</a:t>
            </a:r>
          </a:p>
          <a:p>
            <a:pPr marL="285750" indent="-285750">
              <a:buFont typeface="Arial" panose="020B0604020202020204" pitchFamily="34" charset="0"/>
              <a:buChar char="•"/>
            </a:pPr>
            <a:r>
              <a:rPr lang="en-GB">
                <a:solidFill>
                  <a:schemeClr val="tx1"/>
                </a:solidFill>
              </a:rPr>
              <a:t>Receipt and return of cash or company’s own shares</a:t>
            </a:r>
          </a:p>
          <a:p>
            <a:pPr marL="285750" indent="-285750">
              <a:buFont typeface="Arial" panose="020B0604020202020204" pitchFamily="34" charset="0"/>
              <a:buChar char="•"/>
            </a:pPr>
            <a:r>
              <a:rPr lang="en-GB">
                <a:solidFill>
                  <a:schemeClr val="tx1"/>
                </a:solidFill>
              </a:rPr>
              <a:t>Reduction in financial liability</a:t>
            </a:r>
          </a:p>
          <a:p>
            <a:pPr marL="285750" indent="-285750">
              <a:buFont typeface="Arial" panose="020B0604020202020204" pitchFamily="34" charset="0"/>
              <a:buChar char="•"/>
            </a:pPr>
            <a:r>
              <a:rPr lang="en-GB">
                <a:solidFill>
                  <a:schemeClr val="tx1"/>
                </a:solidFill>
              </a:rPr>
              <a:t>E.g., bank loans</a:t>
            </a:r>
          </a:p>
          <a:p>
            <a:endParaRPr lang="en-GB">
              <a:solidFill>
                <a:schemeClr val="tx1"/>
              </a:solidFill>
            </a:endParaRPr>
          </a:p>
          <a:p>
            <a:r>
              <a:rPr lang="en-GB" b="1">
                <a:solidFill>
                  <a:schemeClr val="accent2"/>
                </a:solidFill>
              </a:rPr>
              <a:t>Interest expense and effects of changes in interest rates from other liabilities</a:t>
            </a:r>
          </a:p>
          <a:p>
            <a:pPr marL="285750" indent="-285750">
              <a:buFont typeface="Arial" panose="020B0604020202020204" pitchFamily="34" charset="0"/>
              <a:buChar char="•"/>
            </a:pPr>
            <a:r>
              <a:rPr lang="en-GB">
                <a:solidFill>
                  <a:schemeClr val="tx2"/>
                </a:solidFill>
              </a:rPr>
              <a:t>Lease liabilities</a:t>
            </a:r>
          </a:p>
          <a:p>
            <a:pPr marL="285750" indent="-285750">
              <a:buFont typeface="Arial" panose="020B0604020202020204" pitchFamily="34" charset="0"/>
              <a:buChar char="•"/>
            </a:pPr>
            <a:r>
              <a:rPr lang="en-GB">
                <a:solidFill>
                  <a:schemeClr val="tx2"/>
                </a:solidFill>
              </a:rPr>
              <a:t>Defined benefit pension liabilities</a:t>
            </a:r>
          </a:p>
          <a:p>
            <a:endParaRPr lang="en-GB">
              <a:solidFill>
                <a:schemeClr val="tx1"/>
              </a:solidFill>
            </a:endParaRPr>
          </a:p>
        </p:txBody>
      </p:sp>
      <p:pic>
        <p:nvPicPr>
          <p:cNvPr id="9" name="Graphic 8" descr="Bank with solid fill">
            <a:extLst>
              <a:ext uri="{FF2B5EF4-FFF2-40B4-BE49-F238E27FC236}">
                <a16:creationId xmlns:a16="http://schemas.microsoft.com/office/drawing/2014/main" id="{5B35F7DC-DC20-8486-4C3E-59E49AEC30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3427" y="3145055"/>
            <a:ext cx="914400" cy="914400"/>
          </a:xfrm>
          <a:prstGeom prst="rect">
            <a:avLst/>
          </a:prstGeom>
        </p:spPr>
      </p:pic>
      <p:pic>
        <p:nvPicPr>
          <p:cNvPr id="11" name="Graphic 10" descr="Mortgage with solid fill">
            <a:extLst>
              <a:ext uri="{FF2B5EF4-FFF2-40B4-BE49-F238E27FC236}">
                <a16:creationId xmlns:a16="http://schemas.microsoft.com/office/drawing/2014/main" id="{EC5CCCA2-E0DB-E78F-E506-31C40C0345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3427" y="5012356"/>
            <a:ext cx="914400" cy="914400"/>
          </a:xfrm>
          <a:prstGeom prst="rect">
            <a:avLst/>
          </a:prstGeom>
        </p:spPr>
      </p:pic>
    </p:spTree>
    <p:extLst>
      <p:ext uri="{BB962C8B-B14F-4D97-AF65-F5344CB8AC3E}">
        <p14:creationId xmlns:p14="http://schemas.microsoft.com/office/powerpoint/2010/main" val="4243341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94BA289-F43B-62DE-7444-BED9D7F2C4D3}"/>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11</a:t>
            </a:fld>
            <a:endParaRPr lang="en-US">
              <a:cs typeface="Arial" panose="020B0604020202020204" pitchFamily="34" charset="0"/>
            </a:endParaRPr>
          </a:p>
        </p:txBody>
      </p:sp>
      <p:sp>
        <p:nvSpPr>
          <p:cNvPr id="4" name="Title 3">
            <a:extLst>
              <a:ext uri="{FF2B5EF4-FFF2-40B4-BE49-F238E27FC236}">
                <a16:creationId xmlns:a16="http://schemas.microsoft.com/office/drawing/2014/main" id="{04930D5E-EA84-BE15-09B8-0ABD79673638}"/>
              </a:ext>
            </a:extLst>
          </p:cNvPr>
          <p:cNvSpPr>
            <a:spLocks noGrp="1"/>
          </p:cNvSpPr>
          <p:nvPr>
            <p:ph type="title"/>
          </p:nvPr>
        </p:nvSpPr>
        <p:spPr/>
        <p:txBody>
          <a:bodyPr/>
          <a:lstStyle/>
          <a:p>
            <a:r>
              <a:rPr lang="en-GB"/>
              <a:t>Requirements for specific companies</a:t>
            </a:r>
          </a:p>
        </p:txBody>
      </p:sp>
      <p:sp>
        <p:nvSpPr>
          <p:cNvPr id="5" name="Text Placeholder 4">
            <a:extLst>
              <a:ext uri="{FF2B5EF4-FFF2-40B4-BE49-F238E27FC236}">
                <a16:creationId xmlns:a16="http://schemas.microsoft.com/office/drawing/2014/main" id="{4455C670-33CE-0DFC-8596-B6022A400C2F}"/>
              </a:ext>
            </a:extLst>
          </p:cNvPr>
          <p:cNvSpPr>
            <a:spLocks noGrp="1"/>
          </p:cNvSpPr>
          <p:nvPr>
            <p:ph type="body" sz="quarter" idx="11"/>
          </p:nvPr>
        </p:nvSpPr>
        <p:spPr>
          <a:xfrm>
            <a:off x="923264" y="2376984"/>
            <a:ext cx="4990441" cy="3391984"/>
          </a:xfrm>
        </p:spPr>
        <p:txBody>
          <a:body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For some companies, financing and investing activities are their main business activities – for example banks and insurers</a:t>
            </a:r>
          </a:p>
          <a:p>
            <a:pPr marL="285750" indent="-285750">
              <a:buFont typeface="Arial" panose="020B0604020202020204" pitchFamily="34" charset="0"/>
              <a:buChar char="•"/>
            </a:pPr>
            <a:r>
              <a:rPr lang="en-GB"/>
              <a:t>These companies include income and expenses in their operating profit that for other companies would be included in the investing or financing categories</a:t>
            </a:r>
            <a:endParaRPr lang="en-GB">
              <a:latin typeface="Arial" panose="020B0604020202020204" pitchFamily="34" charset="0"/>
              <a:cs typeface="Arial" panose="020B0604020202020204" pitchFamily="34" charset="0"/>
            </a:endParaRPr>
          </a:p>
          <a:p>
            <a:endParaRPr lang="en-GB"/>
          </a:p>
        </p:txBody>
      </p:sp>
      <p:sp>
        <p:nvSpPr>
          <p:cNvPr id="6" name="TextBox 9">
            <a:extLst>
              <a:ext uri="{FF2B5EF4-FFF2-40B4-BE49-F238E27FC236}">
                <a16:creationId xmlns:a16="http://schemas.microsoft.com/office/drawing/2014/main" id="{3FC17275-8C8B-DDF1-3BC5-CEFBC1207A02}"/>
              </a:ext>
            </a:extLst>
          </p:cNvPr>
          <p:cNvSpPr txBox="1"/>
          <p:nvPr/>
        </p:nvSpPr>
        <p:spPr>
          <a:xfrm>
            <a:off x="7713685" y="2376984"/>
            <a:ext cx="2336799" cy="805853"/>
          </a:xfrm>
          <a:prstGeom prst="rect">
            <a:avLst/>
          </a:prstGeom>
          <a:solidFill>
            <a:schemeClr val="accent2"/>
          </a:solidFill>
          <a:ln w="28575">
            <a:noFill/>
          </a:ln>
        </p:spPr>
        <p:txBody>
          <a:bodyPr wrap="square" tIns="108000" bIns="108000" rtlCol="0" anchor="ctr" anchorCtr="0">
            <a:noAutofit/>
          </a:bodyPr>
          <a:lstStyle/>
          <a:p>
            <a:pPr algn="ctr"/>
            <a:r>
              <a:rPr lang="en-GB">
                <a:solidFill>
                  <a:schemeClr val="bg2"/>
                </a:solidFill>
                <a:latin typeface="Arial" panose="020B0604020202020204" pitchFamily="34" charset="0"/>
                <a:cs typeface="Arial" panose="020B0604020202020204" pitchFamily="34" charset="0"/>
              </a:rPr>
              <a:t>Operating category</a:t>
            </a:r>
          </a:p>
        </p:txBody>
      </p:sp>
      <p:sp>
        <p:nvSpPr>
          <p:cNvPr id="7" name="TextBox 10">
            <a:extLst>
              <a:ext uri="{FF2B5EF4-FFF2-40B4-BE49-F238E27FC236}">
                <a16:creationId xmlns:a16="http://schemas.microsoft.com/office/drawing/2014/main" id="{DE0F3AF1-446A-9AA9-B16F-72A8003E3974}"/>
              </a:ext>
            </a:extLst>
          </p:cNvPr>
          <p:cNvSpPr txBox="1"/>
          <p:nvPr/>
        </p:nvSpPr>
        <p:spPr>
          <a:xfrm>
            <a:off x="7702444" y="3452195"/>
            <a:ext cx="2336803" cy="1224000"/>
          </a:xfrm>
          <a:prstGeom prst="rect">
            <a:avLst/>
          </a:prstGeom>
          <a:solidFill>
            <a:srgbClr val="E7E7E7"/>
          </a:solidFill>
          <a:ln w="38100">
            <a:noFill/>
          </a:ln>
        </p:spPr>
        <p:txBody>
          <a:bodyPr wrap="square" tIns="108000" bIns="108000" rtlCol="0">
            <a:noAutofit/>
          </a:bodyPr>
          <a:lstStyle/>
          <a:p>
            <a:pPr algn="ctr"/>
            <a:r>
              <a:rPr lang="en-GB">
                <a:latin typeface="Arial" panose="020B0604020202020204" pitchFamily="34" charset="0"/>
                <a:cs typeface="Arial" panose="020B0604020202020204" pitchFamily="34" charset="0"/>
              </a:rPr>
              <a:t>Investing category</a:t>
            </a:r>
          </a:p>
        </p:txBody>
      </p:sp>
      <p:sp>
        <p:nvSpPr>
          <p:cNvPr id="8" name="TextBox 11">
            <a:extLst>
              <a:ext uri="{FF2B5EF4-FFF2-40B4-BE49-F238E27FC236}">
                <a16:creationId xmlns:a16="http://schemas.microsoft.com/office/drawing/2014/main" id="{EAC81814-5DD5-30E0-8D26-14181863C24B}"/>
              </a:ext>
            </a:extLst>
          </p:cNvPr>
          <p:cNvSpPr txBox="1"/>
          <p:nvPr/>
        </p:nvSpPr>
        <p:spPr>
          <a:xfrm>
            <a:off x="7713683" y="4945553"/>
            <a:ext cx="2336802" cy="1224000"/>
          </a:xfrm>
          <a:prstGeom prst="rect">
            <a:avLst/>
          </a:prstGeom>
          <a:solidFill>
            <a:srgbClr val="E7E7E7"/>
          </a:solidFill>
          <a:ln w="38100">
            <a:noFill/>
          </a:ln>
        </p:spPr>
        <p:txBody>
          <a:bodyPr wrap="square" tIns="108000" bIns="108000" rtlCol="0">
            <a:noAutofit/>
          </a:bodyPr>
          <a:lstStyle/>
          <a:p>
            <a:pPr algn="ctr"/>
            <a:r>
              <a:rPr lang="en-GB">
                <a:latin typeface="Arial" panose="020B0604020202020204" pitchFamily="34" charset="0"/>
                <a:cs typeface="Arial" panose="020B0604020202020204" pitchFamily="34" charset="0"/>
              </a:rPr>
              <a:t>Financing category</a:t>
            </a:r>
          </a:p>
        </p:txBody>
      </p:sp>
      <p:cxnSp>
        <p:nvCxnSpPr>
          <p:cNvPr id="10" name="Connector: Elbow 9">
            <a:extLst>
              <a:ext uri="{FF2B5EF4-FFF2-40B4-BE49-F238E27FC236}">
                <a16:creationId xmlns:a16="http://schemas.microsoft.com/office/drawing/2014/main" id="{CDF7BAB4-525C-1747-A989-CC37D18FC77A}"/>
              </a:ext>
            </a:extLst>
          </p:cNvPr>
          <p:cNvCxnSpPr>
            <a:cxnSpLocks/>
            <a:endCxn id="6" idx="3"/>
          </p:cNvCxnSpPr>
          <p:nvPr/>
        </p:nvCxnSpPr>
        <p:spPr>
          <a:xfrm rot="16200000" flipV="1">
            <a:off x="8811593" y="4018802"/>
            <a:ext cx="2946316" cy="468534"/>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301F21D-9EE1-3A6E-0F28-2EC2B96C05A4}"/>
              </a:ext>
            </a:extLst>
          </p:cNvPr>
          <p:cNvSpPr/>
          <p:nvPr/>
        </p:nvSpPr>
        <p:spPr>
          <a:xfrm>
            <a:off x="7945208" y="3936225"/>
            <a:ext cx="1851277" cy="609028"/>
          </a:xfrm>
          <a:prstGeom prst="rect">
            <a:avLst/>
          </a:prstGeom>
          <a:solidFill>
            <a:schemeClr val="accent2"/>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solidFill>
                <a:latin typeface="Arial" panose="020B0604020202020204" pitchFamily="34" charset="0"/>
                <a:cs typeface="Arial" panose="020B0604020202020204" pitchFamily="34" charset="0"/>
              </a:rPr>
              <a:t>Specific income and expenses</a:t>
            </a:r>
          </a:p>
        </p:txBody>
      </p:sp>
      <p:sp>
        <p:nvSpPr>
          <p:cNvPr id="12" name="Rectangle 11">
            <a:extLst>
              <a:ext uri="{FF2B5EF4-FFF2-40B4-BE49-F238E27FC236}">
                <a16:creationId xmlns:a16="http://schemas.microsoft.com/office/drawing/2014/main" id="{7366889D-283B-6026-606D-5EE07FF8173F}"/>
              </a:ext>
            </a:extLst>
          </p:cNvPr>
          <p:cNvSpPr/>
          <p:nvPr/>
        </p:nvSpPr>
        <p:spPr>
          <a:xfrm>
            <a:off x="7945209" y="5411941"/>
            <a:ext cx="1851276" cy="628572"/>
          </a:xfrm>
          <a:prstGeom prst="rect">
            <a:avLst/>
          </a:prstGeom>
          <a:solidFill>
            <a:schemeClr val="accent2"/>
          </a:soli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solidFill>
                <a:latin typeface="Arial" panose="020B0604020202020204" pitchFamily="34" charset="0"/>
                <a:cs typeface="Arial" panose="020B0604020202020204" pitchFamily="34" charset="0"/>
              </a:rPr>
              <a:t>Specific income and expenses</a:t>
            </a:r>
          </a:p>
        </p:txBody>
      </p:sp>
      <p:cxnSp>
        <p:nvCxnSpPr>
          <p:cNvPr id="20" name="Straight Connector 19">
            <a:extLst>
              <a:ext uri="{FF2B5EF4-FFF2-40B4-BE49-F238E27FC236}">
                <a16:creationId xmlns:a16="http://schemas.microsoft.com/office/drawing/2014/main" id="{76D70AC2-76F5-440C-0CC8-0C1354DE5FB2}"/>
              </a:ext>
            </a:extLst>
          </p:cNvPr>
          <p:cNvCxnSpPr>
            <a:stCxn id="11" idx="3"/>
          </p:cNvCxnSpPr>
          <p:nvPr/>
        </p:nvCxnSpPr>
        <p:spPr>
          <a:xfrm>
            <a:off x="9796485" y="4240739"/>
            <a:ext cx="7233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7DBE381-0842-EADC-1C8A-6E8BD650F11C}"/>
              </a:ext>
            </a:extLst>
          </p:cNvPr>
          <p:cNvCxnSpPr/>
          <p:nvPr/>
        </p:nvCxnSpPr>
        <p:spPr>
          <a:xfrm>
            <a:off x="9795641" y="5726227"/>
            <a:ext cx="7233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51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22F333-1F78-EC69-382A-5EA2529A5B1C}"/>
              </a:ext>
            </a:extLst>
          </p:cNvPr>
          <p:cNvSpPr/>
          <p:nvPr/>
        </p:nvSpPr>
        <p:spPr>
          <a:xfrm>
            <a:off x="841086" y="153419"/>
            <a:ext cx="11070827" cy="1051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a:extLst>
              <a:ext uri="{FF2B5EF4-FFF2-40B4-BE49-F238E27FC236}">
                <a16:creationId xmlns:a16="http://schemas.microsoft.com/office/drawing/2014/main" id="{C1AB8618-2410-68BC-5756-008A574373ED}"/>
              </a:ext>
            </a:extLst>
          </p:cNvPr>
          <p:cNvSpPr>
            <a:spLocks noGrp="1"/>
          </p:cNvSpPr>
          <p:nvPr>
            <p:ph type="ftr" sz="quarter" idx="3"/>
          </p:nvPr>
        </p:nvSpPr>
        <p:spPr>
          <a:xfrm>
            <a:off x="11207751" y="540692"/>
            <a:ext cx="612773" cy="261895"/>
          </a:xfrm>
        </p:spPr>
        <p:txBody>
          <a:bodyPr/>
          <a:lstStyle/>
          <a:p>
            <a:fld id="{4790123A-71E8-BF43-B702-A9002E60F899}" type="slidenum">
              <a:rPr lang="en-US" smtClean="0">
                <a:cs typeface="Arial" panose="020B0604020202020204" pitchFamily="34" charset="0"/>
              </a:rPr>
              <a:pPr/>
              <a:t>12</a:t>
            </a:fld>
            <a:endParaRPr lang="en-US">
              <a:cs typeface="Arial" panose="020B0604020202020204" pitchFamily="34" charset="0"/>
            </a:endParaRPr>
          </a:p>
        </p:txBody>
      </p:sp>
      <p:sp>
        <p:nvSpPr>
          <p:cNvPr id="3" name="Text Placeholder 7">
            <a:extLst>
              <a:ext uri="{FF2B5EF4-FFF2-40B4-BE49-F238E27FC236}">
                <a16:creationId xmlns:a16="http://schemas.microsoft.com/office/drawing/2014/main" id="{ED3793B8-1709-3D40-FA01-8C6E425972C8}"/>
              </a:ext>
            </a:extLst>
          </p:cNvPr>
          <p:cNvSpPr txBox="1">
            <a:spLocks/>
          </p:cNvSpPr>
          <p:nvPr/>
        </p:nvSpPr>
        <p:spPr>
          <a:xfrm>
            <a:off x="351564" y="165760"/>
            <a:ext cx="11560349" cy="654191"/>
          </a:xfrm>
          <a:prstGeom prst="rect">
            <a:avLst/>
          </a:prstGeom>
          <a:solidFill>
            <a:schemeClr val="bg1"/>
          </a:solidFill>
        </p:spPr>
        <p:txBody>
          <a:bodyPr/>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b="1">
                <a:solidFill>
                  <a:srgbClr val="5F6062"/>
                </a:solidFill>
                <a:ea typeface="Helvetica Neue" panose="02000503000000020004" pitchFamily="2" charset="0"/>
              </a:rPr>
              <a:t>Statement of profit or loss - financing and investing as main business activities</a:t>
            </a:r>
          </a:p>
          <a:p>
            <a:endParaRPr lang="en-US" sz="900">
              <a:solidFill>
                <a:srgbClr val="5F6062"/>
              </a:solidFill>
            </a:endParaRPr>
          </a:p>
        </p:txBody>
      </p:sp>
      <p:graphicFrame>
        <p:nvGraphicFramePr>
          <p:cNvPr id="6" name="Table 6">
            <a:extLst>
              <a:ext uri="{FF2B5EF4-FFF2-40B4-BE49-F238E27FC236}">
                <a16:creationId xmlns:a16="http://schemas.microsoft.com/office/drawing/2014/main" id="{86ABB694-5D9D-ADEC-09D7-0932E6938FE7}"/>
              </a:ext>
            </a:extLst>
          </p:cNvPr>
          <p:cNvGraphicFramePr>
            <a:graphicFrameLocks noGrp="1"/>
          </p:cNvGraphicFramePr>
          <p:nvPr>
            <p:extLst>
              <p:ext uri="{D42A27DB-BD31-4B8C-83A1-F6EECF244321}">
                <p14:modId xmlns:p14="http://schemas.microsoft.com/office/powerpoint/2010/main" val="2815163020"/>
              </p:ext>
            </p:extLst>
          </p:nvPr>
        </p:nvGraphicFramePr>
        <p:xfrm>
          <a:off x="458027" y="688833"/>
          <a:ext cx="11453886" cy="5945280"/>
        </p:xfrm>
        <a:graphic>
          <a:graphicData uri="http://schemas.openxmlformats.org/drawingml/2006/table">
            <a:tbl>
              <a:tblPr firstRow="1" bandRow="1">
                <a:tableStyleId>{16D9F66E-5EB9-4882-86FB-DCBF35E3C3E4}</a:tableStyleId>
              </a:tblPr>
              <a:tblGrid>
                <a:gridCol w="7954907">
                  <a:extLst>
                    <a:ext uri="{9D8B030D-6E8A-4147-A177-3AD203B41FA5}">
                      <a16:colId xmlns:a16="http://schemas.microsoft.com/office/drawing/2014/main" val="2639745050"/>
                    </a:ext>
                  </a:extLst>
                </a:gridCol>
                <a:gridCol w="345063">
                  <a:extLst>
                    <a:ext uri="{9D8B030D-6E8A-4147-A177-3AD203B41FA5}">
                      <a16:colId xmlns:a16="http://schemas.microsoft.com/office/drawing/2014/main" val="2416289221"/>
                    </a:ext>
                  </a:extLst>
                </a:gridCol>
                <a:gridCol w="2893400">
                  <a:extLst>
                    <a:ext uri="{9D8B030D-6E8A-4147-A177-3AD203B41FA5}">
                      <a16:colId xmlns:a16="http://schemas.microsoft.com/office/drawing/2014/main" val="179401146"/>
                    </a:ext>
                  </a:extLst>
                </a:gridCol>
                <a:gridCol w="260516">
                  <a:extLst>
                    <a:ext uri="{9D8B030D-6E8A-4147-A177-3AD203B41FA5}">
                      <a16:colId xmlns:a16="http://schemas.microsoft.com/office/drawing/2014/main" val="646242729"/>
                    </a:ext>
                  </a:extLst>
                </a:gridCol>
              </a:tblGrid>
              <a:tr h="288000">
                <a:tc>
                  <a:txBody>
                    <a:bodyPr/>
                    <a:lstStyle/>
                    <a:p>
                      <a:r>
                        <a:rPr lang="en-GB" sz="1600" b="0">
                          <a:latin typeface="Arial" panose="020B0604020202020204" pitchFamily="34" charset="0"/>
                          <a:cs typeface="Arial" panose="020B0604020202020204" pitchFamily="34" charset="0"/>
                        </a:rPr>
                        <a:t>Interest revenue</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rowSpan="12">
                  <a:txBody>
                    <a:bodyPr/>
                    <a:lstStyle/>
                    <a:p>
                      <a:pPr algn="ctr"/>
                      <a:r>
                        <a:rPr lang="en-GB" sz="1800" b="0">
                          <a:solidFill>
                            <a:schemeClr val="bg1"/>
                          </a:solidFill>
                          <a:latin typeface="Arial" panose="020B0604020202020204" pitchFamily="34" charset="0"/>
                          <a:cs typeface="Arial" panose="020B0604020202020204" pitchFamily="34" charset="0"/>
                        </a:rPr>
                        <a:t>Operating</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476768"/>
                  </a:ext>
                </a:extLst>
              </a:tr>
              <a:tr h="288000">
                <a:tc>
                  <a:txBody>
                    <a:bodyPr/>
                    <a:lstStyle/>
                    <a:p>
                      <a:r>
                        <a:rPr lang="en-GB" sz="1600">
                          <a:latin typeface="Arial" panose="020B0604020202020204" pitchFamily="34" charset="0"/>
                          <a:cs typeface="Arial" panose="020B0604020202020204" pitchFamily="34" charset="0"/>
                        </a:rPr>
                        <a:t>Interest expense</a:t>
                      </a:r>
                    </a:p>
                  </a:txBody>
                  <a:tcPr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33419884"/>
                  </a:ext>
                </a:extLst>
              </a:tr>
              <a:tr h="288000">
                <a:tc>
                  <a:txBody>
                    <a:bodyPr/>
                    <a:lstStyle/>
                    <a:p>
                      <a:r>
                        <a:rPr lang="en-GB" sz="1600" b="1">
                          <a:latin typeface="Arial" panose="020B0604020202020204" pitchFamily="34" charset="0"/>
                          <a:cs typeface="Arial" panose="020B0604020202020204" pitchFamily="34" charset="0"/>
                        </a:rPr>
                        <a:t>Net interest income</a:t>
                      </a:r>
                    </a:p>
                  </a:txBody>
                  <a:tcPr marT="36000" marB="36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1605622"/>
                  </a:ext>
                </a:extLst>
              </a:tr>
              <a:tr h="288000">
                <a:tc>
                  <a:txBody>
                    <a:bodyPr/>
                    <a:lstStyle/>
                    <a:p>
                      <a:r>
                        <a:rPr lang="en-GB" sz="1600">
                          <a:latin typeface="Arial" panose="020B0604020202020204" pitchFamily="34" charset="0"/>
                          <a:cs typeface="Arial" panose="020B0604020202020204" pitchFamily="34" charset="0"/>
                        </a:rPr>
                        <a:t>Fee and commission income</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r>
                        <a:rPr lang="en-GB" sz="1800">
                          <a:solidFill>
                            <a:schemeClr val="bg1"/>
                          </a:solidFill>
                          <a:latin typeface="Arial" panose="020B0604020202020204" pitchFamily="34" charset="0"/>
                          <a:cs typeface="Arial" panose="020B0604020202020204" pitchFamily="34" charset="0"/>
                        </a:rPr>
                        <a:t>Operating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8028357"/>
                  </a:ext>
                </a:extLst>
              </a:tr>
              <a:tr h="288000">
                <a:tc>
                  <a:txBody>
                    <a:bodyPr/>
                    <a:lstStyle/>
                    <a:p>
                      <a:r>
                        <a:rPr lang="en-GB" sz="1600">
                          <a:latin typeface="Arial" panose="020B0604020202020204" pitchFamily="34" charset="0"/>
                          <a:cs typeface="Arial" panose="020B0604020202020204" pitchFamily="34" charset="0"/>
                        </a:rPr>
                        <a:t>Fee and commission expenses</a:t>
                      </a:r>
                    </a:p>
                  </a:txBody>
                  <a:tcPr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r>
                        <a:rPr lang="en-GB" sz="900"/>
                        <a:t>Operating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5975196"/>
                  </a:ext>
                </a:extLst>
              </a:tr>
              <a:tr h="288000">
                <a:tc>
                  <a:txBody>
                    <a:bodyPr/>
                    <a:lstStyle/>
                    <a:p>
                      <a:r>
                        <a:rPr lang="en-GB" sz="1600" b="1">
                          <a:latin typeface="Arial" panose="020B0604020202020204" pitchFamily="34" charset="0"/>
                          <a:cs typeface="Arial" panose="020B0604020202020204" pitchFamily="34" charset="0"/>
                        </a:rPr>
                        <a:t>Net fee and commission income</a:t>
                      </a:r>
                    </a:p>
                  </a:txBody>
                  <a:tcPr marT="36000" marB="36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5501875"/>
                  </a:ext>
                </a:extLst>
              </a:tr>
              <a:tr h="288000">
                <a:tc>
                  <a:txBody>
                    <a:bodyPr/>
                    <a:lstStyle/>
                    <a:p>
                      <a:r>
                        <a:rPr lang="en-GB" sz="1600">
                          <a:latin typeface="Arial" panose="020B0604020202020204" pitchFamily="34" charset="0"/>
                          <a:cs typeface="Arial" panose="020B0604020202020204" pitchFamily="34" charset="0"/>
                        </a:rPr>
                        <a:t>Net trading income</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6833171"/>
                  </a:ext>
                </a:extLst>
              </a:tr>
              <a:tr h="288000">
                <a:tc>
                  <a:txBody>
                    <a:bodyPr/>
                    <a:lstStyle/>
                    <a:p>
                      <a:r>
                        <a:rPr lang="en-GB" sz="1600">
                          <a:latin typeface="Arial" panose="020B0604020202020204" pitchFamily="34" charset="0"/>
                          <a:cs typeface="Arial" panose="020B0604020202020204" pitchFamily="34" charset="0"/>
                        </a:rPr>
                        <a:t>Net investment income</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4586054"/>
                  </a:ext>
                </a:extLst>
              </a:tr>
              <a:tr h="288000">
                <a:tc>
                  <a:txBody>
                    <a:bodyPr/>
                    <a:lstStyle/>
                    <a:p>
                      <a:r>
                        <a:rPr lang="en-GB" sz="1600">
                          <a:solidFill>
                            <a:schemeClr val="tx1"/>
                          </a:solidFill>
                          <a:latin typeface="Arial" panose="020B0604020202020204" pitchFamily="34" charset="0"/>
                          <a:cs typeface="Arial" panose="020B0604020202020204" pitchFamily="34" charset="0"/>
                        </a:rPr>
                        <a:t>Credit impairment losses</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0338012"/>
                  </a:ext>
                </a:extLst>
              </a:tr>
              <a:tr h="288000">
                <a:tc>
                  <a:txBody>
                    <a:bodyPr/>
                    <a:lstStyle/>
                    <a:p>
                      <a:r>
                        <a:rPr lang="en-GB" sz="1600">
                          <a:solidFill>
                            <a:schemeClr val="tx1"/>
                          </a:solidFill>
                          <a:latin typeface="Arial" panose="020B0604020202020204" pitchFamily="34" charset="0"/>
                          <a:cs typeface="Arial" panose="020B0604020202020204" pitchFamily="34" charset="0"/>
                        </a:rPr>
                        <a:t>Employee benefits</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a:p>
                  </a:txBody>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003677"/>
                  </a:ext>
                </a:extLst>
              </a:tr>
              <a:tr h="288000">
                <a:tc>
                  <a:txBody>
                    <a:bodyPr/>
                    <a:lstStyle/>
                    <a:p>
                      <a:r>
                        <a:rPr lang="en-GB" sz="1600">
                          <a:solidFill>
                            <a:schemeClr val="tx1"/>
                          </a:solidFill>
                          <a:latin typeface="Arial" panose="020B0604020202020204" pitchFamily="34" charset="0"/>
                          <a:cs typeface="Arial" panose="020B0604020202020204" pitchFamily="34" charset="0"/>
                        </a:rPr>
                        <a:t>Depreciation and amortisation</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a:p>
                  </a:txBody>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9233248"/>
                  </a:ext>
                </a:extLst>
              </a:tr>
              <a:tr h="288000">
                <a:tc>
                  <a:txBody>
                    <a:bodyPr/>
                    <a:lstStyle/>
                    <a:p>
                      <a:r>
                        <a:rPr lang="en-GB" sz="1600">
                          <a:latin typeface="Arial" panose="020B0604020202020204" pitchFamily="34" charset="0"/>
                          <a:cs typeface="Arial" panose="020B0604020202020204" pitchFamily="34" charset="0"/>
                        </a:rPr>
                        <a:t>Other operating expenses</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3532497"/>
                  </a:ext>
                </a:extLst>
              </a:tr>
              <a:tr h="288000">
                <a:tc>
                  <a:txBody>
                    <a:bodyPr/>
                    <a:lstStyle/>
                    <a:p>
                      <a:r>
                        <a:rPr lang="en-GB" sz="1600">
                          <a:solidFill>
                            <a:schemeClr val="bg1"/>
                          </a:solidFill>
                          <a:latin typeface="Arial" panose="020B0604020202020204" pitchFamily="34" charset="0"/>
                          <a:cs typeface="Arial" panose="020B0604020202020204" pitchFamily="34" charset="0"/>
                        </a:rPr>
                        <a:t>Operating profit</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41638"/>
                  </a:ext>
                </a:extLst>
              </a:tr>
              <a:tr h="288000">
                <a:tc>
                  <a:txBody>
                    <a:bodyPr/>
                    <a:lstStyle/>
                    <a:p>
                      <a:r>
                        <a:rPr lang="en-GB" sz="1600">
                          <a:latin typeface="Arial" panose="020B0604020202020204" pitchFamily="34" charset="0"/>
                          <a:cs typeface="Arial" panose="020B0604020202020204" pitchFamily="34" charset="0"/>
                        </a:rPr>
                        <a:t>Share of profit of associates and joint ventures</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rowSpan="3">
                  <a:txBody>
                    <a:bodyPr/>
                    <a:lstStyle/>
                    <a:p>
                      <a:pPr algn="ctr"/>
                      <a:r>
                        <a:rPr lang="en-GB" sz="1600">
                          <a:solidFill>
                            <a:schemeClr val="tx1"/>
                          </a:solidFill>
                          <a:latin typeface="Arial" panose="020B0604020202020204" pitchFamily="34" charset="0"/>
                          <a:cs typeface="Arial" panose="020B0604020202020204" pitchFamily="34" charset="0"/>
                        </a:rPr>
                        <a:t>Non-main investing and financing</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en-GB" sz="9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2792079"/>
                  </a:ext>
                </a:extLst>
              </a:tr>
              <a:tr h="288000">
                <a:tc rowSpan="2">
                  <a:txBody>
                    <a:bodyPr/>
                    <a:lstStyle/>
                    <a:p>
                      <a:r>
                        <a:rPr lang="en-GB" sz="1600">
                          <a:latin typeface="Arial" panose="020B0604020202020204" pitchFamily="34" charset="0"/>
                          <a:cs typeface="Arial" panose="020B0604020202020204" pitchFamily="34" charset="0"/>
                        </a:rPr>
                        <a:t>Interest expenses on pension and lease liabilities</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en-GB" sz="900"/>
                    </a:p>
                  </a:txBody>
                  <a:tcPr marT="36000" marB="3600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lang="en-GB" sz="900"/>
                    </a:p>
                  </a:txBody>
                  <a:tcPr>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1767756"/>
                  </a:ext>
                </a:extLst>
              </a:tr>
              <a:tr h="288000">
                <a:tc vMerge="1">
                  <a:txBody>
                    <a:bodyPr/>
                    <a:lstStyle/>
                    <a:p>
                      <a:r>
                        <a:rPr lang="en-GB" sz="1200">
                          <a:latin typeface="Arial" panose="020B0604020202020204" pitchFamily="34" charset="0"/>
                          <a:cs typeface="Arial" panose="020B0604020202020204" pitchFamily="34" charset="0"/>
                        </a:rPr>
                        <a:t>Specified income and expense on other liabilities (incl. interest on lease liabilities)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algn="ctr"/>
                      <a:endParaRPr lang="en-GB" sz="900"/>
                    </a:p>
                  </a:txBody>
                  <a:tcPr anchor="ctr">
                    <a:lnL w="12700" cap="flat" cmpd="sng" algn="ctr">
                      <a:solidFill>
                        <a:srgbClr val="072171"/>
                      </a:solidFill>
                      <a:prstDash val="solid"/>
                      <a:round/>
                      <a:headEnd type="none" w="med" len="med"/>
                      <a:tailEnd type="none" w="med" len="med"/>
                    </a:lnL>
                    <a:lnR w="12700" cmpd="sng">
                      <a:noFill/>
                    </a:lnR>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8491328"/>
                  </a:ext>
                </a:extLst>
              </a:tr>
              <a:tr h="288000">
                <a:tc>
                  <a:txBody>
                    <a:bodyPr/>
                    <a:lstStyle/>
                    <a:p>
                      <a:r>
                        <a:rPr lang="en-GB" sz="1600" b="1">
                          <a:solidFill>
                            <a:schemeClr val="accent2"/>
                          </a:solidFill>
                          <a:latin typeface="Arial" panose="020B0604020202020204" pitchFamily="34" charset="0"/>
                          <a:cs typeface="Arial" panose="020B0604020202020204" pitchFamily="34" charset="0"/>
                        </a:rPr>
                        <a:t>Profit before income taxes</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1253992"/>
                  </a:ext>
                </a:extLst>
              </a:tr>
              <a:tr h="288000">
                <a:tc>
                  <a:txBody>
                    <a:bodyPr/>
                    <a:lstStyle/>
                    <a:p>
                      <a:r>
                        <a:rPr lang="en-GB" sz="1600">
                          <a:latin typeface="Arial" panose="020B0604020202020204" pitchFamily="34" charset="0"/>
                          <a:cs typeface="Arial" panose="020B0604020202020204" pitchFamily="34" charset="0"/>
                        </a:rPr>
                        <a:t>Income tax expense</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7780973"/>
                  </a:ext>
                </a:extLst>
              </a:tr>
              <a:tr h="288000">
                <a:tc>
                  <a:txBody>
                    <a:bodyPr/>
                    <a:lstStyle/>
                    <a:p>
                      <a:r>
                        <a:rPr lang="en-GB" sz="1600" b="1">
                          <a:solidFill>
                            <a:schemeClr val="accent2"/>
                          </a:solidFill>
                          <a:latin typeface="Arial" panose="020B0604020202020204" pitchFamily="34" charset="0"/>
                          <a:cs typeface="Arial" panose="020B0604020202020204" pitchFamily="34" charset="0"/>
                        </a:rPr>
                        <a:t>PROFIT</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3854782"/>
                  </a:ext>
                </a:extLst>
              </a:tr>
            </a:tbl>
          </a:graphicData>
        </a:graphic>
      </p:graphicFrame>
    </p:spTree>
    <p:extLst>
      <p:ext uri="{BB962C8B-B14F-4D97-AF65-F5344CB8AC3E}">
        <p14:creationId xmlns:p14="http://schemas.microsoft.com/office/powerpoint/2010/main" val="222856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FB7EE9A-C3D1-9969-0A8A-D1BCABC075F4}"/>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13</a:t>
            </a:fld>
            <a:endParaRPr lang="en-US">
              <a:cs typeface="Arial" panose="020B0604020202020204" pitchFamily="34" charset="0"/>
            </a:endParaRPr>
          </a:p>
        </p:txBody>
      </p:sp>
      <p:sp>
        <p:nvSpPr>
          <p:cNvPr id="2" name="Title 2">
            <a:extLst>
              <a:ext uri="{FF2B5EF4-FFF2-40B4-BE49-F238E27FC236}">
                <a16:creationId xmlns:a16="http://schemas.microsoft.com/office/drawing/2014/main" id="{27012B89-DB5C-D4E7-A475-BFCEC8159222}"/>
              </a:ext>
            </a:extLst>
          </p:cNvPr>
          <p:cNvSpPr txBox="1">
            <a:spLocks/>
          </p:cNvSpPr>
          <p:nvPr/>
        </p:nvSpPr>
        <p:spPr>
          <a:xfrm>
            <a:off x="923264" y="1311388"/>
            <a:ext cx="10166494" cy="768823"/>
          </a:xfrm>
          <a:prstGeom prst="rect">
            <a:avLst/>
          </a:prstGeom>
        </p:spPr>
        <p:txBody>
          <a:bodyPr/>
          <a:lst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a:lstStyle>
          <a:p>
            <a:r>
              <a:rPr lang="en-GB" sz="2400">
                <a:solidFill>
                  <a:schemeClr val="tx1"/>
                </a:solidFill>
              </a:rPr>
              <a:t>Classification of specific income and expenses by entities that provide financing to customers as a main business activity</a:t>
            </a:r>
          </a:p>
        </p:txBody>
      </p:sp>
      <p:sp>
        <p:nvSpPr>
          <p:cNvPr id="8" name="Rectangle 6">
            <a:extLst>
              <a:ext uri="{FF2B5EF4-FFF2-40B4-BE49-F238E27FC236}">
                <a16:creationId xmlns:a16="http://schemas.microsoft.com/office/drawing/2014/main" id="{061477FE-05DA-599D-F887-BD5B77EC3BF8}"/>
              </a:ext>
            </a:extLst>
          </p:cNvPr>
          <p:cNvSpPr/>
          <p:nvPr/>
        </p:nvSpPr>
        <p:spPr bwMode="auto">
          <a:xfrm>
            <a:off x="8064176" y="5078257"/>
            <a:ext cx="1950636" cy="804383"/>
          </a:xfrm>
          <a:prstGeom prst="rect">
            <a:avLst/>
          </a:prstGeom>
          <a:solidFill>
            <a:schemeClr val="tx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600">
                <a:solidFill>
                  <a:schemeClr val="bg1"/>
                </a:solidFill>
                <a:latin typeface="Arial" panose="020B0604020202020204" pitchFamily="34" charset="0"/>
                <a:ea typeface="Cambria" panose="02040503050406030204" pitchFamily="18" charset="0"/>
                <a:cs typeface="Arial" panose="020B0604020202020204" pitchFamily="34" charset="0"/>
              </a:rPr>
              <a:t>Financing</a:t>
            </a:r>
          </a:p>
        </p:txBody>
      </p:sp>
      <p:sp>
        <p:nvSpPr>
          <p:cNvPr id="14" name="Rectangle 8">
            <a:extLst>
              <a:ext uri="{FF2B5EF4-FFF2-40B4-BE49-F238E27FC236}">
                <a16:creationId xmlns:a16="http://schemas.microsoft.com/office/drawing/2014/main" id="{551CA73F-33D3-CB5B-2D7C-9599EF129D8F}"/>
              </a:ext>
            </a:extLst>
          </p:cNvPr>
          <p:cNvSpPr/>
          <p:nvPr/>
        </p:nvSpPr>
        <p:spPr bwMode="auto">
          <a:xfrm>
            <a:off x="1879373" y="5078257"/>
            <a:ext cx="1950636" cy="804383"/>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600">
                <a:solidFill>
                  <a:schemeClr val="bg1"/>
                </a:solidFill>
                <a:latin typeface="Arial" panose="020B0604020202020204" pitchFamily="34" charset="0"/>
                <a:ea typeface="Cambria" panose="02040503050406030204" pitchFamily="18" charset="0"/>
                <a:cs typeface="Arial" panose="020B0604020202020204" pitchFamily="34" charset="0"/>
              </a:rPr>
              <a:t>Operating</a:t>
            </a:r>
          </a:p>
        </p:txBody>
      </p:sp>
      <p:sp>
        <p:nvSpPr>
          <p:cNvPr id="15" name="Rectangle 11">
            <a:extLst>
              <a:ext uri="{FF2B5EF4-FFF2-40B4-BE49-F238E27FC236}">
                <a16:creationId xmlns:a16="http://schemas.microsoft.com/office/drawing/2014/main" id="{0FFED5AD-89A4-A7C6-4718-DB506884CC7C}"/>
              </a:ext>
            </a:extLst>
          </p:cNvPr>
          <p:cNvSpPr/>
          <p:nvPr/>
        </p:nvSpPr>
        <p:spPr bwMode="auto">
          <a:xfrm>
            <a:off x="1554883" y="2507656"/>
            <a:ext cx="5911017" cy="1892581"/>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108000" rIns="91440" bIns="45720" numCol="1" rtlCol="0" anchor="t" anchorCtr="0" compatLnSpc="1">
            <a:prstTxWarp prst="textNoShape">
              <a:avLst/>
            </a:prstTxWarp>
          </a:bodyPr>
          <a:lstStyle/>
          <a:p>
            <a:pPr algn="ctr" defTabSz="603647">
              <a:defRPr/>
            </a:pPr>
            <a:r>
              <a:rPr lang="en-GB" sz="1600">
                <a:latin typeface="Arial" panose="020B0604020202020204" pitchFamily="34" charset="0"/>
                <a:cs typeface="Arial" panose="020B0604020202020204" pitchFamily="34" charset="0"/>
              </a:rPr>
              <a:t>Income and expenses from liabilities that arise from transactions that involve only the raising of finance</a:t>
            </a:r>
            <a:endParaRPr lang="en-GB" sz="1600" strike="sngStrike">
              <a:latin typeface="Arial" panose="020B0604020202020204" pitchFamily="34" charset="0"/>
              <a:cs typeface="Arial" panose="020B0604020202020204" pitchFamily="34" charset="0"/>
            </a:endParaRPr>
          </a:p>
        </p:txBody>
      </p:sp>
      <p:sp>
        <p:nvSpPr>
          <p:cNvPr id="16" name="Rectangle 13">
            <a:extLst>
              <a:ext uri="{FF2B5EF4-FFF2-40B4-BE49-F238E27FC236}">
                <a16:creationId xmlns:a16="http://schemas.microsoft.com/office/drawing/2014/main" id="{40E3CC00-D598-0E0A-522D-57183A04CC2C}"/>
              </a:ext>
            </a:extLst>
          </p:cNvPr>
          <p:cNvSpPr/>
          <p:nvPr/>
        </p:nvSpPr>
        <p:spPr bwMode="auto">
          <a:xfrm>
            <a:off x="7620850" y="2507658"/>
            <a:ext cx="2837288" cy="1892579"/>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603647">
              <a:defRPr/>
            </a:pPr>
            <a:r>
              <a:rPr lang="en-GB" sz="1600">
                <a:latin typeface="Arial" panose="020B0604020202020204" pitchFamily="34" charset="0"/>
                <a:cs typeface="Arial" panose="020B0604020202020204" pitchFamily="34" charset="0"/>
              </a:rPr>
              <a:t>Interest income and expenses and income and expenses arising from changes in interest rates from other liabilities</a:t>
            </a:r>
          </a:p>
        </p:txBody>
      </p:sp>
      <p:sp>
        <p:nvSpPr>
          <p:cNvPr id="17" name="正方形/長方形 16">
            <a:extLst>
              <a:ext uri="{FF2B5EF4-FFF2-40B4-BE49-F238E27FC236}">
                <a16:creationId xmlns:a16="http://schemas.microsoft.com/office/drawing/2014/main" id="{492691DA-F022-06F4-428F-B2BC757A5B43}"/>
              </a:ext>
            </a:extLst>
          </p:cNvPr>
          <p:cNvSpPr/>
          <p:nvPr/>
        </p:nvSpPr>
        <p:spPr>
          <a:xfrm>
            <a:off x="1732214" y="3272539"/>
            <a:ext cx="2257441" cy="99568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related to providing finance to customers</a:t>
            </a:r>
          </a:p>
        </p:txBody>
      </p:sp>
      <p:sp>
        <p:nvSpPr>
          <p:cNvPr id="18" name="正方形/長方形 17">
            <a:extLst>
              <a:ext uri="{FF2B5EF4-FFF2-40B4-BE49-F238E27FC236}">
                <a16:creationId xmlns:a16="http://schemas.microsoft.com/office/drawing/2014/main" id="{1CAC60A3-211B-9704-724A-C5BAF16BE18E}"/>
              </a:ext>
            </a:extLst>
          </p:cNvPr>
          <p:cNvSpPr/>
          <p:nvPr/>
        </p:nvSpPr>
        <p:spPr>
          <a:xfrm>
            <a:off x="4265091" y="3272540"/>
            <a:ext cx="3054784" cy="995687"/>
          </a:xfrm>
          <a:prstGeom prst="rect">
            <a:avLst/>
          </a:prstGeom>
          <a:solidFill>
            <a:schemeClr val="bg1"/>
          </a:solidFill>
          <a:ln w="1905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other than those related to providing finance to customers</a:t>
            </a:r>
          </a:p>
        </p:txBody>
      </p:sp>
      <p:cxnSp>
        <p:nvCxnSpPr>
          <p:cNvPr id="19" name="直線矢印コネクタ 21">
            <a:extLst>
              <a:ext uri="{FF2B5EF4-FFF2-40B4-BE49-F238E27FC236}">
                <a16:creationId xmlns:a16="http://schemas.microsoft.com/office/drawing/2014/main" id="{0600DECE-267D-7A3B-793F-789B9A9332A4}"/>
              </a:ext>
            </a:extLst>
          </p:cNvPr>
          <p:cNvCxnSpPr>
            <a:cxnSpLocks/>
            <a:stCxn id="16" idx="2"/>
            <a:endCxn id="8" idx="0"/>
          </p:cNvCxnSpPr>
          <p:nvPr/>
        </p:nvCxnSpPr>
        <p:spPr>
          <a:xfrm>
            <a:off x="9039494" y="4400237"/>
            <a:ext cx="0" cy="6780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26">
            <a:extLst>
              <a:ext uri="{FF2B5EF4-FFF2-40B4-BE49-F238E27FC236}">
                <a16:creationId xmlns:a16="http://schemas.microsoft.com/office/drawing/2014/main" id="{3F0C1B6C-7AFE-1972-8A6C-F4149F28D65A}"/>
              </a:ext>
            </a:extLst>
          </p:cNvPr>
          <p:cNvCxnSpPr>
            <a:cxnSpLocks/>
            <a:stCxn id="17" idx="2"/>
            <a:endCxn id="14" idx="0"/>
          </p:cNvCxnSpPr>
          <p:nvPr/>
        </p:nvCxnSpPr>
        <p:spPr>
          <a:xfrm flipH="1">
            <a:off x="2854691" y="4268226"/>
            <a:ext cx="6244" cy="8100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コネクタ: カギ線 41">
            <a:extLst>
              <a:ext uri="{FF2B5EF4-FFF2-40B4-BE49-F238E27FC236}">
                <a16:creationId xmlns:a16="http://schemas.microsoft.com/office/drawing/2014/main" id="{90124442-BB12-DF52-2844-8E58ED621576}"/>
              </a:ext>
            </a:extLst>
          </p:cNvPr>
          <p:cNvCxnSpPr>
            <a:cxnSpLocks/>
            <a:stCxn id="18" idx="2"/>
            <a:endCxn id="14" idx="3"/>
          </p:cNvCxnSpPr>
          <p:nvPr/>
        </p:nvCxnSpPr>
        <p:spPr>
          <a:xfrm rot="5400000">
            <a:off x="4205135" y="3893101"/>
            <a:ext cx="1212222" cy="1962474"/>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コネクタ: カギ線 49">
            <a:extLst>
              <a:ext uri="{FF2B5EF4-FFF2-40B4-BE49-F238E27FC236}">
                <a16:creationId xmlns:a16="http://schemas.microsoft.com/office/drawing/2014/main" id="{44C96BE9-B7F5-F586-D702-2B067583CE4D}"/>
              </a:ext>
            </a:extLst>
          </p:cNvPr>
          <p:cNvCxnSpPr>
            <a:cxnSpLocks/>
            <a:stCxn id="18" idx="2"/>
            <a:endCxn id="8" idx="1"/>
          </p:cNvCxnSpPr>
          <p:nvPr/>
        </p:nvCxnSpPr>
        <p:spPr>
          <a:xfrm rot="16200000" flipH="1">
            <a:off x="6322218" y="3738491"/>
            <a:ext cx="1212222" cy="2271693"/>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930A44E0-0056-54F5-0832-DBA3358981DC}"/>
              </a:ext>
            </a:extLst>
          </p:cNvPr>
          <p:cNvSpPr/>
          <p:nvPr/>
        </p:nvSpPr>
        <p:spPr bwMode="auto">
          <a:xfrm>
            <a:off x="4771127" y="4531408"/>
            <a:ext cx="2042713" cy="73250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600" b="1">
                <a:solidFill>
                  <a:schemeClr val="accent2"/>
                </a:solidFill>
                <a:latin typeface="Arial" panose="020B0604020202020204" pitchFamily="34" charset="0"/>
                <a:ea typeface="Cambria" panose="02040503050406030204" pitchFamily="18" charset="0"/>
                <a:cs typeface="Arial" panose="020B0604020202020204" pitchFamily="34" charset="0"/>
              </a:rPr>
              <a:t>Accounting </a:t>
            </a:r>
          </a:p>
          <a:p>
            <a:pPr algn="ctr"/>
            <a:r>
              <a:rPr lang="en-GB" sz="1600" b="1">
                <a:solidFill>
                  <a:schemeClr val="accent2"/>
                </a:solidFill>
                <a:latin typeface="Arial" panose="020B0604020202020204" pitchFamily="34" charset="0"/>
                <a:ea typeface="Cambria" panose="02040503050406030204" pitchFamily="18" charset="0"/>
                <a:cs typeface="Arial" panose="020B0604020202020204" pitchFamily="34" charset="0"/>
              </a:rPr>
              <a:t>policy choice</a:t>
            </a:r>
            <a:endParaRPr lang="en-GB" sz="1600" b="1" baseline="30000">
              <a:solidFill>
                <a:schemeClr val="accent2"/>
              </a:solidFill>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628330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49F2A-68C8-5899-B4CC-A7729843A90C}"/>
              </a:ext>
            </a:extLst>
          </p:cNvPr>
          <p:cNvSpPr/>
          <p:nvPr/>
        </p:nvSpPr>
        <p:spPr>
          <a:xfrm>
            <a:off x="737917" y="273973"/>
            <a:ext cx="1071616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a:extLst>
              <a:ext uri="{FF2B5EF4-FFF2-40B4-BE49-F238E27FC236}">
                <a16:creationId xmlns:a16="http://schemas.microsoft.com/office/drawing/2014/main" id="{C1AB8618-2410-68BC-5756-008A574373ED}"/>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14</a:t>
            </a:fld>
            <a:endParaRPr lang="en-US">
              <a:cs typeface="Arial" panose="020B0604020202020204" pitchFamily="34" charset="0"/>
            </a:endParaRPr>
          </a:p>
        </p:txBody>
      </p:sp>
      <p:sp>
        <p:nvSpPr>
          <p:cNvPr id="3" name="Text Placeholder 7">
            <a:extLst>
              <a:ext uri="{FF2B5EF4-FFF2-40B4-BE49-F238E27FC236}">
                <a16:creationId xmlns:a16="http://schemas.microsoft.com/office/drawing/2014/main" id="{ED3793B8-1709-3D40-FA01-8C6E425972C8}"/>
              </a:ext>
            </a:extLst>
          </p:cNvPr>
          <p:cNvSpPr txBox="1">
            <a:spLocks/>
          </p:cNvSpPr>
          <p:nvPr/>
        </p:nvSpPr>
        <p:spPr>
          <a:xfrm>
            <a:off x="354538" y="209645"/>
            <a:ext cx="10188575" cy="65419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a:solidFill>
                  <a:srgbClr val="5F6062"/>
                </a:solidFill>
                <a:ea typeface="Helvetica Neue" panose="02000503000000020004" pitchFamily="2" charset="0"/>
              </a:rPr>
              <a:t>Statement of profit of loss - insurance as a main business activity</a:t>
            </a:r>
          </a:p>
          <a:p>
            <a:endParaRPr lang="en-US" sz="900">
              <a:solidFill>
                <a:srgbClr val="5F6062"/>
              </a:solidFill>
            </a:endParaRPr>
          </a:p>
        </p:txBody>
      </p:sp>
      <p:graphicFrame>
        <p:nvGraphicFramePr>
          <p:cNvPr id="6" name="Table 6">
            <a:extLst>
              <a:ext uri="{FF2B5EF4-FFF2-40B4-BE49-F238E27FC236}">
                <a16:creationId xmlns:a16="http://schemas.microsoft.com/office/drawing/2014/main" id="{86ABB694-5D9D-ADEC-09D7-0932E6938FE7}"/>
              </a:ext>
            </a:extLst>
          </p:cNvPr>
          <p:cNvGraphicFramePr>
            <a:graphicFrameLocks noGrp="1"/>
          </p:cNvGraphicFramePr>
          <p:nvPr>
            <p:extLst>
              <p:ext uri="{D42A27DB-BD31-4B8C-83A1-F6EECF244321}">
                <p14:modId xmlns:p14="http://schemas.microsoft.com/office/powerpoint/2010/main" val="1562755107"/>
              </p:ext>
            </p:extLst>
          </p:nvPr>
        </p:nvGraphicFramePr>
        <p:xfrm>
          <a:off x="466699" y="945116"/>
          <a:ext cx="10555484" cy="4924080"/>
        </p:xfrm>
        <a:graphic>
          <a:graphicData uri="http://schemas.openxmlformats.org/drawingml/2006/table">
            <a:tbl>
              <a:tblPr firstRow="1" bandRow="1">
                <a:tableStyleId>{16D9F66E-5EB9-4882-86FB-DCBF35E3C3E4}</a:tableStyleId>
              </a:tblPr>
              <a:tblGrid>
                <a:gridCol w="7811573">
                  <a:extLst>
                    <a:ext uri="{9D8B030D-6E8A-4147-A177-3AD203B41FA5}">
                      <a16:colId xmlns:a16="http://schemas.microsoft.com/office/drawing/2014/main" val="2639745050"/>
                    </a:ext>
                  </a:extLst>
                </a:gridCol>
                <a:gridCol w="338846">
                  <a:extLst>
                    <a:ext uri="{9D8B030D-6E8A-4147-A177-3AD203B41FA5}">
                      <a16:colId xmlns:a16="http://schemas.microsoft.com/office/drawing/2014/main" val="2416289221"/>
                    </a:ext>
                  </a:extLst>
                </a:gridCol>
                <a:gridCol w="2405065">
                  <a:extLst>
                    <a:ext uri="{9D8B030D-6E8A-4147-A177-3AD203B41FA5}">
                      <a16:colId xmlns:a16="http://schemas.microsoft.com/office/drawing/2014/main" val="179401146"/>
                    </a:ext>
                  </a:extLst>
                </a:gridCol>
              </a:tblGrid>
              <a:tr h="324000">
                <a:tc>
                  <a:txBody>
                    <a:bodyPr/>
                    <a:lstStyle/>
                    <a:p>
                      <a:r>
                        <a:rPr lang="en-GB" sz="1600" b="0">
                          <a:latin typeface="Arial" panose="020B0604020202020204" pitchFamily="34" charset="0"/>
                          <a:cs typeface="Arial" panose="020B0604020202020204" pitchFamily="34" charset="0"/>
                        </a:rPr>
                        <a:t>Insurance revenue</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rowSpan="8">
                  <a:txBody>
                    <a:bodyPr/>
                    <a:lstStyle/>
                    <a:p>
                      <a:pPr algn="ctr"/>
                      <a:r>
                        <a:rPr lang="en-GB" sz="1800" b="0">
                          <a:solidFill>
                            <a:schemeClr val="bg1"/>
                          </a:solidFill>
                          <a:latin typeface="Arial" panose="020B0604020202020204" pitchFamily="34" charset="0"/>
                          <a:cs typeface="Arial" panose="020B0604020202020204" pitchFamily="34" charset="0"/>
                        </a:rPr>
                        <a:t>Operating</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0476768"/>
                  </a:ext>
                </a:extLst>
              </a:tr>
              <a:tr h="324000">
                <a:tc>
                  <a:txBody>
                    <a:bodyPr/>
                    <a:lstStyle/>
                    <a:p>
                      <a:r>
                        <a:rPr lang="en-GB" sz="1600">
                          <a:latin typeface="Arial" panose="020B0604020202020204" pitchFamily="34" charset="0"/>
                          <a:cs typeface="Arial" panose="020B0604020202020204" pitchFamily="34" charset="0"/>
                        </a:rPr>
                        <a:t>Insurance service expenses </a:t>
                      </a:r>
                    </a:p>
                  </a:txBody>
                  <a:tcPr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33419884"/>
                  </a:ext>
                </a:extLst>
              </a:tr>
              <a:tr h="324000">
                <a:tc>
                  <a:txBody>
                    <a:bodyPr/>
                    <a:lstStyle/>
                    <a:p>
                      <a:r>
                        <a:rPr lang="en-GB" sz="1600" b="1">
                          <a:latin typeface="Arial" panose="020B0604020202020204" pitchFamily="34" charset="0"/>
                          <a:cs typeface="Arial" panose="020B0604020202020204" pitchFamily="34" charset="0"/>
                        </a:rPr>
                        <a:t>Insurance service result</a:t>
                      </a:r>
                    </a:p>
                  </a:txBody>
                  <a:tcPr marT="36000" marB="36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41605622"/>
                  </a:ext>
                </a:extLst>
              </a:tr>
              <a:tr h="324000">
                <a:tc>
                  <a:txBody>
                    <a:bodyPr/>
                    <a:lstStyle/>
                    <a:p>
                      <a:r>
                        <a:rPr lang="en-GB" sz="1600">
                          <a:latin typeface="Arial" panose="020B0604020202020204" pitchFamily="34" charset="0"/>
                          <a:cs typeface="Arial" panose="020B0604020202020204" pitchFamily="34" charset="0"/>
                        </a:rPr>
                        <a:t>Investment income</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r>
                        <a:rPr lang="en-GB" sz="1800">
                          <a:solidFill>
                            <a:schemeClr val="bg1"/>
                          </a:solidFill>
                          <a:latin typeface="Arial" panose="020B0604020202020204" pitchFamily="34" charset="0"/>
                          <a:cs typeface="Arial" panose="020B0604020202020204" pitchFamily="34" charset="0"/>
                        </a:rPr>
                        <a:t>Operating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98028357"/>
                  </a:ext>
                </a:extLst>
              </a:tr>
              <a:tr h="324000">
                <a:tc>
                  <a:txBody>
                    <a:bodyPr/>
                    <a:lstStyle/>
                    <a:p>
                      <a:r>
                        <a:rPr lang="en-GB" sz="1600">
                          <a:latin typeface="Arial" panose="020B0604020202020204" pitchFamily="34" charset="0"/>
                          <a:cs typeface="Arial" panose="020B0604020202020204" pitchFamily="34" charset="0"/>
                        </a:rPr>
                        <a:t>Credit impairment losses</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5501875"/>
                  </a:ext>
                </a:extLst>
              </a:tr>
              <a:tr h="324000">
                <a:tc>
                  <a:txBody>
                    <a:bodyPr/>
                    <a:lstStyle/>
                    <a:p>
                      <a:r>
                        <a:rPr lang="en-GB" sz="1600">
                          <a:latin typeface="Arial" panose="020B0604020202020204" pitchFamily="34" charset="0"/>
                          <a:cs typeface="Arial" panose="020B0604020202020204" pitchFamily="34" charset="0"/>
                        </a:rPr>
                        <a:t>Insurance finance expenses</a:t>
                      </a:r>
                    </a:p>
                  </a:txBody>
                  <a:tcPr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36833171"/>
                  </a:ext>
                </a:extLst>
              </a:tr>
              <a:tr h="324000">
                <a:tc>
                  <a:txBody>
                    <a:bodyPr/>
                    <a:lstStyle/>
                    <a:p>
                      <a:r>
                        <a:rPr lang="en-GB" sz="1600" b="1">
                          <a:latin typeface="Arial" panose="020B0604020202020204" pitchFamily="34" charset="0"/>
                          <a:cs typeface="Arial" panose="020B0604020202020204" pitchFamily="34" charset="0"/>
                        </a:rPr>
                        <a:t>Net financial result</a:t>
                      </a:r>
                    </a:p>
                  </a:txBody>
                  <a:tcPr marT="36000" marB="36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794586054"/>
                  </a:ext>
                </a:extLst>
              </a:tr>
              <a:tr h="324000">
                <a:tc>
                  <a:txBody>
                    <a:bodyPr/>
                    <a:lstStyle/>
                    <a:p>
                      <a:r>
                        <a:rPr lang="en-GB" sz="1600">
                          <a:solidFill>
                            <a:schemeClr val="tx1"/>
                          </a:solidFill>
                          <a:latin typeface="Arial" panose="020B0604020202020204" pitchFamily="34" charset="0"/>
                          <a:cs typeface="Arial" panose="020B0604020202020204" pitchFamily="34" charset="0"/>
                        </a:rPr>
                        <a:t>Other operating expenses</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0338012"/>
                  </a:ext>
                </a:extLst>
              </a:tr>
              <a:tr h="324000">
                <a:tc>
                  <a:txBody>
                    <a:bodyPr/>
                    <a:lstStyle/>
                    <a:p>
                      <a:r>
                        <a:rPr lang="en-GB" sz="1600">
                          <a:solidFill>
                            <a:schemeClr val="bg1"/>
                          </a:solidFill>
                          <a:latin typeface="Arial" panose="020B0604020202020204" pitchFamily="34" charset="0"/>
                          <a:cs typeface="Arial" panose="020B0604020202020204" pitchFamily="34" charset="0"/>
                        </a:rPr>
                        <a:t>Operating profit</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200">
                        <a:solidFill>
                          <a:schemeClr val="bg1"/>
                        </a:solidFill>
                        <a:latin typeface="Arial" panose="020B0604020202020204" pitchFamily="34" charset="0"/>
                        <a:cs typeface="Arial" panose="020B0604020202020204" pitchFamily="34" charset="0"/>
                      </a:endParaRPr>
                    </a:p>
                  </a:txBody>
                  <a:tcPr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967481"/>
                  </a:ext>
                </a:extLst>
              </a:tr>
              <a:tr h="324000">
                <a:tc>
                  <a:txBody>
                    <a:bodyPr/>
                    <a:lstStyle/>
                    <a:p>
                      <a:r>
                        <a:rPr lang="en-GB" sz="1600">
                          <a:latin typeface="Arial" panose="020B0604020202020204" pitchFamily="34" charset="0"/>
                          <a:cs typeface="Arial" panose="020B0604020202020204" pitchFamily="34" charset="0"/>
                        </a:rPr>
                        <a:t>Share of profit or loss of associates and joint ventures</a:t>
                      </a:r>
                      <a:endParaRPr lang="en-GB" sz="16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solidFill>
                            <a:schemeClr val="tx1"/>
                          </a:solidFill>
                          <a:latin typeface="Arial" panose="020B0604020202020204" pitchFamily="34" charset="0"/>
                          <a:cs typeface="Arial" panose="020B0604020202020204" pitchFamily="34" charset="0"/>
                        </a:rPr>
                        <a:t>Investing</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829000"/>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bg1"/>
                          </a:solidFill>
                          <a:latin typeface="Arial" panose="020B0604020202020204" pitchFamily="34" charset="0"/>
                          <a:cs typeface="Arial" panose="020B0604020202020204" pitchFamily="34" charset="0"/>
                        </a:rPr>
                        <a:t>Profit before financing and income taxes</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41638"/>
                  </a:ext>
                </a:extLst>
              </a:tr>
              <a:tr h="324000">
                <a:tc>
                  <a:txBody>
                    <a:bodyPr/>
                    <a:lstStyle/>
                    <a:p>
                      <a:r>
                        <a:rPr lang="en-GB" sz="1600">
                          <a:latin typeface="Arial" panose="020B0604020202020204" pitchFamily="34" charset="0"/>
                          <a:cs typeface="Arial" panose="020B0604020202020204" pitchFamily="34" charset="0"/>
                        </a:rPr>
                        <a:t>Interest expense on borrowings and pension liabilities</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a:solidFill>
                            <a:schemeClr val="tx1"/>
                          </a:solidFill>
                          <a:latin typeface="Arial" panose="020B0604020202020204" pitchFamily="34" charset="0"/>
                          <a:ea typeface="+mn-ea"/>
                          <a:cs typeface="Arial" panose="020B0604020202020204" pitchFamily="34" charset="0"/>
                        </a:rPr>
                        <a:t>Financing</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491328"/>
                  </a:ext>
                </a:extLst>
              </a:tr>
              <a:tr h="324000">
                <a:tc>
                  <a:txBody>
                    <a:bodyPr/>
                    <a:lstStyle/>
                    <a:p>
                      <a:r>
                        <a:rPr lang="en-GB" sz="1600" b="1">
                          <a:solidFill>
                            <a:schemeClr val="accent2"/>
                          </a:solidFill>
                          <a:latin typeface="Arial" panose="020B0604020202020204" pitchFamily="34" charset="0"/>
                          <a:cs typeface="Arial" panose="020B0604020202020204" pitchFamily="34" charset="0"/>
                        </a:rPr>
                        <a:t>Profit before income taxes</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1253992"/>
                  </a:ext>
                </a:extLst>
              </a:tr>
              <a:tr h="324000">
                <a:tc>
                  <a:txBody>
                    <a:bodyPr/>
                    <a:lstStyle/>
                    <a:p>
                      <a:r>
                        <a:rPr lang="en-GB" sz="1600">
                          <a:latin typeface="Arial" panose="020B0604020202020204" pitchFamily="34" charset="0"/>
                          <a:cs typeface="Arial" panose="020B0604020202020204" pitchFamily="34" charset="0"/>
                        </a:rPr>
                        <a:t>Income tax expense</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7780973"/>
                  </a:ext>
                </a:extLst>
              </a:tr>
              <a:tr h="324000">
                <a:tc>
                  <a:txBody>
                    <a:bodyPr/>
                    <a:lstStyle/>
                    <a:p>
                      <a:r>
                        <a:rPr lang="en-GB" sz="1600" b="1">
                          <a:solidFill>
                            <a:schemeClr val="accent2"/>
                          </a:solidFill>
                          <a:latin typeface="Arial" panose="020B0604020202020204" pitchFamily="34" charset="0"/>
                          <a:cs typeface="Arial" panose="020B0604020202020204" pitchFamily="34" charset="0"/>
                        </a:rPr>
                        <a:t>PROFIT</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9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3854782"/>
                  </a:ext>
                </a:extLst>
              </a:tr>
            </a:tbl>
          </a:graphicData>
        </a:graphic>
      </p:graphicFrame>
      <p:sp>
        <p:nvSpPr>
          <p:cNvPr id="7" name="Rectangle 6">
            <a:extLst>
              <a:ext uri="{FF2B5EF4-FFF2-40B4-BE49-F238E27FC236}">
                <a16:creationId xmlns:a16="http://schemas.microsoft.com/office/drawing/2014/main" id="{6D281F93-BDFB-3721-1283-4992F1C4C3A9}"/>
              </a:ext>
            </a:extLst>
          </p:cNvPr>
          <p:cNvSpPr/>
          <p:nvPr/>
        </p:nvSpPr>
        <p:spPr>
          <a:xfrm>
            <a:off x="10953151" y="234378"/>
            <a:ext cx="612773" cy="531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8981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FB7EE9A-C3D1-9969-0A8A-D1BCABC075F4}"/>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15</a:t>
            </a:fld>
            <a:endParaRPr lang="en-US">
              <a:cs typeface="Arial" panose="020B0604020202020204" pitchFamily="34" charset="0"/>
            </a:endParaRPr>
          </a:p>
        </p:txBody>
      </p:sp>
      <p:sp>
        <p:nvSpPr>
          <p:cNvPr id="2" name="Title 2">
            <a:extLst>
              <a:ext uri="{FF2B5EF4-FFF2-40B4-BE49-F238E27FC236}">
                <a16:creationId xmlns:a16="http://schemas.microsoft.com/office/drawing/2014/main" id="{27012B89-DB5C-D4E7-A475-BFCEC8159222}"/>
              </a:ext>
            </a:extLst>
          </p:cNvPr>
          <p:cNvSpPr txBox="1">
            <a:spLocks/>
          </p:cNvSpPr>
          <p:nvPr/>
        </p:nvSpPr>
        <p:spPr>
          <a:xfrm>
            <a:off x="923264" y="1311388"/>
            <a:ext cx="10166494" cy="768823"/>
          </a:xfrm>
          <a:prstGeom prst="rect">
            <a:avLst/>
          </a:prstGeom>
        </p:spPr>
        <p:txBody>
          <a:bodyPr/>
          <a:lst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a:lstStyle>
          <a:p>
            <a:r>
              <a:rPr lang="en-GB" sz="2400">
                <a:solidFill>
                  <a:schemeClr val="tx1"/>
                </a:solidFill>
              </a:rPr>
              <a:t>Classification of specific income and expenses by entities that invest in assets as a main business activity</a:t>
            </a:r>
          </a:p>
        </p:txBody>
      </p:sp>
      <p:sp>
        <p:nvSpPr>
          <p:cNvPr id="5" name="Rectangle 11">
            <a:extLst>
              <a:ext uri="{FF2B5EF4-FFF2-40B4-BE49-F238E27FC236}">
                <a16:creationId xmlns:a16="http://schemas.microsoft.com/office/drawing/2014/main" id="{6D90319F-8772-0029-4EF7-ECC3986AA16D}"/>
              </a:ext>
            </a:extLst>
          </p:cNvPr>
          <p:cNvSpPr/>
          <p:nvPr/>
        </p:nvSpPr>
        <p:spPr bwMode="auto">
          <a:xfrm>
            <a:off x="1034476" y="2183539"/>
            <a:ext cx="9972138" cy="1316268"/>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603647">
              <a:defRPr/>
            </a:pPr>
            <a:r>
              <a:rPr lang="en-GB" sz="1400">
                <a:latin typeface="Arial" panose="020B0604020202020204" pitchFamily="34" charset="0"/>
                <a:cs typeface="Arial" panose="020B0604020202020204" pitchFamily="34" charset="0"/>
              </a:rPr>
              <a:t>Income and expenses from:</a:t>
            </a:r>
            <a:endParaRPr lang="en-GB" sz="1400" strike="sngStrike">
              <a:latin typeface="Arial" panose="020B0604020202020204" pitchFamily="34" charset="0"/>
              <a:cs typeface="Arial" panose="020B0604020202020204" pitchFamily="34" charset="0"/>
            </a:endParaRPr>
          </a:p>
        </p:txBody>
      </p:sp>
      <p:sp>
        <p:nvSpPr>
          <p:cNvPr id="9" name="Rectangle 13">
            <a:extLst>
              <a:ext uri="{FF2B5EF4-FFF2-40B4-BE49-F238E27FC236}">
                <a16:creationId xmlns:a16="http://schemas.microsoft.com/office/drawing/2014/main" id="{E8DF397C-6E07-E614-C9AC-7A16C36A5908}"/>
              </a:ext>
            </a:extLst>
          </p:cNvPr>
          <p:cNvSpPr/>
          <p:nvPr/>
        </p:nvSpPr>
        <p:spPr bwMode="auto">
          <a:xfrm>
            <a:off x="4008789" y="2483150"/>
            <a:ext cx="2281016" cy="901265"/>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603647">
              <a:defRPr/>
            </a:pPr>
            <a:r>
              <a:rPr lang="en-GB" sz="1400">
                <a:latin typeface="Arial" panose="020B0604020202020204" pitchFamily="34" charset="0"/>
                <a:cs typeface="Arial" panose="020B0604020202020204" pitchFamily="34" charset="0"/>
              </a:rPr>
              <a:t>investments in associates, joint ventures and unconsolidated subsidiaries</a:t>
            </a:r>
            <a:endParaRPr lang="en-GB" sz="1400" baseline="30000">
              <a:latin typeface="Arial" panose="020B0604020202020204" pitchFamily="34" charset="0"/>
              <a:cs typeface="Arial" panose="020B0604020202020204" pitchFamily="34" charset="0"/>
            </a:endParaRPr>
          </a:p>
        </p:txBody>
      </p:sp>
      <p:sp>
        <p:nvSpPr>
          <p:cNvPr id="10" name="正方形/長方形 43">
            <a:extLst>
              <a:ext uri="{FF2B5EF4-FFF2-40B4-BE49-F238E27FC236}">
                <a16:creationId xmlns:a16="http://schemas.microsoft.com/office/drawing/2014/main" id="{44620910-58B4-E060-ED93-C04107A88D56}"/>
              </a:ext>
            </a:extLst>
          </p:cNvPr>
          <p:cNvSpPr/>
          <p:nvPr/>
        </p:nvSpPr>
        <p:spPr>
          <a:xfrm>
            <a:off x="7083640" y="4500805"/>
            <a:ext cx="3177975" cy="591435"/>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latin typeface="Arial" panose="020B0604020202020204" pitchFamily="34" charset="0"/>
                <a:cs typeface="Arial" panose="020B0604020202020204" pitchFamily="34" charset="0"/>
              </a:rPr>
              <a:t>Is investing in the asset a main business activity?</a:t>
            </a:r>
            <a:endParaRPr lang="en-GB" sz="1400" baseline="30000">
              <a:solidFill>
                <a:schemeClr val="tx1"/>
              </a:solidFill>
              <a:latin typeface="Arial" panose="020B0604020202020204" pitchFamily="34" charset="0"/>
              <a:cs typeface="Arial" panose="020B0604020202020204" pitchFamily="34" charset="0"/>
            </a:endParaRPr>
          </a:p>
        </p:txBody>
      </p:sp>
      <p:cxnSp>
        <p:nvCxnSpPr>
          <p:cNvPr id="11" name="直線矢印コネクタ 47">
            <a:extLst>
              <a:ext uri="{FF2B5EF4-FFF2-40B4-BE49-F238E27FC236}">
                <a16:creationId xmlns:a16="http://schemas.microsoft.com/office/drawing/2014/main" id="{1568087C-400F-231F-B086-F0B1311B2470}"/>
              </a:ext>
            </a:extLst>
          </p:cNvPr>
          <p:cNvCxnSpPr>
            <a:cxnSpLocks/>
            <a:endCxn id="36" idx="0"/>
          </p:cNvCxnSpPr>
          <p:nvPr/>
        </p:nvCxnSpPr>
        <p:spPr>
          <a:xfrm>
            <a:off x="9286294" y="5082889"/>
            <a:ext cx="0" cy="375803"/>
          </a:xfrm>
          <a:prstGeom prst="straightConnector1">
            <a:avLst/>
          </a:prstGeom>
          <a:solidFill>
            <a:schemeClr val="bg1"/>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57">
            <a:extLst>
              <a:ext uri="{FF2B5EF4-FFF2-40B4-BE49-F238E27FC236}">
                <a16:creationId xmlns:a16="http://schemas.microsoft.com/office/drawing/2014/main" id="{24D1D537-2AA7-679D-23C7-A5DEAD416764}"/>
              </a:ext>
            </a:extLst>
          </p:cNvPr>
          <p:cNvCxnSpPr>
            <a:cxnSpLocks/>
          </p:cNvCxnSpPr>
          <p:nvPr/>
        </p:nvCxnSpPr>
        <p:spPr>
          <a:xfrm>
            <a:off x="7408704" y="5093051"/>
            <a:ext cx="0" cy="365640"/>
          </a:xfrm>
          <a:prstGeom prst="straightConnector1">
            <a:avLst/>
          </a:prstGeom>
          <a:solidFill>
            <a:schemeClr val="bg1"/>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65">
            <a:extLst>
              <a:ext uri="{FF2B5EF4-FFF2-40B4-BE49-F238E27FC236}">
                <a16:creationId xmlns:a16="http://schemas.microsoft.com/office/drawing/2014/main" id="{1BEC0056-E2E4-9EEA-708C-5FDDE383CA39}"/>
              </a:ext>
            </a:extLst>
          </p:cNvPr>
          <p:cNvCxnSpPr>
            <a:cxnSpLocks/>
            <a:stCxn id="9" idx="2"/>
            <a:endCxn id="27" idx="0"/>
          </p:cNvCxnSpPr>
          <p:nvPr/>
        </p:nvCxnSpPr>
        <p:spPr>
          <a:xfrm>
            <a:off x="5149297" y="3384415"/>
            <a:ext cx="1" cy="358145"/>
          </a:xfrm>
          <a:prstGeom prst="straightConnector1">
            <a:avLst/>
          </a:prstGeom>
          <a:solidFill>
            <a:schemeClr val="bg1"/>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70">
            <a:extLst>
              <a:ext uri="{FF2B5EF4-FFF2-40B4-BE49-F238E27FC236}">
                <a16:creationId xmlns:a16="http://schemas.microsoft.com/office/drawing/2014/main" id="{DD726181-DE68-FA92-F811-4E18E9236843}"/>
              </a:ext>
            </a:extLst>
          </p:cNvPr>
          <p:cNvSpPr/>
          <p:nvPr/>
        </p:nvSpPr>
        <p:spPr>
          <a:xfrm>
            <a:off x="9299201" y="5149943"/>
            <a:ext cx="624315" cy="1905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a:solidFill>
                  <a:schemeClr val="tx1"/>
                </a:solidFill>
                <a:latin typeface="Arial" panose="020B0604020202020204" pitchFamily="34" charset="0"/>
                <a:cs typeface="Arial" panose="020B0604020202020204" pitchFamily="34" charset="0"/>
              </a:rPr>
              <a:t>Yes</a:t>
            </a:r>
          </a:p>
        </p:txBody>
      </p:sp>
      <p:sp>
        <p:nvSpPr>
          <p:cNvPr id="25" name="正方形/長方形 71">
            <a:extLst>
              <a:ext uri="{FF2B5EF4-FFF2-40B4-BE49-F238E27FC236}">
                <a16:creationId xmlns:a16="http://schemas.microsoft.com/office/drawing/2014/main" id="{8C399359-F3DF-FA11-0D44-7B4542DBC451}"/>
              </a:ext>
            </a:extLst>
          </p:cNvPr>
          <p:cNvSpPr/>
          <p:nvPr/>
        </p:nvSpPr>
        <p:spPr>
          <a:xfrm>
            <a:off x="6874023" y="5138206"/>
            <a:ext cx="548396" cy="21401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a:solidFill>
                  <a:schemeClr val="tx1"/>
                </a:solidFill>
                <a:latin typeface="Arial" panose="020B0604020202020204" pitchFamily="34" charset="0"/>
                <a:cs typeface="Arial" panose="020B0604020202020204" pitchFamily="34" charset="0"/>
              </a:rPr>
              <a:t>No</a:t>
            </a:r>
          </a:p>
        </p:txBody>
      </p:sp>
      <p:sp>
        <p:nvSpPr>
          <p:cNvPr id="26" name="Rectangle 11">
            <a:extLst>
              <a:ext uri="{FF2B5EF4-FFF2-40B4-BE49-F238E27FC236}">
                <a16:creationId xmlns:a16="http://schemas.microsoft.com/office/drawing/2014/main" id="{03FF1238-729B-AA54-7B47-E70A912F1FEA}"/>
              </a:ext>
            </a:extLst>
          </p:cNvPr>
          <p:cNvSpPr/>
          <p:nvPr/>
        </p:nvSpPr>
        <p:spPr bwMode="auto">
          <a:xfrm>
            <a:off x="6667792" y="2483151"/>
            <a:ext cx="3593820" cy="901265"/>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603647">
              <a:defRPr/>
            </a:pPr>
            <a:r>
              <a:rPr lang="en-GB" sz="1400">
                <a:latin typeface="Arial"/>
              </a:rPr>
              <a:t>other assets that generate a return individually and largely independently of the entity’s other resources</a:t>
            </a:r>
            <a:endParaRPr lang="en-GB" sz="1400"/>
          </a:p>
        </p:txBody>
      </p:sp>
      <p:sp>
        <p:nvSpPr>
          <p:cNvPr id="27" name="Rectangle 13">
            <a:extLst>
              <a:ext uri="{FF2B5EF4-FFF2-40B4-BE49-F238E27FC236}">
                <a16:creationId xmlns:a16="http://schemas.microsoft.com/office/drawing/2014/main" id="{E9599968-F58F-3B45-B93A-F2EDE5266356}"/>
              </a:ext>
            </a:extLst>
          </p:cNvPr>
          <p:cNvSpPr/>
          <p:nvPr/>
        </p:nvSpPr>
        <p:spPr bwMode="auto">
          <a:xfrm>
            <a:off x="4008789" y="3742560"/>
            <a:ext cx="2281018" cy="928619"/>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603647">
              <a:defRPr/>
            </a:pPr>
            <a:r>
              <a:rPr lang="en-GB" sz="1400">
                <a:latin typeface="Arial" panose="020B0604020202020204" pitchFamily="34" charset="0"/>
                <a:cs typeface="Arial" panose="020B0604020202020204" pitchFamily="34" charset="0"/>
              </a:rPr>
              <a:t>Is the investment accounted for using the equity method?</a:t>
            </a:r>
          </a:p>
        </p:txBody>
      </p:sp>
      <p:sp>
        <p:nvSpPr>
          <p:cNvPr id="28" name="Rectangle 13">
            <a:extLst>
              <a:ext uri="{FF2B5EF4-FFF2-40B4-BE49-F238E27FC236}">
                <a16:creationId xmlns:a16="http://schemas.microsoft.com/office/drawing/2014/main" id="{E8E85558-079F-CCB4-FBE8-C1FA767768E6}"/>
              </a:ext>
            </a:extLst>
          </p:cNvPr>
          <p:cNvSpPr/>
          <p:nvPr/>
        </p:nvSpPr>
        <p:spPr bwMode="auto">
          <a:xfrm>
            <a:off x="1738927" y="2477102"/>
            <a:ext cx="1891875" cy="901265"/>
          </a:xfrm>
          <a:prstGeom prst="rect">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603647">
              <a:defRPr/>
            </a:pPr>
            <a:r>
              <a:rPr lang="en-GB" sz="1400">
                <a:latin typeface="Arial" panose="020B0604020202020204" pitchFamily="34" charset="0"/>
                <a:cs typeface="Arial" panose="020B0604020202020204" pitchFamily="34" charset="0"/>
              </a:rPr>
              <a:t>cash and cash equivalents</a:t>
            </a:r>
          </a:p>
        </p:txBody>
      </p:sp>
      <p:cxnSp>
        <p:nvCxnSpPr>
          <p:cNvPr id="29" name="Connector: Elbow 28">
            <a:extLst>
              <a:ext uri="{FF2B5EF4-FFF2-40B4-BE49-F238E27FC236}">
                <a16:creationId xmlns:a16="http://schemas.microsoft.com/office/drawing/2014/main" id="{09CBBE31-CF9A-8ECB-49A2-12C953FB9E4F}"/>
              </a:ext>
            </a:extLst>
          </p:cNvPr>
          <p:cNvCxnSpPr>
            <a:cxnSpLocks/>
          </p:cNvCxnSpPr>
          <p:nvPr/>
        </p:nvCxnSpPr>
        <p:spPr>
          <a:xfrm>
            <a:off x="6289805" y="4220392"/>
            <a:ext cx="1598051" cy="278976"/>
          </a:xfrm>
          <a:prstGeom prst="bentConnector3">
            <a:avLst>
              <a:gd name="adj1" fmla="val 100284"/>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57">
            <a:extLst>
              <a:ext uri="{FF2B5EF4-FFF2-40B4-BE49-F238E27FC236}">
                <a16:creationId xmlns:a16="http://schemas.microsoft.com/office/drawing/2014/main" id="{6670E24B-E9A5-E78C-7E95-11E19C66A822}"/>
              </a:ext>
            </a:extLst>
          </p:cNvPr>
          <p:cNvCxnSpPr>
            <a:cxnSpLocks/>
            <a:stCxn id="26" idx="2"/>
          </p:cNvCxnSpPr>
          <p:nvPr/>
        </p:nvCxnSpPr>
        <p:spPr>
          <a:xfrm>
            <a:off x="8464702" y="3384416"/>
            <a:ext cx="0" cy="1114952"/>
          </a:xfrm>
          <a:prstGeom prst="straightConnector1">
            <a:avLst/>
          </a:prstGeom>
          <a:solidFill>
            <a:schemeClr val="bg1"/>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65">
            <a:extLst>
              <a:ext uri="{FF2B5EF4-FFF2-40B4-BE49-F238E27FC236}">
                <a16:creationId xmlns:a16="http://schemas.microsoft.com/office/drawing/2014/main" id="{C8094EA5-90A0-E60E-D4BB-9C3E52E76B93}"/>
              </a:ext>
            </a:extLst>
          </p:cNvPr>
          <p:cNvCxnSpPr>
            <a:cxnSpLocks/>
          </p:cNvCxnSpPr>
          <p:nvPr/>
        </p:nvCxnSpPr>
        <p:spPr>
          <a:xfrm>
            <a:off x="5219764" y="4671179"/>
            <a:ext cx="0" cy="787512"/>
          </a:xfrm>
          <a:prstGeom prst="straightConnector1">
            <a:avLst/>
          </a:prstGeom>
          <a:solidFill>
            <a:schemeClr val="bg1"/>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65">
            <a:extLst>
              <a:ext uri="{FF2B5EF4-FFF2-40B4-BE49-F238E27FC236}">
                <a16:creationId xmlns:a16="http://schemas.microsoft.com/office/drawing/2014/main" id="{2A283534-BF12-B001-9186-BD517FF94EC2}"/>
              </a:ext>
            </a:extLst>
          </p:cNvPr>
          <p:cNvCxnSpPr>
            <a:cxnSpLocks/>
            <a:stCxn id="28" idx="2"/>
            <a:endCxn id="33" idx="0"/>
          </p:cNvCxnSpPr>
          <p:nvPr/>
        </p:nvCxnSpPr>
        <p:spPr>
          <a:xfrm>
            <a:off x="2684865" y="3378367"/>
            <a:ext cx="19998" cy="2080324"/>
          </a:xfrm>
          <a:prstGeom prst="straightConnector1">
            <a:avLst/>
          </a:prstGeom>
          <a:solidFill>
            <a:schemeClr val="bg1"/>
          </a:solidFill>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6">
            <a:extLst>
              <a:ext uri="{FF2B5EF4-FFF2-40B4-BE49-F238E27FC236}">
                <a16:creationId xmlns:a16="http://schemas.microsoft.com/office/drawing/2014/main" id="{F075F481-C41C-8146-9D68-CA10429CB61B}"/>
              </a:ext>
            </a:extLst>
          </p:cNvPr>
          <p:cNvSpPr/>
          <p:nvPr/>
        </p:nvSpPr>
        <p:spPr bwMode="auto">
          <a:xfrm>
            <a:off x="1133289" y="5458691"/>
            <a:ext cx="3143148" cy="1210246"/>
          </a:xfrm>
          <a:prstGeom prst="rect">
            <a:avLst/>
          </a:prstGeom>
          <a:solidFill>
            <a:schemeClr val="accent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GB" sz="1400">
                <a:solidFill>
                  <a:schemeClr val="bg1"/>
                </a:solidFill>
                <a:latin typeface="Arial" panose="020B0604020202020204" pitchFamily="34" charset="0"/>
                <a:ea typeface="Cambria" panose="02040503050406030204" pitchFamily="18" charset="0"/>
                <a:cs typeface="Arial" panose="020B0604020202020204" pitchFamily="34" charset="0"/>
              </a:rPr>
              <a:t>Classification depends on:</a:t>
            </a:r>
          </a:p>
          <a:p>
            <a:pPr marL="285750" indent="-285750" algn="l">
              <a:buFont typeface="Arial" panose="020B0604020202020204" pitchFamily="34" charset="0"/>
              <a:buChar char="•"/>
            </a:pPr>
            <a:r>
              <a:rPr lang="en-GB" sz="1400" b="0" i="0" u="none" strike="noStrike" baseline="0">
                <a:solidFill>
                  <a:schemeClr val="bg1"/>
                </a:solidFill>
                <a:latin typeface="Arial" panose="020B0604020202020204" pitchFamily="34" charset="0"/>
                <a:cs typeface="Arial" panose="020B0604020202020204" pitchFamily="34" charset="0"/>
              </a:rPr>
              <a:t>whether a company has specified main business activities; and</a:t>
            </a:r>
          </a:p>
          <a:p>
            <a:pPr marL="285750" indent="-285750" algn="l">
              <a:buFont typeface="Arial" panose="020B0604020202020204" pitchFamily="34" charset="0"/>
              <a:buChar char="•"/>
            </a:pPr>
            <a:r>
              <a:rPr lang="en-GB" sz="1400" b="0" i="0" u="none" strike="noStrike" baseline="0">
                <a:solidFill>
                  <a:schemeClr val="bg1"/>
                </a:solidFill>
                <a:latin typeface="Arial" panose="020B0604020202020204" pitchFamily="34" charset="0"/>
                <a:cs typeface="Arial" panose="020B0604020202020204" pitchFamily="34" charset="0"/>
              </a:rPr>
              <a:t>the type of specified main business activity.</a:t>
            </a:r>
            <a:endParaRPr lang="en-GB" sz="1400">
              <a:solidFill>
                <a:schemeClr val="bg1"/>
              </a:solidFill>
              <a:latin typeface="Arial" panose="020B0604020202020204" pitchFamily="34" charset="0"/>
              <a:ea typeface="Cambria" panose="02040503050406030204" pitchFamily="18" charset="0"/>
              <a:cs typeface="Arial" panose="020B0604020202020204" pitchFamily="34" charset="0"/>
            </a:endParaRPr>
          </a:p>
        </p:txBody>
      </p:sp>
      <p:sp>
        <p:nvSpPr>
          <p:cNvPr id="34" name="正方形/長方形 71">
            <a:extLst>
              <a:ext uri="{FF2B5EF4-FFF2-40B4-BE49-F238E27FC236}">
                <a16:creationId xmlns:a16="http://schemas.microsoft.com/office/drawing/2014/main" id="{50EAD23E-AD24-C609-DA17-BB31667F04B4}"/>
              </a:ext>
            </a:extLst>
          </p:cNvPr>
          <p:cNvSpPr/>
          <p:nvPr/>
        </p:nvSpPr>
        <p:spPr>
          <a:xfrm>
            <a:off x="6422618" y="3960013"/>
            <a:ext cx="633671" cy="1905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a:solidFill>
                  <a:schemeClr val="tx1"/>
                </a:solidFill>
                <a:latin typeface="Arial" panose="020B0604020202020204" pitchFamily="34" charset="0"/>
                <a:cs typeface="Arial" panose="020B0604020202020204" pitchFamily="34" charset="0"/>
              </a:rPr>
              <a:t>No</a:t>
            </a:r>
          </a:p>
        </p:txBody>
      </p:sp>
      <p:sp>
        <p:nvSpPr>
          <p:cNvPr id="35" name="正方形/長方形 70">
            <a:extLst>
              <a:ext uri="{FF2B5EF4-FFF2-40B4-BE49-F238E27FC236}">
                <a16:creationId xmlns:a16="http://schemas.microsoft.com/office/drawing/2014/main" id="{4656FDA7-1F2B-ECAD-0BB0-B46B1BD04AE9}"/>
              </a:ext>
            </a:extLst>
          </p:cNvPr>
          <p:cNvSpPr/>
          <p:nvPr/>
        </p:nvSpPr>
        <p:spPr>
          <a:xfrm>
            <a:off x="4630549" y="4901693"/>
            <a:ext cx="633671" cy="19054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00">
                <a:solidFill>
                  <a:schemeClr val="tx1"/>
                </a:solidFill>
                <a:latin typeface="Arial" panose="020B0604020202020204" pitchFamily="34" charset="0"/>
                <a:cs typeface="Arial" panose="020B0604020202020204" pitchFamily="34" charset="0"/>
              </a:rPr>
              <a:t>Yes</a:t>
            </a:r>
          </a:p>
        </p:txBody>
      </p:sp>
      <p:sp>
        <p:nvSpPr>
          <p:cNvPr id="36" name="Rectangle 8">
            <a:extLst>
              <a:ext uri="{FF2B5EF4-FFF2-40B4-BE49-F238E27FC236}">
                <a16:creationId xmlns:a16="http://schemas.microsoft.com/office/drawing/2014/main" id="{338C1177-E6BB-2845-17B3-324F3EE5F4D1}"/>
              </a:ext>
            </a:extLst>
          </p:cNvPr>
          <p:cNvSpPr/>
          <p:nvPr/>
        </p:nvSpPr>
        <p:spPr bwMode="auto">
          <a:xfrm>
            <a:off x="8310976" y="5458692"/>
            <a:ext cx="1950636" cy="1210246"/>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600">
                <a:solidFill>
                  <a:schemeClr val="bg1"/>
                </a:solidFill>
                <a:latin typeface="Arial" panose="020B0604020202020204" pitchFamily="34" charset="0"/>
                <a:ea typeface="Cambria" panose="02040503050406030204" pitchFamily="18" charset="0"/>
                <a:cs typeface="Arial" panose="020B0604020202020204" pitchFamily="34" charset="0"/>
              </a:rPr>
              <a:t>Operating</a:t>
            </a:r>
          </a:p>
        </p:txBody>
      </p:sp>
      <p:sp>
        <p:nvSpPr>
          <p:cNvPr id="37" name="Rectangle 8">
            <a:extLst>
              <a:ext uri="{FF2B5EF4-FFF2-40B4-BE49-F238E27FC236}">
                <a16:creationId xmlns:a16="http://schemas.microsoft.com/office/drawing/2014/main" id="{2154543D-ED08-710A-2FC4-280A18628D25}"/>
              </a:ext>
            </a:extLst>
          </p:cNvPr>
          <p:cNvSpPr/>
          <p:nvPr/>
        </p:nvSpPr>
        <p:spPr bwMode="auto">
          <a:xfrm>
            <a:off x="4713731" y="5458691"/>
            <a:ext cx="3015083" cy="121024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600">
                <a:solidFill>
                  <a:schemeClr val="bg1"/>
                </a:solidFill>
                <a:latin typeface="Arial" panose="020B0604020202020204" pitchFamily="34" charset="0"/>
                <a:ea typeface="Cambria" panose="02040503050406030204" pitchFamily="18" charset="0"/>
                <a:cs typeface="Arial" panose="020B0604020202020204" pitchFamily="34" charset="0"/>
              </a:rPr>
              <a:t>Investing</a:t>
            </a:r>
          </a:p>
        </p:txBody>
      </p:sp>
    </p:spTree>
    <p:extLst>
      <p:ext uri="{BB962C8B-B14F-4D97-AF65-F5344CB8AC3E}">
        <p14:creationId xmlns:p14="http://schemas.microsoft.com/office/powerpoint/2010/main" val="1606065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FB7EE9A-C3D1-9969-0A8A-D1BCABC075F4}"/>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16</a:t>
            </a:fld>
            <a:endParaRPr lang="en-US">
              <a:cs typeface="Arial" panose="020B0604020202020204" pitchFamily="34" charset="0"/>
            </a:endParaRPr>
          </a:p>
        </p:txBody>
      </p:sp>
      <p:sp>
        <p:nvSpPr>
          <p:cNvPr id="2" name="Title 2">
            <a:extLst>
              <a:ext uri="{FF2B5EF4-FFF2-40B4-BE49-F238E27FC236}">
                <a16:creationId xmlns:a16="http://schemas.microsoft.com/office/drawing/2014/main" id="{27012B89-DB5C-D4E7-A475-BFCEC8159222}"/>
              </a:ext>
            </a:extLst>
          </p:cNvPr>
          <p:cNvSpPr txBox="1">
            <a:spLocks/>
          </p:cNvSpPr>
          <p:nvPr/>
        </p:nvSpPr>
        <p:spPr>
          <a:xfrm>
            <a:off x="923264" y="1311388"/>
            <a:ext cx="10166494" cy="768823"/>
          </a:xfrm>
          <a:prstGeom prst="rect">
            <a:avLst/>
          </a:prstGeom>
        </p:spPr>
        <p:txBody>
          <a:bodyPr/>
          <a:lstStyle>
            <a:lvl1pPr algn="l" defTabSz="914400" rtl="0" eaLnBrk="1" latinLnBrk="0" hangingPunct="1">
              <a:lnSpc>
                <a:spcPct val="100000"/>
              </a:lnSpc>
              <a:spcBef>
                <a:spcPct val="0"/>
              </a:spcBef>
              <a:buNone/>
              <a:defRPr sz="3000" kern="1200">
                <a:solidFill>
                  <a:srgbClr val="5F6062"/>
                </a:solidFill>
                <a:latin typeface="Arial" panose="020B0604020202020204" pitchFamily="34" charset="0"/>
                <a:ea typeface="+mj-ea"/>
                <a:cs typeface="Arial" panose="020B0604020202020204" pitchFamily="34" charset="0"/>
              </a:defRPr>
            </a:lvl1pPr>
          </a:lstStyle>
          <a:p>
            <a:r>
              <a:rPr lang="en-GB" sz="2400">
                <a:solidFill>
                  <a:schemeClr val="tx1"/>
                </a:solidFill>
              </a:rPr>
              <a:t>Classification of income and expenses from cash and cash equivalents by entities with specified main business activities</a:t>
            </a:r>
          </a:p>
        </p:txBody>
      </p:sp>
      <p:sp>
        <p:nvSpPr>
          <p:cNvPr id="6" name="Rectangle 23">
            <a:extLst>
              <a:ext uri="{FF2B5EF4-FFF2-40B4-BE49-F238E27FC236}">
                <a16:creationId xmlns:a16="http://schemas.microsoft.com/office/drawing/2014/main" id="{A85007CC-ECEA-B650-AF63-213005DF3A5D}"/>
              </a:ext>
            </a:extLst>
          </p:cNvPr>
          <p:cNvSpPr/>
          <p:nvPr/>
        </p:nvSpPr>
        <p:spPr bwMode="auto">
          <a:xfrm>
            <a:off x="1224237" y="2308431"/>
            <a:ext cx="9983512" cy="387433"/>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algn="ctr"/>
            <a:r>
              <a:rPr kumimoji="0" lang="en-GB" sz="1600" b="0" i="0" u="none" strike="noStrike" cap="none" normalizeH="0" baseline="0">
                <a:ln>
                  <a:noFill/>
                </a:ln>
                <a:solidFill>
                  <a:schemeClr val="tx1"/>
                </a:solidFill>
                <a:effectLst/>
                <a:latin typeface="Arial"/>
                <a:sym typeface="Arial" charset="0"/>
              </a:rPr>
              <a:t>Does the entit</a:t>
            </a:r>
            <a:r>
              <a:rPr lang="en-GB" sz="1600">
                <a:solidFill>
                  <a:schemeClr val="tx1"/>
                </a:solidFill>
                <a:latin typeface="Arial"/>
              </a:rPr>
              <a:t>y invest in financial assets as a main business activity?</a:t>
            </a:r>
            <a:endParaRPr kumimoji="0" lang="en-GB" sz="1600" b="0" i="0" u="none" strike="noStrike" cap="none" normalizeH="0" baseline="0">
              <a:ln>
                <a:noFill/>
              </a:ln>
              <a:solidFill>
                <a:schemeClr val="tx1"/>
              </a:solidFill>
              <a:effectLst/>
              <a:latin typeface="Arial"/>
              <a:sym typeface="Arial" charset="0"/>
            </a:endParaRPr>
          </a:p>
        </p:txBody>
      </p:sp>
      <p:sp>
        <p:nvSpPr>
          <p:cNvPr id="8" name="Rectangle 25">
            <a:extLst>
              <a:ext uri="{FF2B5EF4-FFF2-40B4-BE49-F238E27FC236}">
                <a16:creationId xmlns:a16="http://schemas.microsoft.com/office/drawing/2014/main" id="{3D949421-A307-45EC-680A-963AB4B215BF}"/>
              </a:ext>
            </a:extLst>
          </p:cNvPr>
          <p:cNvSpPr/>
          <p:nvPr/>
        </p:nvSpPr>
        <p:spPr bwMode="auto">
          <a:xfrm>
            <a:off x="3674382" y="2996796"/>
            <a:ext cx="7533367" cy="378722"/>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rPr>
              <a:t>Does the entit</a:t>
            </a:r>
            <a:r>
              <a:rPr lang="en-GB" sz="1600">
                <a:solidFill>
                  <a:schemeClr val="tx1"/>
                </a:solidFill>
              </a:rPr>
              <a:t>y provide financing to customers as a main business activity?</a:t>
            </a:r>
            <a:endParaRPr kumimoji="0" lang="en-GB" sz="16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p:txBody>
      </p:sp>
      <p:sp>
        <p:nvSpPr>
          <p:cNvPr id="15" name="Rectangle 28">
            <a:extLst>
              <a:ext uri="{FF2B5EF4-FFF2-40B4-BE49-F238E27FC236}">
                <a16:creationId xmlns:a16="http://schemas.microsoft.com/office/drawing/2014/main" id="{EE1972A1-AD5B-2DE0-67C2-238B320779F6}"/>
              </a:ext>
            </a:extLst>
          </p:cNvPr>
          <p:cNvSpPr/>
          <p:nvPr/>
        </p:nvSpPr>
        <p:spPr bwMode="auto">
          <a:xfrm>
            <a:off x="3674384" y="3650933"/>
            <a:ext cx="5119134" cy="860160"/>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marL="0" marR="0" indent="0" algn="ctr" defTabSz="914400" rtl="0" eaLnBrk="1" fontAlgn="base" latinLnBrk="0" hangingPunct="1">
              <a:lnSpc>
                <a:spcPct val="100000"/>
              </a:lnSpc>
              <a:spcBef>
                <a:spcPct val="0"/>
              </a:spcBef>
              <a:spcAft>
                <a:spcPct val="0"/>
              </a:spcAft>
              <a:buClrTx/>
              <a:buSzTx/>
              <a:buFontTx/>
              <a:buNone/>
              <a:tabLst/>
            </a:pPr>
            <a:r>
              <a:rPr lang="en-GB" sz="1600">
                <a:solidFill>
                  <a:schemeClr val="tx1"/>
                </a:solidFill>
              </a:rPr>
              <a:t>Does </a:t>
            </a:r>
            <a:r>
              <a:rPr kumimoji="0" lang="en-GB" sz="16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rPr>
              <a:t>th</a:t>
            </a:r>
            <a:r>
              <a:rPr lang="en-GB" sz="1600">
                <a:solidFill>
                  <a:schemeClr val="tx1"/>
                </a:solidFill>
              </a:rPr>
              <a:t>e income or expense from cash and cash equivalents relate to providing financing to customers?</a:t>
            </a:r>
            <a:endParaRPr kumimoji="0" lang="en-GB" sz="16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p:txBody>
      </p:sp>
      <p:sp>
        <p:nvSpPr>
          <p:cNvPr id="16" name="正方形/長方形 22">
            <a:extLst>
              <a:ext uri="{FF2B5EF4-FFF2-40B4-BE49-F238E27FC236}">
                <a16:creationId xmlns:a16="http://schemas.microsoft.com/office/drawing/2014/main" id="{8E2B6E9E-3BE9-37C3-9DDD-5AA1D03CF82D}"/>
              </a:ext>
            </a:extLst>
          </p:cNvPr>
          <p:cNvSpPr/>
          <p:nvPr/>
        </p:nvSpPr>
        <p:spPr>
          <a:xfrm>
            <a:off x="7441065" y="2695864"/>
            <a:ext cx="684095" cy="28495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a:solidFill>
                  <a:schemeClr val="tx1"/>
                </a:solidFill>
                <a:latin typeface="Arial" panose="020B0604020202020204" pitchFamily="34" charset="0"/>
                <a:cs typeface="Arial" panose="020B0604020202020204" pitchFamily="34" charset="0"/>
              </a:rPr>
              <a:t>No</a:t>
            </a:r>
          </a:p>
        </p:txBody>
      </p:sp>
      <p:sp>
        <p:nvSpPr>
          <p:cNvPr id="17" name="正方形/長方形 23">
            <a:extLst>
              <a:ext uri="{FF2B5EF4-FFF2-40B4-BE49-F238E27FC236}">
                <a16:creationId xmlns:a16="http://schemas.microsoft.com/office/drawing/2014/main" id="{7ABCD9A9-F1F0-AA90-451F-8A9BAE08AFDF}"/>
              </a:ext>
            </a:extLst>
          </p:cNvPr>
          <p:cNvSpPr/>
          <p:nvPr/>
        </p:nvSpPr>
        <p:spPr>
          <a:xfrm>
            <a:off x="9994612" y="3965387"/>
            <a:ext cx="880950" cy="31155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a:solidFill>
                  <a:schemeClr val="tx1"/>
                </a:solidFill>
                <a:latin typeface="Arial" panose="020B0604020202020204" pitchFamily="34" charset="0"/>
                <a:cs typeface="Arial" panose="020B0604020202020204" pitchFamily="34" charset="0"/>
              </a:rPr>
              <a:t>No</a:t>
            </a:r>
          </a:p>
        </p:txBody>
      </p:sp>
      <p:sp>
        <p:nvSpPr>
          <p:cNvPr id="18" name="正方形/長方形 25">
            <a:extLst>
              <a:ext uri="{FF2B5EF4-FFF2-40B4-BE49-F238E27FC236}">
                <a16:creationId xmlns:a16="http://schemas.microsoft.com/office/drawing/2014/main" id="{132C150E-32F0-8537-5C38-3B4A9D5A6471}"/>
              </a:ext>
            </a:extLst>
          </p:cNvPr>
          <p:cNvSpPr/>
          <p:nvPr/>
        </p:nvSpPr>
        <p:spPr>
          <a:xfrm>
            <a:off x="1592340" y="3784603"/>
            <a:ext cx="880950" cy="2208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a:solidFill>
                  <a:schemeClr val="tx1"/>
                </a:solidFill>
                <a:latin typeface="Arial" panose="020B0604020202020204" pitchFamily="34" charset="0"/>
                <a:cs typeface="Arial" panose="020B0604020202020204" pitchFamily="34" charset="0"/>
              </a:rPr>
              <a:t>Yes</a:t>
            </a:r>
          </a:p>
        </p:txBody>
      </p:sp>
      <p:sp>
        <p:nvSpPr>
          <p:cNvPr id="19" name="正方形/長方形 26">
            <a:extLst>
              <a:ext uri="{FF2B5EF4-FFF2-40B4-BE49-F238E27FC236}">
                <a16:creationId xmlns:a16="http://schemas.microsoft.com/office/drawing/2014/main" id="{D5D40132-569D-51D8-89E9-3154DA1D03C5}"/>
              </a:ext>
            </a:extLst>
          </p:cNvPr>
          <p:cNvSpPr/>
          <p:nvPr/>
        </p:nvSpPr>
        <p:spPr>
          <a:xfrm>
            <a:off x="6174243" y="3393653"/>
            <a:ext cx="880946" cy="25447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a:solidFill>
                  <a:schemeClr val="tx1"/>
                </a:solidFill>
                <a:latin typeface="Arial" panose="020B0604020202020204" pitchFamily="34" charset="0"/>
                <a:cs typeface="Arial" panose="020B0604020202020204" pitchFamily="34" charset="0"/>
              </a:rPr>
              <a:t>Yes</a:t>
            </a:r>
          </a:p>
        </p:txBody>
      </p:sp>
      <p:cxnSp>
        <p:nvCxnSpPr>
          <p:cNvPr id="20" name="Straight Arrow Connector 19">
            <a:extLst>
              <a:ext uri="{FF2B5EF4-FFF2-40B4-BE49-F238E27FC236}">
                <a16:creationId xmlns:a16="http://schemas.microsoft.com/office/drawing/2014/main" id="{574CC7D7-D25E-BCB4-3E49-5116EB32D42A}"/>
              </a:ext>
            </a:extLst>
          </p:cNvPr>
          <p:cNvCxnSpPr>
            <a:cxnSpLocks/>
            <a:endCxn id="8" idx="0"/>
          </p:cNvCxnSpPr>
          <p:nvPr/>
        </p:nvCxnSpPr>
        <p:spPr>
          <a:xfrm>
            <a:off x="7441066" y="2695864"/>
            <a:ext cx="0" cy="3009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E90A9D7-2C29-1BD3-D06E-91AEB011613A}"/>
              </a:ext>
            </a:extLst>
          </p:cNvPr>
          <p:cNvCxnSpPr>
            <a:cxnSpLocks/>
            <a:endCxn id="46" idx="0"/>
          </p:cNvCxnSpPr>
          <p:nvPr/>
        </p:nvCxnSpPr>
        <p:spPr>
          <a:xfrm>
            <a:off x="10066728" y="3383930"/>
            <a:ext cx="0" cy="17108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F12FBD7-B196-D1C0-993B-6A4B9BFF572E}"/>
              </a:ext>
            </a:extLst>
          </p:cNvPr>
          <p:cNvCxnSpPr>
            <a:cxnSpLocks/>
          </p:cNvCxnSpPr>
          <p:nvPr/>
        </p:nvCxnSpPr>
        <p:spPr>
          <a:xfrm>
            <a:off x="2346538" y="2695864"/>
            <a:ext cx="0" cy="24108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D54BCE9-A37C-BBDA-0E27-4B92DFD5BBEF}"/>
              </a:ext>
            </a:extLst>
          </p:cNvPr>
          <p:cNvCxnSpPr>
            <a:cxnSpLocks/>
            <a:endCxn id="15" idx="0"/>
          </p:cNvCxnSpPr>
          <p:nvPr/>
        </p:nvCxnSpPr>
        <p:spPr>
          <a:xfrm>
            <a:off x="6230891" y="3383930"/>
            <a:ext cx="3060" cy="2670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24">
            <a:extLst>
              <a:ext uri="{FF2B5EF4-FFF2-40B4-BE49-F238E27FC236}">
                <a16:creationId xmlns:a16="http://schemas.microsoft.com/office/drawing/2014/main" id="{3C9EC838-B2F1-D825-D6D1-BD0BBA0ABF5B}"/>
              </a:ext>
            </a:extLst>
          </p:cNvPr>
          <p:cNvSpPr/>
          <p:nvPr/>
        </p:nvSpPr>
        <p:spPr bwMode="auto">
          <a:xfrm>
            <a:off x="5477773" y="5094800"/>
            <a:ext cx="3315745" cy="108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pPr marL="0" marR="0" indent="0" defTabSz="914400" rtl="0" eaLnBrk="1" fontAlgn="base" latinLnBrk="0" hangingPunct="1">
              <a:lnSpc>
                <a:spcPct val="100000"/>
              </a:lnSpc>
              <a:spcBef>
                <a:spcPct val="0"/>
              </a:spcBef>
              <a:spcAft>
                <a:spcPct val="0"/>
              </a:spcAft>
              <a:buClrTx/>
              <a:buSzTx/>
              <a:buFontTx/>
              <a:buNone/>
              <a:tabLst/>
            </a:pPr>
            <a:r>
              <a:rPr lang="en-GB" sz="1600">
                <a:solidFill>
                  <a:schemeClr val="bg1"/>
                </a:solidFill>
              </a:rPr>
              <a:t>A</a:t>
            </a:r>
            <a:r>
              <a:rPr kumimoji="0" lang="en-GB" sz="1600" b="0" i="0" u="none" strike="noStrike" cap="none" normalizeH="0" baseline="0">
                <a:ln>
                  <a:noFill/>
                </a:ln>
                <a:solidFill>
                  <a:schemeClr val="bg1"/>
                </a:solidFill>
                <a:effectLst/>
                <a:latin typeface="Arial" charset="0"/>
                <a:ea typeface="ヒラギノ角ゴ ProN W3" charset="0"/>
                <a:cs typeface="ヒラギノ角ゴ ProN W3" charset="0"/>
                <a:sym typeface="Arial" charset="0"/>
              </a:rPr>
              <a:t>ccounting policy choice to classify in the operating category or the investing category</a:t>
            </a:r>
          </a:p>
        </p:txBody>
      </p:sp>
      <p:cxnSp>
        <p:nvCxnSpPr>
          <p:cNvPr id="40" name="Straight Arrow Connector 39">
            <a:extLst>
              <a:ext uri="{FF2B5EF4-FFF2-40B4-BE49-F238E27FC236}">
                <a16:creationId xmlns:a16="http://schemas.microsoft.com/office/drawing/2014/main" id="{F73487DF-3420-6EBD-4F48-1FBC02A09B07}"/>
              </a:ext>
            </a:extLst>
          </p:cNvPr>
          <p:cNvCxnSpPr>
            <a:cxnSpLocks/>
          </p:cNvCxnSpPr>
          <p:nvPr/>
        </p:nvCxnSpPr>
        <p:spPr>
          <a:xfrm>
            <a:off x="4258258" y="4517499"/>
            <a:ext cx="0" cy="5773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89CA5C1-F9B6-7CDE-ECA5-2DFB67D40BB8}"/>
              </a:ext>
            </a:extLst>
          </p:cNvPr>
          <p:cNvCxnSpPr>
            <a:cxnSpLocks/>
            <a:endCxn id="39" idx="0"/>
          </p:cNvCxnSpPr>
          <p:nvPr/>
        </p:nvCxnSpPr>
        <p:spPr>
          <a:xfrm>
            <a:off x="7135645" y="4511093"/>
            <a:ext cx="1" cy="5837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26">
            <a:extLst>
              <a:ext uri="{FF2B5EF4-FFF2-40B4-BE49-F238E27FC236}">
                <a16:creationId xmlns:a16="http://schemas.microsoft.com/office/drawing/2014/main" id="{736CF4CF-B6D1-FFB3-7A2D-BFECFCB8080D}"/>
              </a:ext>
            </a:extLst>
          </p:cNvPr>
          <p:cNvSpPr/>
          <p:nvPr/>
        </p:nvSpPr>
        <p:spPr>
          <a:xfrm>
            <a:off x="4110452" y="4701395"/>
            <a:ext cx="880950" cy="19244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a:solidFill>
                  <a:schemeClr val="tx1"/>
                </a:solidFill>
                <a:latin typeface="Arial" panose="020B0604020202020204" pitchFamily="34" charset="0"/>
                <a:cs typeface="Arial" panose="020B0604020202020204" pitchFamily="34" charset="0"/>
              </a:rPr>
              <a:t>Yes</a:t>
            </a:r>
          </a:p>
        </p:txBody>
      </p:sp>
      <p:sp>
        <p:nvSpPr>
          <p:cNvPr id="43" name="正方形/長方形 23">
            <a:extLst>
              <a:ext uri="{FF2B5EF4-FFF2-40B4-BE49-F238E27FC236}">
                <a16:creationId xmlns:a16="http://schemas.microsoft.com/office/drawing/2014/main" id="{87A6C0F9-E5B3-C631-7159-C7E425EC94CD}"/>
              </a:ext>
            </a:extLst>
          </p:cNvPr>
          <p:cNvSpPr/>
          <p:nvPr/>
        </p:nvSpPr>
        <p:spPr>
          <a:xfrm>
            <a:off x="7000590" y="4709926"/>
            <a:ext cx="880950" cy="19244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a:solidFill>
                  <a:schemeClr val="tx1"/>
                </a:solidFill>
                <a:latin typeface="Arial" panose="020B0604020202020204" pitchFamily="34" charset="0"/>
                <a:cs typeface="Arial" panose="020B0604020202020204" pitchFamily="34" charset="0"/>
              </a:rPr>
              <a:t>No</a:t>
            </a:r>
          </a:p>
        </p:txBody>
      </p:sp>
      <p:sp>
        <p:nvSpPr>
          <p:cNvPr id="45" name="Rectangle 8">
            <a:extLst>
              <a:ext uri="{FF2B5EF4-FFF2-40B4-BE49-F238E27FC236}">
                <a16:creationId xmlns:a16="http://schemas.microsoft.com/office/drawing/2014/main" id="{11D0A7D7-065F-76BF-9D3B-A722923FB680}"/>
              </a:ext>
            </a:extLst>
          </p:cNvPr>
          <p:cNvSpPr/>
          <p:nvPr/>
        </p:nvSpPr>
        <p:spPr bwMode="auto">
          <a:xfrm>
            <a:off x="1224236" y="5094800"/>
            <a:ext cx="3767165" cy="1080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600">
                <a:solidFill>
                  <a:schemeClr val="bg1"/>
                </a:solidFill>
                <a:latin typeface="Arial" panose="020B0604020202020204" pitchFamily="34" charset="0"/>
                <a:ea typeface="Cambria" panose="02040503050406030204" pitchFamily="18" charset="0"/>
                <a:cs typeface="Arial" panose="020B0604020202020204" pitchFamily="34" charset="0"/>
              </a:rPr>
              <a:t>Operating</a:t>
            </a:r>
          </a:p>
        </p:txBody>
      </p:sp>
      <p:sp>
        <p:nvSpPr>
          <p:cNvPr id="46" name="Rectangle 6">
            <a:extLst>
              <a:ext uri="{FF2B5EF4-FFF2-40B4-BE49-F238E27FC236}">
                <a16:creationId xmlns:a16="http://schemas.microsoft.com/office/drawing/2014/main" id="{37453033-6FFF-B936-762E-D00290BF1787}"/>
              </a:ext>
            </a:extLst>
          </p:cNvPr>
          <p:cNvSpPr/>
          <p:nvPr/>
        </p:nvSpPr>
        <p:spPr bwMode="auto">
          <a:xfrm>
            <a:off x="9091410" y="5094800"/>
            <a:ext cx="1950636" cy="1080000"/>
          </a:xfrm>
          <a:prstGeom prst="rect">
            <a:avLst/>
          </a:prstGeom>
          <a:solidFill>
            <a:schemeClr val="tx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600">
                <a:solidFill>
                  <a:schemeClr val="bg1"/>
                </a:solidFill>
                <a:latin typeface="Arial" panose="020B0604020202020204" pitchFamily="34" charset="0"/>
                <a:ea typeface="Cambria" panose="02040503050406030204" pitchFamily="18" charset="0"/>
                <a:cs typeface="Arial" panose="020B0604020202020204" pitchFamily="34" charset="0"/>
              </a:rPr>
              <a:t>Investing</a:t>
            </a:r>
          </a:p>
        </p:txBody>
      </p:sp>
    </p:spTree>
    <p:extLst>
      <p:ext uri="{BB962C8B-B14F-4D97-AF65-F5344CB8AC3E}">
        <p14:creationId xmlns:p14="http://schemas.microsoft.com/office/powerpoint/2010/main" val="207849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A5C553-D540-C347-53CE-6FF51C109DFC}"/>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17</a:t>
            </a:fld>
            <a:endParaRPr lang="en-US">
              <a:cs typeface="Arial" panose="020B0604020202020204" pitchFamily="34" charset="0"/>
            </a:endParaRPr>
          </a:p>
        </p:txBody>
      </p:sp>
      <p:sp>
        <p:nvSpPr>
          <p:cNvPr id="3" name="Title 2">
            <a:extLst>
              <a:ext uri="{FF2B5EF4-FFF2-40B4-BE49-F238E27FC236}">
                <a16:creationId xmlns:a16="http://schemas.microsoft.com/office/drawing/2014/main" id="{6514016E-AEB4-ACB2-2AD1-150351D3B734}"/>
              </a:ext>
            </a:extLst>
          </p:cNvPr>
          <p:cNvSpPr>
            <a:spLocks noGrp="1"/>
          </p:cNvSpPr>
          <p:nvPr>
            <p:ph type="ctrTitle"/>
          </p:nvPr>
        </p:nvSpPr>
        <p:spPr/>
        <p:txBody>
          <a:bodyPr/>
          <a:lstStyle/>
          <a:p>
            <a:r>
              <a:rPr lang="en-GB"/>
              <a:t>Management-defined performance measures</a:t>
            </a:r>
          </a:p>
        </p:txBody>
      </p:sp>
    </p:spTree>
    <p:extLst>
      <p:ext uri="{BB962C8B-B14F-4D97-AF65-F5344CB8AC3E}">
        <p14:creationId xmlns:p14="http://schemas.microsoft.com/office/powerpoint/2010/main" val="1048077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E0938C-8231-91CD-95F1-91E84337457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GB" sz="1200" b="0" i="0" u="none" strike="noStrike" kern="1200" cap="none" spc="0" normalizeH="0" baseline="0" noProof="0" smtClean="0">
                <a:ln>
                  <a:noFill/>
                </a:ln>
                <a:solidFill>
                  <a:srgbClr val="5F6062"/>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srgbClr val="5F6062"/>
              </a:solidFill>
              <a:effectLst/>
              <a:uLnTx/>
              <a:uFillTx/>
              <a:latin typeface="Calibri" panose="020F0502020204030204"/>
              <a:ea typeface="+mn-ea"/>
              <a:cs typeface="Arial" panose="020B0604020202020204" pitchFamily="34" charset="0"/>
            </a:endParaRPr>
          </a:p>
        </p:txBody>
      </p:sp>
      <p:sp>
        <p:nvSpPr>
          <p:cNvPr id="3" name="Title 2">
            <a:extLst>
              <a:ext uri="{FF2B5EF4-FFF2-40B4-BE49-F238E27FC236}">
                <a16:creationId xmlns:a16="http://schemas.microsoft.com/office/drawing/2014/main" id="{9809784C-4D39-2E25-81DC-275779024E6E}"/>
              </a:ext>
            </a:extLst>
          </p:cNvPr>
          <p:cNvSpPr>
            <a:spLocks noGrp="1"/>
          </p:cNvSpPr>
          <p:nvPr>
            <p:ph type="title"/>
          </p:nvPr>
        </p:nvSpPr>
        <p:spPr/>
        <p:txBody>
          <a:bodyPr/>
          <a:lstStyle/>
          <a:p>
            <a:r>
              <a:rPr lang="en-GB"/>
              <a:t>Management-defined Performance Measures (MPMs)</a:t>
            </a:r>
          </a:p>
        </p:txBody>
      </p:sp>
      <p:sp>
        <p:nvSpPr>
          <p:cNvPr id="4" name="Text Placeholder 3">
            <a:extLst>
              <a:ext uri="{FF2B5EF4-FFF2-40B4-BE49-F238E27FC236}">
                <a16:creationId xmlns:a16="http://schemas.microsoft.com/office/drawing/2014/main" id="{104BC42D-9F82-0F24-A919-FEDF28B7F7BD}"/>
              </a:ext>
            </a:extLst>
          </p:cNvPr>
          <p:cNvSpPr>
            <a:spLocks noGrp="1"/>
          </p:cNvSpPr>
          <p:nvPr>
            <p:ph type="body" sz="quarter" idx="12"/>
          </p:nvPr>
        </p:nvSpPr>
        <p:spPr/>
        <p:txBody>
          <a:bodyPr/>
          <a:lstStyle/>
          <a:p>
            <a:r>
              <a:rPr lang="en-GB" sz="2000" b="1">
                <a:solidFill>
                  <a:schemeClr val="accent2"/>
                </a:solidFill>
              </a:rPr>
              <a:t>Investors’ concerns</a:t>
            </a:r>
          </a:p>
          <a:p>
            <a:pPr marL="285750" indent="-285750">
              <a:buFont typeface="Arial" panose="020B0604020202020204" pitchFamily="34" charset="0"/>
              <a:buChar char="•"/>
            </a:pPr>
            <a:r>
              <a:rPr lang="en-GB" sz="2000">
                <a:solidFill>
                  <a:schemeClr val="tx1"/>
                </a:solidFill>
              </a:rPr>
              <a:t>Investors find MPMs useful</a:t>
            </a:r>
            <a:r>
              <a:rPr lang="en-GB" sz="2000">
                <a:solidFill>
                  <a:schemeClr val="tx1"/>
                </a:solidFill>
                <a:latin typeface="Arial" panose="020B0604020202020204" pitchFamily="34" charset="0"/>
                <a:cs typeface="Arial" panose="020B0604020202020204" pitchFamily="34" charset="0"/>
              </a:rPr>
              <a:t> but they have concerns about lack of transparency of how these measures are calculated</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p:txBody>
      </p:sp>
      <p:sp>
        <p:nvSpPr>
          <p:cNvPr id="5" name="Text Placeholder 4">
            <a:extLst>
              <a:ext uri="{FF2B5EF4-FFF2-40B4-BE49-F238E27FC236}">
                <a16:creationId xmlns:a16="http://schemas.microsoft.com/office/drawing/2014/main" id="{8468BF7C-4994-B5A1-0DF9-102885AF726D}"/>
              </a:ext>
            </a:extLst>
          </p:cNvPr>
          <p:cNvSpPr>
            <a:spLocks noGrp="1"/>
          </p:cNvSpPr>
          <p:nvPr>
            <p:ph type="body" sz="quarter" idx="13"/>
          </p:nvPr>
        </p:nvSpPr>
        <p:spPr>
          <a:xfrm>
            <a:off x="4689690" y="2505990"/>
            <a:ext cx="5987545" cy="3220943"/>
          </a:xfrm>
          <a:solidFill>
            <a:schemeClr val="bg2">
              <a:lumMod val="95000"/>
            </a:schemeClr>
          </a:solidFill>
        </p:spPr>
        <p:txBody>
          <a:bodyPr/>
          <a:lstStyle/>
          <a:p>
            <a:r>
              <a:rPr lang="en-GB" sz="2000" b="1">
                <a:solidFill>
                  <a:schemeClr val="accent2"/>
                </a:solidFill>
              </a:rPr>
              <a:t>Examples of alternative performance measures (APMs) or non-GAAP measures used today</a:t>
            </a:r>
          </a:p>
          <a:p>
            <a:pPr marL="285750" indent="-285750">
              <a:buFont typeface="Arial" panose="020B0604020202020204" pitchFamily="34" charset="0"/>
              <a:buChar char="•"/>
            </a:pPr>
            <a:r>
              <a:rPr lang="en-GB" sz="2000" b="1"/>
              <a:t>Adjusted operating profit</a:t>
            </a:r>
          </a:p>
          <a:p>
            <a:pPr marL="285750" indent="-285750">
              <a:buFont typeface="Arial" panose="020B0604020202020204" pitchFamily="34" charset="0"/>
              <a:buChar char="•"/>
            </a:pPr>
            <a:r>
              <a:rPr lang="en-GB" sz="2000" b="1"/>
              <a:t>Adjusted profit or loss</a:t>
            </a:r>
          </a:p>
          <a:p>
            <a:pPr marL="285750" indent="-285750">
              <a:buFont typeface="Arial" panose="020B0604020202020204" pitchFamily="34" charset="0"/>
              <a:buChar char="•"/>
            </a:pPr>
            <a:r>
              <a:rPr lang="en-GB" sz="2000" b="1"/>
              <a:t>Adjusted EBITDA</a:t>
            </a:r>
          </a:p>
          <a:p>
            <a:pPr marL="285750" indent="-285750">
              <a:buFont typeface="Arial" panose="020B0604020202020204" pitchFamily="34" charset="0"/>
              <a:buChar char="•"/>
            </a:pPr>
            <a:r>
              <a:rPr lang="en-GB" sz="2000"/>
              <a:t>Free cash flow</a:t>
            </a:r>
          </a:p>
          <a:p>
            <a:pPr marL="285750" indent="-285750">
              <a:buFont typeface="Arial" panose="020B0604020202020204" pitchFamily="34" charset="0"/>
              <a:buChar char="•"/>
            </a:pPr>
            <a:r>
              <a:rPr lang="en-GB" sz="2000"/>
              <a:t>Return on equity</a:t>
            </a:r>
            <a:endParaRPr lang="en-GB" sz="2400"/>
          </a:p>
          <a:p>
            <a:pPr marL="552450" lvl="1" indent="-285750"/>
            <a:endParaRPr lang="en-GB" sz="2400"/>
          </a:p>
          <a:p>
            <a:pPr marL="552450" lvl="1" indent="-285750"/>
            <a:endParaRPr lang="en-GB" sz="2400"/>
          </a:p>
          <a:p>
            <a:pPr marL="552450" lvl="1" indent="-285750"/>
            <a:endParaRPr lang="en-GB" sz="2000"/>
          </a:p>
          <a:p>
            <a:pPr marL="552450" lvl="1" indent="-285750"/>
            <a:endParaRPr lang="en-GB" sz="2000"/>
          </a:p>
        </p:txBody>
      </p:sp>
    </p:spTree>
    <p:extLst>
      <p:ext uri="{BB962C8B-B14F-4D97-AF65-F5344CB8AC3E}">
        <p14:creationId xmlns:p14="http://schemas.microsoft.com/office/powerpoint/2010/main" val="1876907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A66EE6-A605-F9B4-B353-30466D82C5FB}"/>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19</a:t>
            </a:fld>
            <a:endParaRPr lang="en-US">
              <a:cs typeface="Arial" panose="020B0604020202020204" pitchFamily="34" charset="0"/>
            </a:endParaRPr>
          </a:p>
        </p:txBody>
      </p:sp>
      <p:sp>
        <p:nvSpPr>
          <p:cNvPr id="3" name="Title 2">
            <a:extLst>
              <a:ext uri="{FF2B5EF4-FFF2-40B4-BE49-F238E27FC236}">
                <a16:creationId xmlns:a16="http://schemas.microsoft.com/office/drawing/2014/main" id="{6A9BAC83-4B8D-8CCC-81B3-7BE79A2522AA}"/>
              </a:ext>
            </a:extLst>
          </p:cNvPr>
          <p:cNvSpPr>
            <a:spLocks noGrp="1"/>
          </p:cNvSpPr>
          <p:nvPr>
            <p:ph type="title"/>
          </p:nvPr>
        </p:nvSpPr>
        <p:spPr>
          <a:xfrm>
            <a:off x="923263" y="1311388"/>
            <a:ext cx="8975339" cy="1109550"/>
          </a:xfrm>
        </p:spPr>
        <p:txBody>
          <a:bodyPr/>
          <a:lstStyle/>
          <a:p>
            <a:r>
              <a:rPr lang="en-GB"/>
              <a:t>Management-defined Performance Measures (MPMs)</a:t>
            </a:r>
          </a:p>
        </p:txBody>
      </p:sp>
      <p:sp>
        <p:nvSpPr>
          <p:cNvPr id="5" name="Text Placeholder 4">
            <a:extLst>
              <a:ext uri="{FF2B5EF4-FFF2-40B4-BE49-F238E27FC236}">
                <a16:creationId xmlns:a16="http://schemas.microsoft.com/office/drawing/2014/main" id="{014ECDF4-B73B-2158-5BB8-53F47C7FF0C7}"/>
              </a:ext>
            </a:extLst>
          </p:cNvPr>
          <p:cNvSpPr>
            <a:spLocks noGrp="1"/>
          </p:cNvSpPr>
          <p:nvPr>
            <p:ph type="body" sz="quarter" idx="11"/>
          </p:nvPr>
        </p:nvSpPr>
        <p:spPr>
          <a:xfrm>
            <a:off x="2377440" y="2493963"/>
            <a:ext cx="5524901" cy="3757612"/>
          </a:xfrm>
        </p:spPr>
        <p:txBody>
          <a:bodyPr/>
          <a:lstStyle/>
          <a:p>
            <a:endParaRPr lang="en-GB" sz="2000">
              <a:latin typeface="Arial" panose="020B0604020202020204" pitchFamily="34" charset="0"/>
              <a:cs typeface="Arial" panose="020B0604020202020204" pitchFamily="34" charset="0"/>
            </a:endParaRPr>
          </a:p>
          <a:p>
            <a:r>
              <a:rPr lang="en-GB" sz="2000" b="1">
                <a:solidFill>
                  <a:schemeClr val="accent2"/>
                </a:solidFill>
                <a:latin typeface="Arial" panose="020B0604020202020204" pitchFamily="34" charset="0"/>
                <a:cs typeface="Arial" panose="020B0604020202020204" pitchFamily="34" charset="0"/>
              </a:rPr>
              <a:t>Subtotals </a:t>
            </a:r>
            <a:r>
              <a:rPr lang="en-GB" sz="2000" b="1">
                <a:solidFill>
                  <a:schemeClr val="accent2"/>
                </a:solidFill>
              </a:rPr>
              <a:t>of </a:t>
            </a:r>
            <a:r>
              <a:rPr lang="en-GB" sz="2000" b="1">
                <a:solidFill>
                  <a:schemeClr val="accent2"/>
                </a:solidFill>
                <a:sym typeface="Arial" charset="0"/>
              </a:rPr>
              <a:t>income and expenses </a:t>
            </a:r>
            <a:r>
              <a:rPr lang="en-GB" sz="2000">
                <a:sym typeface="Arial" charset="0"/>
              </a:rPr>
              <a:t>not required or specifically exempted by IFRS Accounting Standards</a:t>
            </a:r>
          </a:p>
          <a:p>
            <a:endParaRPr lang="en-GB" sz="2000">
              <a:sym typeface="Arial" charset="0"/>
            </a:endParaRPr>
          </a:p>
          <a:p>
            <a:r>
              <a:rPr lang="en-GB" sz="2000"/>
              <a:t>I</a:t>
            </a:r>
            <a:r>
              <a:rPr lang="en-GB" sz="2000">
                <a:latin typeface="Arial" panose="020B0604020202020204" pitchFamily="34" charset="0"/>
                <a:cs typeface="Arial" panose="020B0604020202020204" pitchFamily="34" charset="0"/>
              </a:rPr>
              <a:t>ncluded in </a:t>
            </a:r>
            <a:r>
              <a:rPr lang="en-GB" sz="2000" b="1">
                <a:solidFill>
                  <a:schemeClr val="accent2"/>
                </a:solidFill>
                <a:latin typeface="Arial" panose="020B0604020202020204" pitchFamily="34" charset="0"/>
                <a:cs typeface="Arial" panose="020B0604020202020204" pitchFamily="34" charset="0"/>
              </a:rPr>
              <a:t>public communications outside financial statements</a:t>
            </a:r>
          </a:p>
          <a:p>
            <a:endParaRPr lang="en-GB" sz="2000">
              <a:solidFill>
                <a:schemeClr val="tx1"/>
              </a:solidFill>
              <a:sym typeface="Arial" charset="0"/>
            </a:endParaRPr>
          </a:p>
          <a:p>
            <a:r>
              <a:rPr lang="en-GB" sz="2000">
                <a:solidFill>
                  <a:schemeClr val="tx1"/>
                </a:solidFill>
                <a:sym typeface="Arial" charset="0"/>
              </a:rPr>
              <a:t>Measures that communicate </a:t>
            </a:r>
            <a:r>
              <a:rPr lang="en-GB" sz="2000" b="1">
                <a:solidFill>
                  <a:schemeClr val="accent2"/>
                </a:solidFill>
                <a:sym typeface="Arial" charset="0"/>
              </a:rPr>
              <a:t>management’s </a:t>
            </a:r>
            <a:r>
              <a:rPr lang="en-GB" sz="2000" b="1">
                <a:solidFill>
                  <a:schemeClr val="accent2"/>
                </a:solidFill>
                <a:latin typeface="Arial" panose="020B0604020202020204" pitchFamily="34" charset="0"/>
                <a:cs typeface="Arial" panose="020B0604020202020204" pitchFamily="34" charset="0"/>
              </a:rPr>
              <a:t>view</a:t>
            </a:r>
            <a:r>
              <a:rPr lang="en-GB" sz="2000">
                <a:solidFill>
                  <a:schemeClr val="tx1"/>
                </a:solidFill>
                <a:latin typeface="Arial" panose="020B0604020202020204" pitchFamily="34" charset="0"/>
                <a:cs typeface="Arial" panose="020B0604020202020204" pitchFamily="34" charset="0"/>
              </a:rPr>
              <a:t> of a company’s financial performance</a:t>
            </a:r>
          </a:p>
          <a:p>
            <a:pPr marL="285750" indent="-285750">
              <a:buFont typeface="Arial" panose="020B0604020202020204" pitchFamily="34" charset="0"/>
              <a:buChar char="•"/>
            </a:pPr>
            <a:endParaRPr lang="en-GB" sz="2000">
              <a:solidFill>
                <a:schemeClr val="tx1"/>
              </a:solidFill>
            </a:endParaRPr>
          </a:p>
          <a:p>
            <a:endParaRPr lang="en-GB" sz="2000" b="1">
              <a:solidFill>
                <a:schemeClr val="accent2"/>
              </a:solidFill>
              <a:latin typeface="Arial" panose="020B0604020202020204" pitchFamily="34" charset="0"/>
              <a:cs typeface="Arial" panose="020B0604020202020204" pitchFamily="34" charset="0"/>
            </a:endParaRPr>
          </a:p>
          <a:p>
            <a:endParaRPr lang="en-GB" sz="2000"/>
          </a:p>
        </p:txBody>
      </p:sp>
      <p:pic>
        <p:nvPicPr>
          <p:cNvPr id="11" name="Graphic 10" descr="Management with solid fill">
            <a:extLst>
              <a:ext uri="{FF2B5EF4-FFF2-40B4-BE49-F238E27FC236}">
                <a16:creationId xmlns:a16="http://schemas.microsoft.com/office/drawing/2014/main" id="{5764DD38-2C96-6E60-9D77-9F5A868179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213" y="5538061"/>
            <a:ext cx="759867" cy="759867"/>
          </a:xfrm>
          <a:prstGeom prst="rect">
            <a:avLst/>
          </a:prstGeom>
        </p:spPr>
      </p:pic>
      <p:pic>
        <p:nvPicPr>
          <p:cNvPr id="13" name="Graphic 12" descr="Coins with solid fill">
            <a:extLst>
              <a:ext uri="{FF2B5EF4-FFF2-40B4-BE49-F238E27FC236}">
                <a16:creationId xmlns:a16="http://schemas.microsoft.com/office/drawing/2014/main" id="{A947818E-66E2-1643-B6A4-A23845B302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4214" y="2917859"/>
            <a:ext cx="759867" cy="759867"/>
          </a:xfrm>
          <a:prstGeom prst="rect">
            <a:avLst/>
          </a:prstGeom>
        </p:spPr>
      </p:pic>
      <p:pic>
        <p:nvPicPr>
          <p:cNvPr id="4" name="Graphic 3" descr="Document with solid fill">
            <a:extLst>
              <a:ext uri="{FF2B5EF4-FFF2-40B4-BE49-F238E27FC236}">
                <a16:creationId xmlns:a16="http://schemas.microsoft.com/office/drawing/2014/main" id="{77E0DD15-22C3-D6AA-C75B-C58791CFA56F}"/>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084213" y="4297761"/>
            <a:ext cx="759867" cy="759867"/>
          </a:xfrm>
          <a:prstGeom prst="rect">
            <a:avLst/>
          </a:prstGeom>
        </p:spPr>
      </p:pic>
    </p:spTree>
    <p:extLst>
      <p:ext uri="{BB962C8B-B14F-4D97-AF65-F5344CB8AC3E}">
        <p14:creationId xmlns:p14="http://schemas.microsoft.com/office/powerpoint/2010/main" val="1029567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AACF77-57C4-7A18-9401-AB0DA02BA520}"/>
              </a:ext>
            </a:extLst>
          </p:cNvPr>
          <p:cNvSpPr>
            <a:spLocks noGrp="1"/>
          </p:cNvSpPr>
          <p:nvPr>
            <p:ph type="body" sz="quarter" idx="10"/>
          </p:nvPr>
        </p:nvSpPr>
        <p:spPr/>
        <p:txBody>
          <a:bodyPr/>
          <a:lstStyle/>
          <a:p>
            <a:r>
              <a:rPr lang="en-US">
                <a:ea typeface="Helvetica Neue" panose="02000503000000020004" pitchFamily="2" charset="0"/>
              </a:rPr>
              <a:t>Project Overview</a:t>
            </a:r>
          </a:p>
          <a:p>
            <a:endParaRPr lang="en-GB"/>
          </a:p>
        </p:txBody>
      </p:sp>
      <p:sp>
        <p:nvSpPr>
          <p:cNvPr id="3" name="Footer Placeholder 2">
            <a:extLst>
              <a:ext uri="{FF2B5EF4-FFF2-40B4-BE49-F238E27FC236}">
                <a16:creationId xmlns:a16="http://schemas.microsoft.com/office/drawing/2014/main" id="{6525400D-6CEE-24D3-C13E-6E8F9B0BD89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97210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E0938C-8231-91CD-95F1-91E843374572}"/>
              </a:ext>
            </a:extLst>
          </p:cNvPr>
          <p:cNvSpPr>
            <a:spLocks noGrp="1"/>
          </p:cNvSpPr>
          <p:nvPr>
            <p:ph type="ftr" sz="quarter" idx="3"/>
          </p:nvPr>
        </p:nvSpPr>
        <p:spPr/>
        <p:txBody>
          <a:bodyPr/>
          <a:lstStyle/>
          <a:p>
            <a:fld id="{4790123A-71E8-BF43-B702-A9002E60F899}" type="slidenum">
              <a:rPr lang="en-GB" noProof="0" smtClean="0">
                <a:cs typeface="Arial" panose="020B0604020202020204" pitchFamily="34" charset="0"/>
              </a:rPr>
              <a:pPr/>
              <a:t>20</a:t>
            </a:fld>
            <a:endParaRPr lang="en-GB" noProof="0">
              <a:cs typeface="Arial" panose="020B0604020202020204" pitchFamily="34" charset="0"/>
            </a:endParaRPr>
          </a:p>
        </p:txBody>
      </p:sp>
      <p:sp>
        <p:nvSpPr>
          <p:cNvPr id="3" name="Title 2">
            <a:extLst>
              <a:ext uri="{FF2B5EF4-FFF2-40B4-BE49-F238E27FC236}">
                <a16:creationId xmlns:a16="http://schemas.microsoft.com/office/drawing/2014/main" id="{9809784C-4D39-2E25-81DC-275779024E6E}"/>
              </a:ext>
            </a:extLst>
          </p:cNvPr>
          <p:cNvSpPr>
            <a:spLocks noGrp="1"/>
          </p:cNvSpPr>
          <p:nvPr>
            <p:ph type="title"/>
          </p:nvPr>
        </p:nvSpPr>
        <p:spPr/>
        <p:txBody>
          <a:bodyPr/>
          <a:lstStyle/>
          <a:p>
            <a:r>
              <a:rPr lang="en-GB"/>
              <a:t>Disclosures for MPMs</a:t>
            </a:r>
          </a:p>
        </p:txBody>
      </p:sp>
      <p:sp>
        <p:nvSpPr>
          <p:cNvPr id="5" name="Text Placeholder 4">
            <a:extLst>
              <a:ext uri="{FF2B5EF4-FFF2-40B4-BE49-F238E27FC236}">
                <a16:creationId xmlns:a16="http://schemas.microsoft.com/office/drawing/2014/main" id="{8468BF7C-4994-B5A1-0DF9-102885AF726D}"/>
              </a:ext>
            </a:extLst>
          </p:cNvPr>
          <p:cNvSpPr>
            <a:spLocks noGrp="1"/>
          </p:cNvSpPr>
          <p:nvPr>
            <p:ph type="body" sz="quarter" idx="13"/>
          </p:nvPr>
        </p:nvSpPr>
        <p:spPr>
          <a:xfrm>
            <a:off x="923264" y="2496366"/>
            <a:ext cx="7020009" cy="2807154"/>
          </a:xfrm>
          <a:solidFill>
            <a:schemeClr val="bg1"/>
          </a:solidFill>
          <a:ln>
            <a:solidFill>
              <a:schemeClr val="bg1"/>
            </a:solidFill>
          </a:ln>
        </p:spPr>
        <p:txBody>
          <a:bodyPr vert="horz" lIns="91440" tIns="45720" rIns="91440" bIns="45720" rtlCol="0" anchor="t">
            <a:noAutofit/>
          </a:bodyPr>
          <a:lstStyle/>
          <a:p>
            <a:r>
              <a:rPr lang="en-GB" sz="2000" b="1">
                <a:solidFill>
                  <a:schemeClr val="accent2"/>
                </a:solidFill>
                <a:latin typeface="Arial"/>
                <a:cs typeface="Arial"/>
              </a:rPr>
              <a:t>IFRS 18 introduces requirements to disclose in a single note</a:t>
            </a:r>
          </a:p>
          <a:p>
            <a:endParaRPr lang="en-GB" sz="2000" b="1">
              <a:solidFill>
                <a:schemeClr val="accent2"/>
              </a:solidFill>
            </a:endParaRPr>
          </a:p>
          <a:p>
            <a:pPr marL="552450" lvl="1" indent="-285750"/>
            <a:r>
              <a:rPr lang="en-GB" sz="2000" b="1">
                <a:solidFill>
                  <a:schemeClr val="accent2"/>
                </a:solidFill>
                <a:latin typeface="Arial"/>
                <a:cs typeface="Arial"/>
              </a:rPr>
              <a:t>Reconciliation </a:t>
            </a:r>
            <a:r>
              <a:rPr lang="en-GB" sz="2000">
                <a:latin typeface="Arial"/>
                <a:cs typeface="Arial"/>
              </a:rPr>
              <a:t>back to IFRS-defined subtotal</a:t>
            </a:r>
          </a:p>
          <a:p>
            <a:pPr marL="552450" lvl="1" indent="-285750"/>
            <a:endParaRPr lang="en-GB" sz="1000"/>
          </a:p>
          <a:p>
            <a:pPr marL="552450" lvl="1" indent="-285750"/>
            <a:r>
              <a:rPr lang="en-GB" sz="2000">
                <a:latin typeface="Arial"/>
                <a:cs typeface="Arial"/>
              </a:rPr>
              <a:t>Explanation of </a:t>
            </a:r>
            <a:r>
              <a:rPr lang="en-GB" sz="2000" b="1">
                <a:solidFill>
                  <a:schemeClr val="accent2"/>
                </a:solidFill>
                <a:latin typeface="Arial"/>
                <a:cs typeface="Arial"/>
              </a:rPr>
              <a:t>why</a:t>
            </a:r>
            <a:r>
              <a:rPr lang="en-GB" sz="2000">
                <a:latin typeface="Arial"/>
                <a:cs typeface="Arial"/>
              </a:rPr>
              <a:t> the MPM is reported</a:t>
            </a:r>
          </a:p>
          <a:p>
            <a:pPr marL="552450" lvl="1" indent="-285750"/>
            <a:endParaRPr lang="en-GB" sz="900"/>
          </a:p>
          <a:p>
            <a:pPr marL="552450" lvl="1" indent="-285750"/>
            <a:r>
              <a:rPr lang="en-GB" sz="2000">
                <a:latin typeface="Arial"/>
                <a:cs typeface="Arial"/>
              </a:rPr>
              <a:t>Explanation of </a:t>
            </a:r>
            <a:r>
              <a:rPr lang="en-GB" sz="2000" b="1">
                <a:solidFill>
                  <a:schemeClr val="accent2"/>
                </a:solidFill>
                <a:latin typeface="Arial"/>
                <a:cs typeface="Arial"/>
              </a:rPr>
              <a:t>how</a:t>
            </a:r>
            <a:r>
              <a:rPr lang="en-GB" sz="2000">
                <a:latin typeface="Arial"/>
                <a:cs typeface="Arial"/>
              </a:rPr>
              <a:t> the MPM is calculated</a:t>
            </a:r>
          </a:p>
          <a:p>
            <a:pPr marL="552450" lvl="1" indent="-285750"/>
            <a:endParaRPr lang="en-GB" sz="1000"/>
          </a:p>
          <a:p>
            <a:pPr marL="552450" lvl="1" indent="-285750"/>
            <a:r>
              <a:rPr lang="en-GB" sz="2000">
                <a:latin typeface="Arial"/>
                <a:cs typeface="Arial"/>
              </a:rPr>
              <a:t>Explanation of any </a:t>
            </a:r>
            <a:r>
              <a:rPr lang="en-GB" sz="2000" b="1">
                <a:solidFill>
                  <a:schemeClr val="accent2"/>
                </a:solidFill>
                <a:latin typeface="Arial"/>
                <a:cs typeface="Arial"/>
              </a:rPr>
              <a:t>changes</a:t>
            </a:r>
            <a:r>
              <a:rPr lang="en-GB" sz="2000">
                <a:latin typeface="Arial"/>
                <a:cs typeface="Arial"/>
              </a:rPr>
              <a:t> to the MPM</a:t>
            </a:r>
          </a:p>
          <a:p>
            <a:pPr marL="552450" lvl="1" indent="-285750"/>
            <a:endParaRPr lang="en-GB" sz="2400"/>
          </a:p>
          <a:p>
            <a:pPr marL="552450" lvl="1" indent="-285750"/>
            <a:endParaRPr lang="en-GB" sz="2400"/>
          </a:p>
          <a:p>
            <a:pPr marL="552450" lvl="1" indent="-285750"/>
            <a:endParaRPr lang="en-GB" sz="2400"/>
          </a:p>
          <a:p>
            <a:pPr marL="552450" lvl="1" indent="-285750"/>
            <a:endParaRPr lang="en-GB" sz="2000"/>
          </a:p>
          <a:p>
            <a:pPr marL="552450" lvl="1" indent="-285750"/>
            <a:endParaRPr lang="en-GB" sz="2000"/>
          </a:p>
        </p:txBody>
      </p:sp>
      <p:pic>
        <p:nvPicPr>
          <p:cNvPr id="11" name="Graphic 10" descr="Document with solid fill">
            <a:extLst>
              <a:ext uri="{FF2B5EF4-FFF2-40B4-BE49-F238E27FC236}">
                <a16:creationId xmlns:a16="http://schemas.microsoft.com/office/drawing/2014/main" id="{2C3CF648-5B7B-1199-250B-AF8DD0378D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00107" y="2477894"/>
            <a:ext cx="3220939" cy="3220939"/>
          </a:xfrm>
          <a:prstGeom prst="rect">
            <a:avLst/>
          </a:prstGeom>
        </p:spPr>
      </p:pic>
    </p:spTree>
    <p:extLst>
      <p:ext uri="{BB962C8B-B14F-4D97-AF65-F5344CB8AC3E}">
        <p14:creationId xmlns:p14="http://schemas.microsoft.com/office/powerpoint/2010/main" val="4141053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8979FF-60E4-7DC0-19C8-29EA0E974F08}"/>
              </a:ext>
            </a:extLst>
          </p:cNvPr>
          <p:cNvSpPr>
            <a:spLocks noGrp="1"/>
          </p:cNvSpPr>
          <p:nvPr>
            <p:ph type="body" sz="quarter" idx="10"/>
          </p:nvPr>
        </p:nvSpPr>
        <p:spPr>
          <a:xfrm>
            <a:off x="1019176" y="1316937"/>
            <a:ext cx="10188575" cy="654191"/>
          </a:xfrm>
        </p:spPr>
        <p:txBody>
          <a:bodyPr/>
          <a:lstStyle/>
          <a:p>
            <a:r>
              <a:rPr lang="en-GB" sz="2400"/>
              <a:t>What might a reconciliation look like?</a:t>
            </a:r>
          </a:p>
        </p:txBody>
      </p:sp>
      <p:sp>
        <p:nvSpPr>
          <p:cNvPr id="5" name="Footer Placeholder 4">
            <a:extLst>
              <a:ext uri="{FF2B5EF4-FFF2-40B4-BE49-F238E27FC236}">
                <a16:creationId xmlns:a16="http://schemas.microsoft.com/office/drawing/2014/main" id="{993C96B3-683C-906A-0FF7-636E6886E7F7}"/>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21</a:t>
            </a:fld>
            <a:endParaRPr lang="en-US">
              <a:cs typeface="Arial" panose="020B0604020202020204" pitchFamily="34" charset="0"/>
            </a:endParaRPr>
          </a:p>
        </p:txBody>
      </p:sp>
      <p:graphicFrame>
        <p:nvGraphicFramePr>
          <p:cNvPr id="6" name="Table 6">
            <a:extLst>
              <a:ext uri="{FF2B5EF4-FFF2-40B4-BE49-F238E27FC236}">
                <a16:creationId xmlns:a16="http://schemas.microsoft.com/office/drawing/2014/main" id="{CD06CC64-A22A-C7E2-D5D3-E2F8928DD8C3}"/>
              </a:ext>
            </a:extLst>
          </p:cNvPr>
          <p:cNvGraphicFramePr>
            <a:graphicFrameLocks noGrp="1"/>
          </p:cNvGraphicFramePr>
          <p:nvPr>
            <p:extLst>
              <p:ext uri="{D42A27DB-BD31-4B8C-83A1-F6EECF244321}">
                <p14:modId xmlns:p14="http://schemas.microsoft.com/office/powerpoint/2010/main" val="67705900"/>
              </p:ext>
            </p:extLst>
          </p:nvPr>
        </p:nvGraphicFramePr>
        <p:xfrm>
          <a:off x="1019173" y="1836194"/>
          <a:ext cx="10433490" cy="4643922"/>
        </p:xfrm>
        <a:graphic>
          <a:graphicData uri="http://schemas.openxmlformats.org/drawingml/2006/table">
            <a:tbl>
              <a:tblPr firstRow="1" bandRow="1">
                <a:tableStyleId>{16D9F66E-5EB9-4882-86FB-DCBF35E3C3E4}</a:tableStyleId>
              </a:tblPr>
              <a:tblGrid>
                <a:gridCol w="2744305">
                  <a:extLst>
                    <a:ext uri="{9D8B030D-6E8A-4147-A177-3AD203B41FA5}">
                      <a16:colId xmlns:a16="http://schemas.microsoft.com/office/drawing/2014/main" val="2439185624"/>
                    </a:ext>
                  </a:extLst>
                </a:gridCol>
                <a:gridCol w="1537837">
                  <a:extLst>
                    <a:ext uri="{9D8B030D-6E8A-4147-A177-3AD203B41FA5}">
                      <a16:colId xmlns:a16="http://schemas.microsoft.com/office/drawing/2014/main" val="3695185068"/>
                    </a:ext>
                  </a:extLst>
                </a:gridCol>
                <a:gridCol w="1537837">
                  <a:extLst>
                    <a:ext uri="{9D8B030D-6E8A-4147-A177-3AD203B41FA5}">
                      <a16:colId xmlns:a16="http://schemas.microsoft.com/office/drawing/2014/main" val="3867977038"/>
                    </a:ext>
                  </a:extLst>
                </a:gridCol>
                <a:gridCol w="1537837">
                  <a:extLst>
                    <a:ext uri="{9D8B030D-6E8A-4147-A177-3AD203B41FA5}">
                      <a16:colId xmlns:a16="http://schemas.microsoft.com/office/drawing/2014/main" val="828194762"/>
                    </a:ext>
                  </a:extLst>
                </a:gridCol>
                <a:gridCol w="1537837">
                  <a:extLst>
                    <a:ext uri="{9D8B030D-6E8A-4147-A177-3AD203B41FA5}">
                      <a16:colId xmlns:a16="http://schemas.microsoft.com/office/drawing/2014/main" val="578569300"/>
                    </a:ext>
                  </a:extLst>
                </a:gridCol>
                <a:gridCol w="1537837">
                  <a:extLst>
                    <a:ext uri="{9D8B030D-6E8A-4147-A177-3AD203B41FA5}">
                      <a16:colId xmlns:a16="http://schemas.microsoft.com/office/drawing/2014/main" val="2182115888"/>
                    </a:ext>
                  </a:extLst>
                </a:gridCol>
              </a:tblGrid>
              <a:tr h="369414">
                <a:tc>
                  <a:txBody>
                    <a:bodyPr/>
                    <a:lstStyle/>
                    <a:p>
                      <a:endParaRPr lang="en-GB" sz="1400">
                        <a:solidFill>
                          <a:schemeClr val="accent2"/>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a:solidFill>
                            <a:schemeClr val="accent2"/>
                          </a:solidFill>
                          <a:latin typeface="Arial" panose="020B0604020202020204" pitchFamily="34" charset="0"/>
                          <a:cs typeface="Arial" panose="020B0604020202020204" pitchFamily="34" charset="0"/>
                        </a:rPr>
                        <a:t>IFRS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a:latin typeface="Arial" panose="020B0604020202020204" pitchFamily="34" charset="0"/>
                          <a:cs typeface="Arial" panose="020B0604020202020204" pitchFamily="34" charset="0"/>
                        </a:rPr>
                        <a:t>Impairment losses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a:latin typeface="Arial" panose="020B0604020202020204" pitchFamily="34" charset="0"/>
                          <a:cs typeface="Arial" panose="020B0604020202020204" pitchFamily="34" charset="0"/>
                        </a:rPr>
                        <a:t>Restructuring expenses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GB" sz="1400">
                          <a:latin typeface="Arial" panose="020B0604020202020204" pitchFamily="34" charset="0"/>
                          <a:cs typeface="Arial" panose="020B0604020202020204" pitchFamily="34" charset="0"/>
                        </a:rPr>
                        <a:t>Gains on disposal of PP&amp;E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r"/>
                      <a:r>
                        <a:rPr lang="en-GB" sz="1400">
                          <a:solidFill>
                            <a:schemeClr val="accent1"/>
                          </a:solidFill>
                          <a:latin typeface="Arial" panose="020B0604020202020204" pitchFamily="34" charset="0"/>
                          <a:cs typeface="Arial" panose="020B0604020202020204" pitchFamily="34" charset="0"/>
                        </a:rPr>
                        <a:t>MPM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8735526"/>
                  </a:ext>
                </a:extLst>
              </a:tr>
              <a:tr h="369414">
                <a:tc>
                  <a:txBody>
                    <a:bodyPr/>
                    <a:lstStyle/>
                    <a:p>
                      <a:r>
                        <a:rPr lang="en-GB" sz="1400">
                          <a:latin typeface="Arial" panose="020B0604020202020204" pitchFamily="34" charset="0"/>
                          <a:cs typeface="Arial" panose="020B0604020202020204" pitchFamily="34" charset="0"/>
                        </a:rPr>
                        <a:t>Other operating income</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4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a:latin typeface="Arial" panose="020B0604020202020204" pitchFamily="34" charset="0"/>
                          <a:cs typeface="Arial" panose="020B0604020202020204" pitchFamily="34" charset="0"/>
                        </a:rPr>
                        <a:t>-</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a:latin typeface="Arial" panose="020B0604020202020204" pitchFamily="34" charset="0"/>
                          <a:cs typeface="Arial" panose="020B0604020202020204" pitchFamily="34" charset="0"/>
                        </a:rPr>
                        <a:t>-</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a:latin typeface="Arial" panose="020B0604020202020204" pitchFamily="34" charset="0"/>
                          <a:cs typeface="Arial" panose="020B0604020202020204" pitchFamily="34" charset="0"/>
                        </a:rPr>
                        <a:t>(1,800)</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4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5590375"/>
                  </a:ext>
                </a:extLst>
              </a:tr>
              <a:tr h="369414">
                <a:tc>
                  <a:txBody>
                    <a:bodyPr/>
                    <a:lstStyle/>
                    <a:p>
                      <a:r>
                        <a:rPr lang="en-GB" sz="1400">
                          <a:latin typeface="Arial" panose="020B0604020202020204" pitchFamily="34" charset="0"/>
                          <a:cs typeface="Arial" panose="020B0604020202020204" pitchFamily="34" charset="0"/>
                        </a:rPr>
                        <a:t>Research and development expenses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400">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a:latin typeface="Arial" panose="020B0604020202020204" pitchFamily="34" charset="0"/>
                          <a:cs typeface="Arial" panose="020B0604020202020204" pitchFamily="34" charset="0"/>
                        </a:rPr>
                        <a:t>1,600</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a:latin typeface="Arial" panose="020B0604020202020204" pitchFamily="34" charset="0"/>
                          <a:cs typeface="Arial" panose="020B0604020202020204" pitchFamily="34" charset="0"/>
                        </a:rPr>
                        <a:t>-</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a:latin typeface="Arial" panose="020B0604020202020204" pitchFamily="34" charset="0"/>
                          <a:cs typeface="Arial" panose="020B0604020202020204" pitchFamily="34" charset="0"/>
                        </a:rPr>
                        <a:t>-</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400">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233534"/>
                  </a:ext>
                </a:extLst>
              </a:tr>
              <a:tr h="369414">
                <a:tc>
                  <a:txBody>
                    <a:bodyPr/>
                    <a:lstStyle/>
                    <a:p>
                      <a:pPr marL="0" algn="l" defTabSz="914400" rtl="0" eaLnBrk="1" latinLnBrk="0" hangingPunct="1"/>
                      <a:r>
                        <a:rPr lang="en-GB" sz="1400" kern="1200">
                          <a:solidFill>
                            <a:schemeClr val="dk1"/>
                          </a:solidFill>
                          <a:latin typeface="Arial" panose="020B0604020202020204" pitchFamily="34" charset="0"/>
                          <a:ea typeface="+mn-ea"/>
                          <a:cs typeface="Arial" panose="020B0604020202020204" pitchFamily="34" charset="0"/>
                        </a:rPr>
                        <a:t>General and administrative expenses</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1400" b="1">
                        <a:solidFill>
                          <a:schemeClr val="accent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GB" sz="1400" kern="1200">
                          <a:solidFill>
                            <a:schemeClr val="dk1"/>
                          </a:solidFill>
                          <a:latin typeface="Arial" panose="020B0604020202020204" pitchFamily="34" charset="0"/>
                          <a:ea typeface="+mn-ea"/>
                          <a:cs typeface="Arial" panose="020B0604020202020204" pitchFamily="34" charset="0"/>
                        </a:rPr>
                        <a:t>-</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GB" sz="1400" kern="1200">
                          <a:solidFill>
                            <a:schemeClr val="dk1"/>
                          </a:solidFill>
                          <a:latin typeface="Arial" panose="020B0604020202020204" pitchFamily="34" charset="0"/>
                          <a:ea typeface="+mn-ea"/>
                          <a:cs typeface="Arial" panose="020B0604020202020204" pitchFamily="34" charset="0"/>
                        </a:rPr>
                        <a:t>3,800</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GB" sz="1400" kern="1200">
                          <a:solidFill>
                            <a:schemeClr val="dk1"/>
                          </a:solidFill>
                          <a:latin typeface="Arial" panose="020B0604020202020204" pitchFamily="34" charset="0"/>
                          <a:ea typeface="+mn-ea"/>
                          <a:cs typeface="Arial" panose="020B0604020202020204" pitchFamily="34" charset="0"/>
                        </a:rPr>
                        <a:t>-</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140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3843497"/>
                  </a:ext>
                </a:extLst>
              </a:tr>
              <a:tr h="369414">
                <a:tc>
                  <a:txBody>
                    <a:bodyPr/>
                    <a:lstStyle/>
                    <a:p>
                      <a:pPr marL="0" algn="l" defTabSz="914400" rtl="0" eaLnBrk="1" latinLnBrk="0" hangingPunct="1"/>
                      <a:r>
                        <a:rPr lang="en-GB" sz="1400" kern="1200">
                          <a:solidFill>
                            <a:schemeClr val="dk1"/>
                          </a:solidFill>
                          <a:latin typeface="Arial" panose="020B0604020202020204" pitchFamily="34" charset="0"/>
                          <a:ea typeface="+mn-ea"/>
                          <a:cs typeface="Arial" panose="020B0604020202020204" pitchFamily="34" charset="0"/>
                        </a:rPr>
                        <a:t>Goodwill impairment loss</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400" b="1">
                        <a:solidFill>
                          <a:schemeClr val="accent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GB" sz="1400" kern="1200">
                          <a:solidFill>
                            <a:schemeClr val="dk1"/>
                          </a:solidFill>
                          <a:latin typeface="Arial" panose="020B0604020202020204" pitchFamily="34" charset="0"/>
                          <a:ea typeface="+mn-ea"/>
                          <a:cs typeface="Arial" panose="020B0604020202020204" pitchFamily="34" charset="0"/>
                        </a:rPr>
                        <a:t>4,500</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GB" sz="1400" kern="1200">
                          <a:solidFill>
                            <a:schemeClr val="dk1"/>
                          </a:solidFill>
                          <a:latin typeface="Arial" panose="020B0604020202020204" pitchFamily="34" charset="0"/>
                          <a:ea typeface="+mn-ea"/>
                          <a:cs typeface="Arial" panose="020B0604020202020204" pitchFamily="34" charset="0"/>
                        </a:rPr>
                        <a:t>-</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GB" sz="1400" kern="1200">
                          <a:solidFill>
                            <a:schemeClr val="dk1"/>
                          </a:solidFill>
                          <a:latin typeface="Arial" panose="020B0604020202020204" pitchFamily="34" charset="0"/>
                          <a:ea typeface="+mn-ea"/>
                          <a:cs typeface="Arial" panose="020B0604020202020204" pitchFamily="34" charset="0"/>
                        </a:rPr>
                        <a:t>-</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40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6887176"/>
                  </a:ext>
                </a:extLst>
              </a:tr>
              <a:tr h="369414">
                <a:tc>
                  <a:txBody>
                    <a:bodyPr/>
                    <a:lstStyle/>
                    <a:p>
                      <a:pPr marL="0" algn="l" defTabSz="914400" rtl="0" eaLnBrk="1" latinLnBrk="0" hangingPunct="1"/>
                      <a:r>
                        <a:rPr lang="en-GB" sz="1400" b="1" kern="1200">
                          <a:solidFill>
                            <a:schemeClr val="accent2"/>
                          </a:solidFill>
                          <a:latin typeface="Arial" panose="020B0604020202020204" pitchFamily="34" charset="0"/>
                          <a:ea typeface="+mn-ea"/>
                          <a:cs typeface="Arial" panose="020B0604020202020204" pitchFamily="34" charset="0"/>
                        </a:rPr>
                        <a:t>Operating profit </a:t>
                      </a:r>
                      <a:r>
                        <a:rPr lang="en-GB" sz="1400" b="1" kern="1200">
                          <a:solidFill>
                            <a:schemeClr val="accent1"/>
                          </a:solidFill>
                          <a:latin typeface="Arial" panose="020B0604020202020204" pitchFamily="34" charset="0"/>
                          <a:ea typeface="+mn-ea"/>
                          <a:cs typeface="Arial" panose="020B0604020202020204" pitchFamily="34" charset="0"/>
                        </a:rPr>
                        <a:t>/ Adjusted operating profit</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a:solidFill>
                            <a:schemeClr val="accent2"/>
                          </a:solidFill>
                          <a:latin typeface="Arial" panose="020B0604020202020204" pitchFamily="34" charset="0"/>
                          <a:cs typeface="Arial" panose="020B0604020202020204" pitchFamily="34" charset="0"/>
                        </a:rPr>
                        <a:t>57,000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GB" sz="1400" b="0" kern="1200">
                          <a:solidFill>
                            <a:schemeClr val="tx1"/>
                          </a:solidFill>
                          <a:latin typeface="Arial" panose="020B0604020202020204" pitchFamily="34" charset="0"/>
                          <a:ea typeface="+mn-ea"/>
                          <a:cs typeface="Arial" panose="020B0604020202020204" pitchFamily="34" charset="0"/>
                        </a:rPr>
                        <a:t>6,100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GB" sz="1400" kern="1200">
                          <a:solidFill>
                            <a:schemeClr val="tx1"/>
                          </a:solidFill>
                          <a:latin typeface="Arial" panose="020B0604020202020204" pitchFamily="34" charset="0"/>
                          <a:ea typeface="+mn-ea"/>
                          <a:cs typeface="Arial" panose="020B0604020202020204" pitchFamily="34" charset="0"/>
                        </a:rPr>
                        <a:t>3,800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GB" sz="1400" kern="1200">
                          <a:solidFill>
                            <a:schemeClr val="tx1"/>
                          </a:solidFill>
                          <a:latin typeface="Arial" panose="020B0604020202020204" pitchFamily="34" charset="0"/>
                          <a:ea typeface="+mn-ea"/>
                          <a:cs typeface="Arial" panose="020B0604020202020204" pitchFamily="34" charset="0"/>
                        </a:rPr>
                        <a:t>(1,800)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GB" sz="1400" b="1" kern="1200">
                          <a:solidFill>
                            <a:schemeClr val="accent1"/>
                          </a:solidFill>
                          <a:latin typeface="Arial" panose="020B0604020202020204" pitchFamily="34" charset="0"/>
                          <a:ea typeface="+mn-ea"/>
                          <a:cs typeface="Arial" panose="020B0604020202020204" pitchFamily="34" charset="0"/>
                        </a:rPr>
                        <a:t>65,100</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7946813"/>
                  </a:ext>
                </a:extLst>
              </a:tr>
              <a:tr h="369414">
                <a:tc>
                  <a:txBody>
                    <a:bodyPr/>
                    <a:lstStyle/>
                    <a:p>
                      <a:pPr marL="0" algn="l" defTabSz="914400" rtl="0" eaLnBrk="1" latinLnBrk="0" hangingPunct="1"/>
                      <a:r>
                        <a:rPr lang="en-GB" sz="1400" b="0" kern="1200">
                          <a:solidFill>
                            <a:schemeClr val="tx1"/>
                          </a:solidFill>
                          <a:latin typeface="Arial" panose="020B0604020202020204" pitchFamily="34" charset="0"/>
                          <a:ea typeface="+mn-ea"/>
                          <a:cs typeface="Arial" panose="020B0604020202020204" pitchFamily="34" charset="0"/>
                        </a:rPr>
                        <a:t>Income tax expense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endParaRPr lang="en-GB" sz="1400" b="1" kern="1200">
                        <a:solidFill>
                          <a:schemeClr val="accent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GB" sz="1400" kern="1200">
                          <a:solidFill>
                            <a:schemeClr val="tx1"/>
                          </a:solidFill>
                          <a:latin typeface="Arial" panose="020B0604020202020204" pitchFamily="34" charset="0"/>
                          <a:ea typeface="+mn-ea"/>
                          <a:cs typeface="Arial" panose="020B0604020202020204" pitchFamily="34" charset="0"/>
                        </a:rPr>
                        <a:t>-</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GB" sz="1400" kern="1200">
                          <a:solidFill>
                            <a:schemeClr val="tx1"/>
                          </a:solidFill>
                          <a:latin typeface="Arial" panose="020B0604020202020204" pitchFamily="34" charset="0"/>
                          <a:ea typeface="+mn-ea"/>
                          <a:cs typeface="Arial" panose="020B0604020202020204" pitchFamily="34" charset="0"/>
                        </a:rPr>
                        <a:t>(589)</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GB" sz="1400" kern="1200">
                          <a:solidFill>
                            <a:schemeClr val="tx1"/>
                          </a:solidFill>
                          <a:latin typeface="Arial" panose="020B0604020202020204" pitchFamily="34" charset="0"/>
                          <a:ea typeface="+mn-ea"/>
                          <a:cs typeface="Arial" panose="020B0604020202020204" pitchFamily="34" charset="0"/>
                        </a:rPr>
                        <a:t>297</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endParaRPr lang="en-GB" sz="1400" b="1" kern="1200">
                        <a:solidFill>
                          <a:schemeClr val="accent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125128"/>
                  </a:ext>
                </a:extLst>
              </a:tr>
              <a:tr h="369414">
                <a:tc>
                  <a:txBody>
                    <a:bodyPr/>
                    <a:lstStyle/>
                    <a:p>
                      <a:pPr marL="0" algn="l" defTabSz="914400" rtl="0" eaLnBrk="1" latinLnBrk="0" hangingPunct="1"/>
                      <a:r>
                        <a:rPr lang="en-GB" sz="1400" b="1" kern="1200">
                          <a:solidFill>
                            <a:schemeClr val="accent2"/>
                          </a:solidFill>
                          <a:latin typeface="Arial" panose="020B0604020202020204" pitchFamily="34" charset="0"/>
                          <a:ea typeface="+mn-ea"/>
                          <a:cs typeface="Arial" panose="020B0604020202020204" pitchFamily="34" charset="0"/>
                        </a:rPr>
                        <a:t>Profit from continuing operations </a:t>
                      </a:r>
                      <a:r>
                        <a:rPr lang="en-GB" sz="1400" b="1" kern="1200">
                          <a:solidFill>
                            <a:schemeClr val="accent1"/>
                          </a:solidFill>
                          <a:latin typeface="Arial" panose="020B0604020202020204" pitchFamily="34" charset="0"/>
                          <a:ea typeface="+mn-ea"/>
                          <a:cs typeface="Arial" panose="020B0604020202020204" pitchFamily="34" charset="0"/>
                        </a:rPr>
                        <a:t>/ Adjusted profit from continuing operations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b="1">
                          <a:solidFill>
                            <a:schemeClr val="accent2"/>
                          </a:solidFill>
                          <a:latin typeface="Arial" panose="020B0604020202020204" pitchFamily="34" charset="0"/>
                          <a:cs typeface="Arial" panose="020B0604020202020204" pitchFamily="34" charset="0"/>
                        </a:rPr>
                        <a:t>32,100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GB" sz="1400" b="0" kern="1200">
                          <a:solidFill>
                            <a:schemeClr val="tx1"/>
                          </a:solidFill>
                          <a:latin typeface="Arial" panose="020B0604020202020204" pitchFamily="34" charset="0"/>
                          <a:ea typeface="+mn-ea"/>
                          <a:cs typeface="Arial" panose="020B0604020202020204" pitchFamily="34" charset="0"/>
                        </a:rPr>
                        <a:t>6,100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GB" sz="1400" kern="1200">
                          <a:solidFill>
                            <a:schemeClr val="tx1"/>
                          </a:solidFill>
                          <a:latin typeface="Arial" panose="020B0604020202020204" pitchFamily="34" charset="0"/>
                          <a:ea typeface="+mn-ea"/>
                          <a:cs typeface="Arial" panose="020B0604020202020204" pitchFamily="34" charset="0"/>
                        </a:rPr>
                        <a:t>3,211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GB" sz="1400" kern="1200">
                          <a:solidFill>
                            <a:schemeClr val="tx1"/>
                          </a:solidFill>
                          <a:latin typeface="Arial" panose="020B0604020202020204" pitchFamily="34" charset="0"/>
                          <a:ea typeface="+mn-ea"/>
                          <a:cs typeface="Arial" panose="020B0604020202020204" pitchFamily="34" charset="0"/>
                        </a:rPr>
                        <a:t>(1,503)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lang="en-GB" sz="1400" b="1" kern="1200">
                          <a:solidFill>
                            <a:schemeClr val="accent1"/>
                          </a:solidFill>
                          <a:latin typeface="Arial" panose="020B0604020202020204" pitchFamily="34" charset="0"/>
                          <a:ea typeface="+mn-ea"/>
                          <a:cs typeface="Arial" panose="020B0604020202020204" pitchFamily="34" charset="0"/>
                        </a:rPr>
                        <a:t>39,908</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0494084"/>
                  </a:ext>
                </a:extLst>
              </a:tr>
              <a:tr h="369414">
                <a:tc>
                  <a:txBody>
                    <a:bodyPr/>
                    <a:lstStyle/>
                    <a:p>
                      <a:pPr marL="0" algn="l" defTabSz="914400" rtl="0" eaLnBrk="1" latinLnBrk="0" hangingPunct="1"/>
                      <a:r>
                        <a:rPr lang="en-GB" sz="1400" b="0" kern="1200">
                          <a:solidFill>
                            <a:schemeClr val="tx1"/>
                          </a:solidFill>
                          <a:latin typeface="Arial" panose="020B0604020202020204" pitchFamily="34" charset="0"/>
                          <a:ea typeface="+mn-ea"/>
                          <a:cs typeface="Arial" panose="020B0604020202020204" pitchFamily="34" charset="0"/>
                        </a:rPr>
                        <a:t>Profit attributable to non-controlling interests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endParaRPr lang="en-GB" sz="1400" b="1" kern="1200">
                        <a:solidFill>
                          <a:schemeClr val="accent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GB" sz="1400" kern="1200">
                          <a:solidFill>
                            <a:schemeClr val="dk1"/>
                          </a:solidFill>
                          <a:latin typeface="Arial" panose="020B0604020202020204" pitchFamily="34" charset="0"/>
                          <a:ea typeface="+mn-ea"/>
                          <a:cs typeface="Arial" panose="020B0604020202020204" pitchFamily="34" charset="0"/>
                        </a:rPr>
                        <a:t>305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GB" sz="1400" kern="1200">
                          <a:solidFill>
                            <a:schemeClr val="dk1"/>
                          </a:solidFill>
                          <a:latin typeface="Arial" panose="020B0604020202020204" pitchFamily="34" charset="0"/>
                          <a:ea typeface="+mn-ea"/>
                          <a:cs typeface="Arial" panose="020B0604020202020204" pitchFamily="34" charset="0"/>
                        </a:rPr>
                        <a:t>161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r>
                        <a:rPr lang="en-GB" sz="1400" kern="1200">
                          <a:solidFill>
                            <a:schemeClr val="dk1"/>
                          </a:solidFill>
                          <a:latin typeface="Arial" panose="020B0604020202020204" pitchFamily="34" charset="0"/>
                          <a:ea typeface="+mn-ea"/>
                          <a:cs typeface="Arial" panose="020B0604020202020204" pitchFamily="34" charset="0"/>
                        </a:rPr>
                        <a: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400" rtl="0" eaLnBrk="1" latinLnBrk="0" hangingPunct="1"/>
                      <a:endParaRPr lang="en-GB" sz="1400" b="1" kern="1200">
                        <a:solidFill>
                          <a:schemeClr val="accent1"/>
                        </a:solidFill>
                        <a:latin typeface="Arial" panose="020B0604020202020204" pitchFamily="34" charset="0"/>
                        <a:ea typeface="+mn-ea"/>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6709344"/>
                  </a:ext>
                </a:extLst>
              </a:tr>
            </a:tbl>
          </a:graphicData>
        </a:graphic>
      </p:graphicFrame>
    </p:spTree>
    <p:extLst>
      <p:ext uri="{BB962C8B-B14F-4D97-AF65-F5344CB8AC3E}">
        <p14:creationId xmlns:p14="http://schemas.microsoft.com/office/powerpoint/2010/main" val="1422013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513CED2-A633-6E88-2536-B84C8D061E9A}"/>
              </a:ext>
            </a:extLst>
          </p:cNvPr>
          <p:cNvSpPr>
            <a:spLocks noGrp="1"/>
          </p:cNvSpPr>
          <p:nvPr>
            <p:ph type="body" sz="quarter" idx="14"/>
          </p:nvPr>
        </p:nvSpPr>
        <p:spPr>
          <a:xfrm>
            <a:off x="1051232" y="1351313"/>
            <a:ext cx="10769292" cy="750815"/>
          </a:xfrm>
        </p:spPr>
        <p:txBody>
          <a:bodyPr vert="horz" lIns="0" tIns="0" rIns="0" bIns="0" rtlCol="0" anchor="t">
            <a:noAutofit/>
          </a:bodyPr>
          <a:lstStyle/>
          <a:p>
            <a:r>
              <a:rPr lang="en-US" sz="2400">
                <a:solidFill>
                  <a:srgbClr val="5F6062"/>
                </a:solidFill>
                <a:latin typeface="Arial"/>
                <a:ea typeface="Helvetica Neue" panose="02000503000000020004" pitchFamily="2" charset="0"/>
                <a:cs typeface="Arial"/>
              </a:rPr>
              <a:t>Calculating the income tax effects – possible methods</a:t>
            </a:r>
          </a:p>
          <a:p>
            <a:endParaRPr lang="en-US">
              <a:solidFill>
                <a:srgbClr val="5F6062"/>
              </a:solidFill>
            </a:endParaRPr>
          </a:p>
        </p:txBody>
      </p:sp>
      <p:sp>
        <p:nvSpPr>
          <p:cNvPr id="2" name="Footer Placeholder 14">
            <a:extLst>
              <a:ext uri="{FF2B5EF4-FFF2-40B4-BE49-F238E27FC236}">
                <a16:creationId xmlns:a16="http://schemas.microsoft.com/office/drawing/2014/main" id="{D7314524-F581-51FF-D2A4-F227877EFBF6}"/>
              </a:ext>
            </a:extLst>
          </p:cNvPr>
          <p:cNvSpPr>
            <a:spLocks noGrp="1"/>
          </p:cNvSpPr>
          <p:nvPr>
            <p:ph type="ftr" sz="quarter" idx="3"/>
          </p:nvPr>
        </p:nvSpPr>
        <p:spPr>
          <a:prstGeom prst="rect">
            <a:avLst/>
          </a:prstGeom>
        </p:spPr>
        <p:txBody>
          <a:bodyPr vert="horz" lIns="0" tIns="0" rIns="0" bIns="0" rtlCol="0" anchor="t" anchorCtr="0"/>
          <a:lstStyle>
            <a:lvl1pPr algn="l">
              <a:defRPr sz="1200">
                <a:solidFill>
                  <a:schemeClr val="tx1"/>
                </a:solidFill>
              </a:defRPr>
            </a:lvl1pPr>
          </a:lstStyle>
          <a:p>
            <a:fld id="{4790123A-71E8-BF43-B702-A9002E60F899}" type="slidenum">
              <a:rPr lang="en-US" smtClean="0">
                <a:cs typeface="Arial" panose="020B0604020202020204" pitchFamily="34" charset="0"/>
              </a:rPr>
              <a:pPr/>
              <a:t>22</a:t>
            </a:fld>
            <a:endParaRPr lang="en-US">
              <a:cs typeface="Arial" panose="020B0604020202020204" pitchFamily="34" charset="0"/>
            </a:endParaRPr>
          </a:p>
        </p:txBody>
      </p:sp>
      <p:sp>
        <p:nvSpPr>
          <p:cNvPr id="180" name="TextBox 179">
            <a:extLst>
              <a:ext uri="{FF2B5EF4-FFF2-40B4-BE49-F238E27FC236}">
                <a16:creationId xmlns:a16="http://schemas.microsoft.com/office/drawing/2014/main" id="{247FB66C-D7D6-7295-0628-80C5EB14D1CA}"/>
              </a:ext>
            </a:extLst>
          </p:cNvPr>
          <p:cNvSpPr txBox="1"/>
          <p:nvPr/>
        </p:nvSpPr>
        <p:spPr>
          <a:xfrm>
            <a:off x="1095387" y="3152002"/>
            <a:ext cx="2582562" cy="707886"/>
          </a:xfrm>
          <a:prstGeom prst="rect">
            <a:avLst/>
          </a:prstGeom>
          <a:solidFill>
            <a:schemeClr val="bg1"/>
          </a:solidFill>
          <a:ln>
            <a:solidFill>
              <a:schemeClr val="bg1"/>
            </a:solidFill>
          </a:ln>
        </p:spPr>
        <p:txBody>
          <a:bodyPr wrap="square" lIns="91440" tIns="45720" rIns="91440" bIns="45720" rtlCol="0" anchor="t">
            <a:spAutoFit/>
          </a:bodyPr>
          <a:lstStyle/>
          <a:p>
            <a:pPr algn="ctr" fontAlgn="base">
              <a:spcBef>
                <a:spcPct val="0"/>
              </a:spcBef>
              <a:spcAft>
                <a:spcPct val="0"/>
              </a:spcAft>
              <a:defRPr/>
            </a:pPr>
            <a:r>
              <a:rPr kumimoji="0" lang="en-GB" sz="2000" i="0" u="none" strike="noStrike" kern="1200" cap="none" spc="0" normalizeH="0" baseline="0" noProof="0">
                <a:ln>
                  <a:noFill/>
                </a:ln>
                <a:effectLst/>
                <a:uLnTx/>
                <a:uFillTx/>
                <a:latin typeface="Arial"/>
                <a:ea typeface="Cambria"/>
                <a:cs typeface="+mn-cs"/>
                <a:sym typeface="Arial" charset="0"/>
              </a:rPr>
              <a:t>statutory </a:t>
            </a:r>
          </a:p>
          <a:p>
            <a:pPr algn="ctr" fontAlgn="base">
              <a:spcBef>
                <a:spcPct val="0"/>
              </a:spcBef>
              <a:spcAft>
                <a:spcPct val="0"/>
              </a:spcAft>
              <a:defRPr/>
            </a:pPr>
            <a:r>
              <a:rPr kumimoji="0" lang="en-GB" sz="2000" i="0" u="none" strike="noStrike" kern="1200" cap="none" spc="0" normalizeH="0" baseline="0" noProof="0">
                <a:ln>
                  <a:noFill/>
                </a:ln>
                <a:effectLst/>
                <a:uLnTx/>
                <a:uFillTx/>
                <a:latin typeface="Arial"/>
                <a:ea typeface="Cambria"/>
                <a:cs typeface="+mn-cs"/>
                <a:sym typeface="Arial" charset="0"/>
              </a:rPr>
              <a:t>tax rate(s)</a:t>
            </a:r>
            <a:r>
              <a:rPr lang="en-GB" sz="2000">
                <a:latin typeface="Arial"/>
                <a:ea typeface="Cambria"/>
                <a:sym typeface="Arial" charset="0"/>
              </a:rPr>
              <a:t> </a:t>
            </a:r>
            <a:endParaRPr lang="en-GB" sz="2000" i="0" u="none" strike="noStrike" kern="1200" cap="none" spc="0" normalizeH="0" baseline="0" noProof="0">
              <a:ln>
                <a:noFill/>
              </a:ln>
              <a:effectLst/>
              <a:uLnTx/>
              <a:uFillTx/>
              <a:latin typeface="Arial"/>
              <a:ea typeface="Cambria"/>
              <a:cs typeface="Arial"/>
            </a:endParaRPr>
          </a:p>
        </p:txBody>
      </p:sp>
      <p:sp>
        <p:nvSpPr>
          <p:cNvPr id="8" name="TextBox 7">
            <a:extLst>
              <a:ext uri="{FF2B5EF4-FFF2-40B4-BE49-F238E27FC236}">
                <a16:creationId xmlns:a16="http://schemas.microsoft.com/office/drawing/2014/main" id="{0AB1ED62-A104-4225-8E98-2DD68A247143}"/>
              </a:ext>
            </a:extLst>
          </p:cNvPr>
          <p:cNvSpPr txBox="1"/>
          <p:nvPr/>
        </p:nvSpPr>
        <p:spPr>
          <a:xfrm>
            <a:off x="4399592" y="3152002"/>
            <a:ext cx="2619631" cy="707886"/>
          </a:xfrm>
          <a:prstGeom prst="rect">
            <a:avLst/>
          </a:prstGeom>
          <a:solidFill>
            <a:schemeClr val="bg1"/>
          </a:solidFill>
          <a:ln>
            <a:solidFill>
              <a:schemeClr val="bg1"/>
            </a:solidFill>
          </a:ln>
        </p:spPr>
        <p:txBody>
          <a:bodyPr wrap="square" lIns="91440" tIns="45720" rIns="91440" bIns="45720" rtlCol="0" anchor="t">
            <a:spAutoFit/>
          </a:bodyPr>
          <a:lstStyle/>
          <a:p>
            <a:pPr algn="ctr" fontAlgn="base">
              <a:spcBef>
                <a:spcPct val="0"/>
              </a:spcBef>
              <a:spcAft>
                <a:spcPct val="0"/>
              </a:spcAft>
              <a:defRPr/>
            </a:pPr>
            <a:r>
              <a:rPr kumimoji="0" lang="en-GB" sz="2000" i="0" u="none" strike="noStrike" kern="1200" cap="none" spc="0" normalizeH="0" baseline="0" noProof="0">
                <a:ln>
                  <a:noFill/>
                </a:ln>
                <a:effectLst/>
                <a:uLnTx/>
                <a:uFillTx/>
                <a:latin typeface="Arial"/>
                <a:ea typeface="Cambria"/>
                <a:cs typeface="+mn-cs"/>
                <a:sym typeface="Arial" charset="0"/>
              </a:rPr>
              <a:t>pro rata allocation of</a:t>
            </a:r>
            <a:r>
              <a:rPr lang="en-GB" sz="2000">
                <a:latin typeface="Arial"/>
                <a:ea typeface="Cambria"/>
                <a:sym typeface="Arial" charset="0"/>
              </a:rPr>
              <a:t> </a:t>
            </a:r>
            <a:r>
              <a:rPr kumimoji="0" lang="en-GB" sz="2000" i="0" u="none" strike="noStrike" kern="1200" cap="none" spc="0" normalizeH="0" baseline="0" noProof="0">
                <a:ln>
                  <a:noFill/>
                </a:ln>
                <a:effectLst/>
                <a:uLnTx/>
                <a:uFillTx/>
                <a:latin typeface="Arial"/>
                <a:ea typeface="Cambria"/>
                <a:cs typeface="+mn-cs"/>
                <a:sym typeface="Arial" charset="0"/>
              </a:rPr>
              <a:t>tax</a:t>
            </a:r>
            <a:r>
              <a:rPr lang="en-GB" sz="2000">
                <a:latin typeface="Arial"/>
                <a:ea typeface="Cambria"/>
                <a:sym typeface="Arial" charset="0"/>
              </a:rPr>
              <a:t> </a:t>
            </a:r>
            <a:endParaRPr lang="en-GB" sz="2000" i="0" u="none" strike="noStrike" kern="1200" cap="none" spc="0" normalizeH="0" baseline="0" noProof="0">
              <a:ln>
                <a:noFill/>
              </a:ln>
              <a:effectLst/>
              <a:uLnTx/>
              <a:uFillTx/>
              <a:latin typeface="Arial"/>
              <a:ea typeface="Cambria"/>
              <a:cs typeface="Arial"/>
            </a:endParaRPr>
          </a:p>
        </p:txBody>
      </p:sp>
      <p:sp>
        <p:nvSpPr>
          <p:cNvPr id="9" name="TextBox 8">
            <a:extLst>
              <a:ext uri="{FF2B5EF4-FFF2-40B4-BE49-F238E27FC236}">
                <a16:creationId xmlns:a16="http://schemas.microsoft.com/office/drawing/2014/main" id="{ED5713FC-4735-016B-9AC7-174BBE65F334}"/>
              </a:ext>
            </a:extLst>
          </p:cNvPr>
          <p:cNvSpPr txBox="1"/>
          <p:nvPr/>
        </p:nvSpPr>
        <p:spPr>
          <a:xfrm>
            <a:off x="7674851" y="3152002"/>
            <a:ext cx="2714592" cy="1015663"/>
          </a:xfrm>
          <a:prstGeom prst="rect">
            <a:avLst/>
          </a:prstGeom>
          <a:solidFill>
            <a:schemeClr val="bg1"/>
          </a:solidFill>
          <a:ln>
            <a:solidFill>
              <a:schemeClr val="bg1"/>
            </a:solidFill>
          </a:ln>
        </p:spPr>
        <p:txBody>
          <a:bodyPr wrap="square" lIns="91440" tIns="45720" rIns="91440" bIns="45720" rtlCol="0" anchor="t">
            <a:spAutoFit/>
          </a:bodyPr>
          <a:lstStyle/>
          <a:p>
            <a:pPr algn="ctr">
              <a:defRPr/>
            </a:pPr>
            <a:r>
              <a:rPr lang="en-GB" sz="2000">
                <a:latin typeface="Arial"/>
                <a:ea typeface="Cambria"/>
                <a:sym typeface="Arial" charset="0"/>
              </a:rPr>
              <a:t>other</a:t>
            </a:r>
            <a:r>
              <a:rPr kumimoji="0" lang="en-GB" sz="2000" i="0" u="none" strike="noStrike" kern="1200" cap="none" spc="0" normalizeH="0" baseline="0" noProof="0">
                <a:ln>
                  <a:noFill/>
                </a:ln>
                <a:effectLst/>
                <a:uLnTx/>
                <a:uFillTx/>
                <a:latin typeface="Arial"/>
                <a:ea typeface="Cambria"/>
                <a:cs typeface="+mn-cs"/>
                <a:sym typeface="Arial" charset="0"/>
              </a:rPr>
              <a:t> method</a:t>
            </a:r>
            <a:r>
              <a:rPr lang="en-GB" sz="2000">
                <a:latin typeface="Arial"/>
                <a:ea typeface="Cambria"/>
                <a:sym typeface="Arial" charset="0"/>
              </a:rPr>
              <a:t> </a:t>
            </a:r>
          </a:p>
          <a:p>
            <a:pPr algn="ctr">
              <a:defRPr/>
            </a:pPr>
            <a:r>
              <a:rPr lang="en-GB" sz="2000">
                <a:latin typeface="Arial"/>
                <a:ea typeface="Cambria"/>
                <a:sym typeface="Arial" charset="0"/>
              </a:rPr>
              <a:t>if it gives better information </a:t>
            </a:r>
            <a:endParaRPr lang="en-GB" sz="2000" i="0" u="none" strike="noStrike" kern="1200" cap="none" spc="0" normalizeH="0" baseline="0" noProof="0">
              <a:ln>
                <a:noFill/>
              </a:ln>
              <a:effectLst/>
              <a:uLnTx/>
              <a:uFillTx/>
              <a:latin typeface="Arial"/>
              <a:ea typeface="Cambria"/>
              <a:cs typeface="Arial"/>
            </a:endParaRPr>
          </a:p>
        </p:txBody>
      </p:sp>
      <p:sp>
        <p:nvSpPr>
          <p:cNvPr id="10" name="TextBox 9">
            <a:extLst>
              <a:ext uri="{FF2B5EF4-FFF2-40B4-BE49-F238E27FC236}">
                <a16:creationId xmlns:a16="http://schemas.microsoft.com/office/drawing/2014/main" id="{3F20AD1F-478D-2839-1AA1-DB46FF38C2E7}"/>
              </a:ext>
            </a:extLst>
          </p:cNvPr>
          <p:cNvSpPr txBox="1"/>
          <p:nvPr/>
        </p:nvSpPr>
        <p:spPr>
          <a:xfrm>
            <a:off x="1222745" y="4553964"/>
            <a:ext cx="9166698" cy="1138773"/>
          </a:xfrm>
          <a:prstGeom prst="rect">
            <a:avLst/>
          </a:prstGeom>
          <a:noFill/>
        </p:spPr>
        <p:txBody>
          <a:bodyPr wrap="square" lIns="91440" tIns="45720" rIns="91440" bIns="45720" rtlCol="0" anchor="t">
            <a:spAutoFit/>
          </a:bodyPr>
          <a:lstStyle/>
          <a:p>
            <a:pPr algn="ctr"/>
            <a:r>
              <a:rPr lang="en-GB" sz="2800" b="1">
                <a:solidFill>
                  <a:schemeClr val="accent2"/>
                </a:solidFill>
                <a:latin typeface="Arial"/>
                <a:cs typeface="Arial"/>
              </a:rPr>
              <a:t>+</a:t>
            </a:r>
            <a:r>
              <a:rPr lang="en-GB" sz="2000">
                <a:latin typeface="Arial"/>
                <a:cs typeface="Arial"/>
              </a:rPr>
              <a:t> </a:t>
            </a:r>
            <a:endParaRPr lang="en-GB" sz="2000">
              <a:latin typeface="Arial" panose="020B0604020202020204" pitchFamily="34" charset="0"/>
              <a:cs typeface="Arial" panose="020B0604020202020204" pitchFamily="34" charset="0"/>
            </a:endParaRPr>
          </a:p>
          <a:p>
            <a:pPr algn="ctr"/>
            <a:r>
              <a:rPr lang="en-GB" sz="2000">
                <a:latin typeface="Arial"/>
                <a:cs typeface="Arial"/>
              </a:rPr>
              <a:t>Disclosures of how tax effects calculated</a:t>
            </a:r>
          </a:p>
          <a:p>
            <a:pPr algn="ctr"/>
            <a:r>
              <a:rPr lang="en-GB" sz="2000" b="0" i="0" u="none" strike="noStrike">
                <a:solidFill>
                  <a:srgbClr val="5F6061"/>
                </a:solidFill>
                <a:effectLst/>
                <a:latin typeface="Arial" panose="020B0604020202020204" pitchFamily="34" charset="0"/>
              </a:rPr>
              <a:t>— required for each reconciling item if more than one method is used</a:t>
            </a:r>
            <a:r>
              <a:rPr lang="en-GB" sz="2000" b="0" i="0">
                <a:solidFill>
                  <a:srgbClr val="5F6061"/>
                </a:solidFill>
                <a:effectLst/>
                <a:latin typeface="Arial" panose="020B0604020202020204" pitchFamily="34" charset="0"/>
              </a:rPr>
              <a:t>​</a:t>
            </a:r>
            <a:r>
              <a:rPr lang="en-GB" sz="2000">
                <a:latin typeface="Arial"/>
                <a:cs typeface="Arial"/>
              </a:rPr>
              <a:t> </a:t>
            </a:r>
            <a:endParaRPr lang="en-GB" sz="20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2AF73E7-FA0E-F931-1623-3D7E42A7EAF0}"/>
              </a:ext>
            </a:extLst>
          </p:cNvPr>
          <p:cNvSpPr txBox="1"/>
          <p:nvPr/>
        </p:nvSpPr>
        <p:spPr>
          <a:xfrm>
            <a:off x="2189527" y="2508308"/>
            <a:ext cx="394282" cy="461665"/>
          </a:xfrm>
          <a:prstGeom prst="rect">
            <a:avLst/>
          </a:prstGeom>
          <a:noFill/>
        </p:spPr>
        <p:txBody>
          <a:bodyPr wrap="square" rtlCol="0">
            <a:spAutoFit/>
          </a:bodyPr>
          <a:lstStyle/>
          <a:p>
            <a:pPr algn="ctr"/>
            <a:r>
              <a:rPr lang="en-GB" sz="2400" b="1">
                <a:solidFill>
                  <a:schemeClr val="accent2"/>
                </a:solidFill>
                <a:latin typeface="Arial" panose="020B0604020202020204" pitchFamily="34" charset="0"/>
                <a:cs typeface="Arial" panose="020B0604020202020204" pitchFamily="34" charset="0"/>
              </a:rPr>
              <a:t>1</a:t>
            </a:r>
          </a:p>
        </p:txBody>
      </p:sp>
      <p:sp>
        <p:nvSpPr>
          <p:cNvPr id="5" name="TextBox 4">
            <a:extLst>
              <a:ext uri="{FF2B5EF4-FFF2-40B4-BE49-F238E27FC236}">
                <a16:creationId xmlns:a16="http://schemas.microsoft.com/office/drawing/2014/main" id="{420FF1EB-FF37-CEAA-F98B-7FC4390D839D}"/>
              </a:ext>
            </a:extLst>
          </p:cNvPr>
          <p:cNvSpPr txBox="1"/>
          <p:nvPr/>
        </p:nvSpPr>
        <p:spPr>
          <a:xfrm>
            <a:off x="5512267" y="2548974"/>
            <a:ext cx="394282" cy="461665"/>
          </a:xfrm>
          <a:prstGeom prst="rect">
            <a:avLst/>
          </a:prstGeom>
          <a:noFill/>
        </p:spPr>
        <p:txBody>
          <a:bodyPr wrap="square" rtlCol="0">
            <a:spAutoFit/>
          </a:bodyPr>
          <a:lstStyle/>
          <a:p>
            <a:pPr algn="ctr"/>
            <a:r>
              <a:rPr lang="en-GB" sz="2400" b="1">
                <a:solidFill>
                  <a:schemeClr val="accent2"/>
                </a:solidFill>
                <a:latin typeface="Arial" panose="020B0604020202020204" pitchFamily="34" charset="0"/>
                <a:cs typeface="Arial" panose="020B0604020202020204" pitchFamily="34" charset="0"/>
              </a:rPr>
              <a:t>2</a:t>
            </a:r>
          </a:p>
        </p:txBody>
      </p:sp>
      <p:sp>
        <p:nvSpPr>
          <p:cNvPr id="7" name="TextBox 6">
            <a:extLst>
              <a:ext uri="{FF2B5EF4-FFF2-40B4-BE49-F238E27FC236}">
                <a16:creationId xmlns:a16="http://schemas.microsoft.com/office/drawing/2014/main" id="{7D5E082B-2DC9-5A50-7BD0-368EA837ADAE}"/>
              </a:ext>
            </a:extLst>
          </p:cNvPr>
          <p:cNvSpPr txBox="1"/>
          <p:nvPr/>
        </p:nvSpPr>
        <p:spPr>
          <a:xfrm>
            <a:off x="8835006" y="2599416"/>
            <a:ext cx="394282" cy="461665"/>
          </a:xfrm>
          <a:prstGeom prst="rect">
            <a:avLst/>
          </a:prstGeom>
          <a:noFill/>
        </p:spPr>
        <p:txBody>
          <a:bodyPr wrap="square" rtlCol="0">
            <a:spAutoFit/>
          </a:bodyPr>
          <a:lstStyle/>
          <a:p>
            <a:pPr algn="ctr"/>
            <a:r>
              <a:rPr lang="en-GB" sz="2400" b="1">
                <a:solidFill>
                  <a:schemeClr val="accent2"/>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494912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F15B-BA34-E537-C369-6D78080E0280}"/>
              </a:ext>
            </a:extLst>
          </p:cNvPr>
          <p:cNvSpPr>
            <a:spLocks noGrp="1"/>
          </p:cNvSpPr>
          <p:nvPr>
            <p:ph type="ctrTitle"/>
          </p:nvPr>
        </p:nvSpPr>
        <p:spPr/>
        <p:txBody>
          <a:bodyPr/>
          <a:lstStyle/>
          <a:p>
            <a:r>
              <a:rPr lang="en-GB"/>
              <a:t>Grouping – aggregation and disaggregation – of information</a:t>
            </a:r>
          </a:p>
        </p:txBody>
      </p:sp>
    </p:spTree>
    <p:extLst>
      <p:ext uri="{BB962C8B-B14F-4D97-AF65-F5344CB8AC3E}">
        <p14:creationId xmlns:p14="http://schemas.microsoft.com/office/powerpoint/2010/main" val="620456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E0938C-8231-91CD-95F1-91E84337457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GB" sz="1200" b="0" i="0" u="none" strike="noStrike" kern="1200" cap="none" spc="0" normalizeH="0" baseline="0" noProof="0" smtClean="0">
                <a:ln>
                  <a:noFill/>
                </a:ln>
                <a:solidFill>
                  <a:srgbClr val="5F6062"/>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srgbClr val="5F6062"/>
              </a:solidFill>
              <a:effectLst/>
              <a:uLnTx/>
              <a:uFillTx/>
              <a:latin typeface="Calibri" panose="020F0502020204030204"/>
              <a:ea typeface="+mn-ea"/>
              <a:cs typeface="Arial" panose="020B0604020202020204" pitchFamily="34" charset="0"/>
            </a:endParaRPr>
          </a:p>
        </p:txBody>
      </p:sp>
      <p:sp>
        <p:nvSpPr>
          <p:cNvPr id="3" name="Title 2">
            <a:extLst>
              <a:ext uri="{FF2B5EF4-FFF2-40B4-BE49-F238E27FC236}">
                <a16:creationId xmlns:a16="http://schemas.microsoft.com/office/drawing/2014/main" id="{9809784C-4D39-2E25-81DC-275779024E6E}"/>
              </a:ext>
            </a:extLst>
          </p:cNvPr>
          <p:cNvSpPr>
            <a:spLocks noGrp="1"/>
          </p:cNvSpPr>
          <p:nvPr>
            <p:ph type="title"/>
          </p:nvPr>
        </p:nvSpPr>
        <p:spPr/>
        <p:txBody>
          <a:bodyPr/>
          <a:lstStyle/>
          <a:p>
            <a:r>
              <a:rPr lang="en-GB"/>
              <a:t>Grouping – aggregation and disaggregation – of information</a:t>
            </a:r>
          </a:p>
        </p:txBody>
      </p:sp>
      <p:sp>
        <p:nvSpPr>
          <p:cNvPr id="4" name="Text Placeholder 3">
            <a:extLst>
              <a:ext uri="{FF2B5EF4-FFF2-40B4-BE49-F238E27FC236}">
                <a16:creationId xmlns:a16="http://schemas.microsoft.com/office/drawing/2014/main" id="{104BC42D-9F82-0F24-A919-FEDF28B7F7BD}"/>
              </a:ext>
            </a:extLst>
          </p:cNvPr>
          <p:cNvSpPr>
            <a:spLocks noGrp="1"/>
          </p:cNvSpPr>
          <p:nvPr>
            <p:ph type="body" sz="quarter" idx="12"/>
          </p:nvPr>
        </p:nvSpPr>
        <p:spPr/>
        <p:txBody>
          <a:bodyPr/>
          <a:lstStyle/>
          <a:p>
            <a:r>
              <a:rPr lang="en-GB" sz="2000" b="1">
                <a:solidFill>
                  <a:schemeClr val="accent2"/>
                </a:solidFill>
              </a:rPr>
              <a:t>Investors’ concerns</a:t>
            </a:r>
          </a:p>
          <a:p>
            <a:pPr marL="285750" indent="-285750">
              <a:buFont typeface="Arial" panose="020B0604020202020204" pitchFamily="34" charset="0"/>
              <a:buChar char="•"/>
            </a:pPr>
            <a:r>
              <a:rPr lang="en-GB" sz="2000"/>
              <a:t>some companies don’t provide enough detailed information</a:t>
            </a:r>
          </a:p>
          <a:p>
            <a:pPr marL="285750" indent="-285750">
              <a:buFont typeface="Arial" panose="020B0604020202020204" pitchFamily="34" charset="0"/>
              <a:buChar char="•"/>
            </a:pPr>
            <a:r>
              <a:rPr lang="en-GB" sz="2000"/>
              <a:t>important information is obscured</a:t>
            </a:r>
          </a:p>
        </p:txBody>
      </p:sp>
      <p:sp>
        <p:nvSpPr>
          <p:cNvPr id="5" name="Text Placeholder 4">
            <a:extLst>
              <a:ext uri="{FF2B5EF4-FFF2-40B4-BE49-F238E27FC236}">
                <a16:creationId xmlns:a16="http://schemas.microsoft.com/office/drawing/2014/main" id="{8468BF7C-4994-B5A1-0DF9-102885AF726D}"/>
              </a:ext>
            </a:extLst>
          </p:cNvPr>
          <p:cNvSpPr>
            <a:spLocks noGrp="1"/>
          </p:cNvSpPr>
          <p:nvPr>
            <p:ph type="body" sz="quarter" idx="13"/>
          </p:nvPr>
        </p:nvSpPr>
        <p:spPr>
          <a:xfrm>
            <a:off x="4689690" y="2496366"/>
            <a:ext cx="5987545" cy="2904974"/>
          </a:xfrm>
          <a:solidFill>
            <a:schemeClr val="bg2">
              <a:lumMod val="95000"/>
            </a:schemeClr>
          </a:solidFill>
        </p:spPr>
        <p:txBody>
          <a:bodyPr/>
          <a:lstStyle/>
          <a:p>
            <a:r>
              <a:rPr lang="en-GB" sz="2000" b="1">
                <a:solidFill>
                  <a:schemeClr val="accent2"/>
                </a:solidFill>
              </a:rPr>
              <a:t>IFRS 18 introduces</a:t>
            </a:r>
          </a:p>
          <a:p>
            <a:pPr marL="285750" indent="-285750">
              <a:buFont typeface="Arial" panose="020B0604020202020204" pitchFamily="34" charset="0"/>
              <a:buChar char="•"/>
            </a:pPr>
            <a:r>
              <a:rPr lang="en-GB" sz="2000"/>
              <a:t>enhanced requirements for grouping of information, including requirements for presenting and disclosing operating expenses</a:t>
            </a:r>
          </a:p>
          <a:p>
            <a:pPr marL="285750" indent="-285750">
              <a:buFont typeface="Arial" panose="020B0604020202020204" pitchFamily="34" charset="0"/>
              <a:buChar char="•"/>
            </a:pPr>
            <a:r>
              <a:rPr lang="en-GB" sz="2000"/>
              <a:t>guidance on whether information should be in the primary financial statements or the notes</a:t>
            </a:r>
          </a:p>
          <a:p>
            <a:pPr marL="285750" indent="-285750">
              <a:buFont typeface="Arial" panose="020B0604020202020204" pitchFamily="34" charset="0"/>
              <a:buChar char="•"/>
            </a:pPr>
            <a:r>
              <a:rPr lang="en-GB" sz="2000"/>
              <a:t>disclosures about items labelled as ‘other’</a:t>
            </a:r>
          </a:p>
        </p:txBody>
      </p:sp>
    </p:spTree>
    <p:extLst>
      <p:ext uri="{BB962C8B-B14F-4D97-AF65-F5344CB8AC3E}">
        <p14:creationId xmlns:p14="http://schemas.microsoft.com/office/powerpoint/2010/main" val="903083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D254203-F8D4-BF3D-8F72-20BC14A9F7D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2"/>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5F6062"/>
              </a:solidFill>
              <a:effectLst/>
              <a:uLnTx/>
              <a:uFillTx/>
              <a:latin typeface="Calibri" panose="020F0502020204030204"/>
              <a:ea typeface="+mn-ea"/>
              <a:cs typeface="Arial" panose="020B0604020202020204" pitchFamily="34" charset="0"/>
            </a:endParaRPr>
          </a:p>
        </p:txBody>
      </p:sp>
      <p:sp>
        <p:nvSpPr>
          <p:cNvPr id="3" name="Title 2">
            <a:extLst>
              <a:ext uri="{FF2B5EF4-FFF2-40B4-BE49-F238E27FC236}">
                <a16:creationId xmlns:a16="http://schemas.microsoft.com/office/drawing/2014/main" id="{46F12872-0691-686D-3281-D6E4D2A2C710}"/>
              </a:ext>
            </a:extLst>
          </p:cNvPr>
          <p:cNvSpPr>
            <a:spLocks noGrp="1"/>
          </p:cNvSpPr>
          <p:nvPr>
            <p:ph type="title"/>
          </p:nvPr>
        </p:nvSpPr>
        <p:spPr/>
        <p:txBody>
          <a:bodyPr/>
          <a:lstStyle/>
          <a:p>
            <a:r>
              <a:rPr lang="en-GB"/>
              <a:t>R</a:t>
            </a:r>
            <a:r>
              <a:rPr lang="en-GB" sz="2400"/>
              <a:t>oles of the primary financial statements and the notes</a:t>
            </a:r>
            <a:br>
              <a:rPr lang="en-GB" sz="2400"/>
            </a:br>
            <a:endParaRPr lang="en-GB"/>
          </a:p>
        </p:txBody>
      </p:sp>
      <p:sp>
        <p:nvSpPr>
          <p:cNvPr id="4" name="Rectangle 3">
            <a:extLst>
              <a:ext uri="{FF2B5EF4-FFF2-40B4-BE49-F238E27FC236}">
                <a16:creationId xmlns:a16="http://schemas.microsoft.com/office/drawing/2014/main" id="{729F587B-29AC-DAC3-367A-F1E707EADBE0}"/>
              </a:ext>
            </a:extLst>
          </p:cNvPr>
          <p:cNvSpPr/>
          <p:nvPr/>
        </p:nvSpPr>
        <p:spPr>
          <a:xfrm>
            <a:off x="857693" y="2814436"/>
            <a:ext cx="8841076" cy="1084576"/>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398F82AC-3F7D-BF0D-1039-E410366EFE27}"/>
              </a:ext>
            </a:extLst>
          </p:cNvPr>
          <p:cNvSpPr/>
          <p:nvPr/>
        </p:nvSpPr>
        <p:spPr>
          <a:xfrm>
            <a:off x="9705741" y="2821975"/>
            <a:ext cx="1628566" cy="108457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Document outline">
            <a:extLst>
              <a:ext uri="{FF2B5EF4-FFF2-40B4-BE49-F238E27FC236}">
                <a16:creationId xmlns:a16="http://schemas.microsoft.com/office/drawing/2014/main" id="{1C15FF94-1DA6-650B-F370-0228B3830A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1477" y="2891343"/>
            <a:ext cx="914400" cy="914400"/>
          </a:xfrm>
          <a:prstGeom prst="rect">
            <a:avLst/>
          </a:prstGeom>
        </p:spPr>
      </p:pic>
      <p:pic>
        <p:nvPicPr>
          <p:cNvPr id="7" name="Graphic 6" descr="Paper outline">
            <a:extLst>
              <a:ext uri="{FF2B5EF4-FFF2-40B4-BE49-F238E27FC236}">
                <a16:creationId xmlns:a16="http://schemas.microsoft.com/office/drawing/2014/main" id="{D8F21C59-4DDB-8947-856B-A57BEEC860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0037" y="2891343"/>
            <a:ext cx="914400" cy="914400"/>
          </a:xfrm>
          <a:prstGeom prst="rect">
            <a:avLst/>
          </a:prstGeom>
        </p:spPr>
      </p:pic>
      <p:pic>
        <p:nvPicPr>
          <p:cNvPr id="12" name="Graphic 11" descr="Document outline">
            <a:extLst>
              <a:ext uri="{FF2B5EF4-FFF2-40B4-BE49-F238E27FC236}">
                <a16:creationId xmlns:a16="http://schemas.microsoft.com/office/drawing/2014/main" id="{2AE972F2-A07C-8A88-E730-DB58F1947A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59340" y="2891343"/>
            <a:ext cx="914400" cy="914400"/>
          </a:xfrm>
          <a:prstGeom prst="rect">
            <a:avLst/>
          </a:prstGeom>
        </p:spPr>
      </p:pic>
      <p:pic>
        <p:nvPicPr>
          <p:cNvPr id="13" name="Graphic 12" descr="Document outline">
            <a:extLst>
              <a:ext uri="{FF2B5EF4-FFF2-40B4-BE49-F238E27FC236}">
                <a16:creationId xmlns:a16="http://schemas.microsoft.com/office/drawing/2014/main" id="{B361D628-B2EE-81AE-8055-A517D24E5C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37203" y="2891343"/>
            <a:ext cx="914400" cy="914400"/>
          </a:xfrm>
          <a:prstGeom prst="rect">
            <a:avLst/>
          </a:prstGeom>
        </p:spPr>
      </p:pic>
      <p:pic>
        <p:nvPicPr>
          <p:cNvPr id="14" name="Graphic 13" descr="Document outline">
            <a:extLst>
              <a:ext uri="{FF2B5EF4-FFF2-40B4-BE49-F238E27FC236}">
                <a16:creationId xmlns:a16="http://schemas.microsoft.com/office/drawing/2014/main" id="{BBB6672E-E9A1-FF24-9E15-56BC5BAF58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5066" y="2891343"/>
            <a:ext cx="914400" cy="914400"/>
          </a:xfrm>
          <a:prstGeom prst="rect">
            <a:avLst/>
          </a:prstGeom>
        </p:spPr>
      </p:pic>
      <p:sp>
        <p:nvSpPr>
          <p:cNvPr id="15" name="TextBox 14">
            <a:extLst>
              <a:ext uri="{FF2B5EF4-FFF2-40B4-BE49-F238E27FC236}">
                <a16:creationId xmlns:a16="http://schemas.microsoft.com/office/drawing/2014/main" id="{953189A9-2AF7-88FB-6398-7267142A129A}"/>
              </a:ext>
            </a:extLst>
          </p:cNvPr>
          <p:cNvSpPr txBox="1"/>
          <p:nvPr/>
        </p:nvSpPr>
        <p:spPr>
          <a:xfrm>
            <a:off x="857693" y="2330114"/>
            <a:ext cx="884107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rPr>
              <a:t>Primary financial statements (PFS) </a:t>
            </a:r>
          </a:p>
        </p:txBody>
      </p:sp>
      <p:sp>
        <p:nvSpPr>
          <p:cNvPr id="16" name="TextBox 15">
            <a:extLst>
              <a:ext uri="{FF2B5EF4-FFF2-40B4-BE49-F238E27FC236}">
                <a16:creationId xmlns:a16="http://schemas.microsoft.com/office/drawing/2014/main" id="{2A74DFC2-9490-141E-8CC7-B5784D5C9141}"/>
              </a:ext>
            </a:extLst>
          </p:cNvPr>
          <p:cNvSpPr txBox="1"/>
          <p:nvPr/>
        </p:nvSpPr>
        <p:spPr>
          <a:xfrm>
            <a:off x="9698768" y="3930766"/>
            <a:ext cx="166625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Notes to the financial statements</a:t>
            </a:r>
          </a:p>
        </p:txBody>
      </p:sp>
      <p:sp>
        <p:nvSpPr>
          <p:cNvPr id="17" name="TextBox 16">
            <a:extLst>
              <a:ext uri="{FF2B5EF4-FFF2-40B4-BE49-F238E27FC236}">
                <a16:creationId xmlns:a16="http://schemas.microsoft.com/office/drawing/2014/main" id="{4B7D58BF-1CFA-F479-7EE3-D39223433800}"/>
              </a:ext>
            </a:extLst>
          </p:cNvPr>
          <p:cNvSpPr txBox="1"/>
          <p:nvPr/>
        </p:nvSpPr>
        <p:spPr>
          <a:xfrm>
            <a:off x="691763" y="3906551"/>
            <a:ext cx="166625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Statement of financial position (balance sheet)</a:t>
            </a:r>
          </a:p>
        </p:txBody>
      </p:sp>
      <p:sp>
        <p:nvSpPr>
          <p:cNvPr id="18" name="TextBox 17">
            <a:extLst>
              <a:ext uri="{FF2B5EF4-FFF2-40B4-BE49-F238E27FC236}">
                <a16:creationId xmlns:a16="http://schemas.microsoft.com/office/drawing/2014/main" id="{925EB752-A121-33F9-8834-36F1A75BE86A}"/>
              </a:ext>
            </a:extLst>
          </p:cNvPr>
          <p:cNvSpPr txBox="1"/>
          <p:nvPr/>
        </p:nvSpPr>
        <p:spPr>
          <a:xfrm>
            <a:off x="2344791" y="3899007"/>
            <a:ext cx="166625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Statement of profit or loss (income statement)</a:t>
            </a:r>
          </a:p>
        </p:txBody>
      </p:sp>
      <p:sp>
        <p:nvSpPr>
          <p:cNvPr id="19" name="TextBox 18">
            <a:extLst>
              <a:ext uri="{FF2B5EF4-FFF2-40B4-BE49-F238E27FC236}">
                <a16:creationId xmlns:a16="http://schemas.microsoft.com/office/drawing/2014/main" id="{50C16AE3-3795-E04C-581A-F69A95332A07}"/>
              </a:ext>
            </a:extLst>
          </p:cNvPr>
          <p:cNvSpPr txBox="1"/>
          <p:nvPr/>
        </p:nvSpPr>
        <p:spPr>
          <a:xfrm>
            <a:off x="4255206" y="3899007"/>
            <a:ext cx="166625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Statement </a:t>
            </a:r>
            <a:r>
              <a:rPr lang="en-GB" sz="1600">
                <a:solidFill>
                  <a:srgbClr val="5F6061"/>
                </a:solidFill>
                <a:latin typeface="Arial" panose="020B0604020202020204" pitchFamily="34" charset="0"/>
                <a:cs typeface="Arial" panose="020B0604020202020204" pitchFamily="34" charset="0"/>
              </a:rPr>
              <a:t>presenting</a:t>
            </a: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 comprehensive income</a:t>
            </a:r>
          </a:p>
        </p:txBody>
      </p:sp>
      <p:sp>
        <p:nvSpPr>
          <p:cNvPr id="20" name="TextBox 19">
            <a:extLst>
              <a:ext uri="{FF2B5EF4-FFF2-40B4-BE49-F238E27FC236}">
                <a16:creationId xmlns:a16="http://schemas.microsoft.com/office/drawing/2014/main" id="{7B92A1B3-1264-5134-2A88-59933B702485}"/>
              </a:ext>
            </a:extLst>
          </p:cNvPr>
          <p:cNvSpPr txBox="1"/>
          <p:nvPr/>
        </p:nvSpPr>
        <p:spPr>
          <a:xfrm>
            <a:off x="6186131" y="3899007"/>
            <a:ext cx="166625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Statement of changes in equity</a:t>
            </a:r>
          </a:p>
        </p:txBody>
      </p:sp>
      <p:pic>
        <p:nvPicPr>
          <p:cNvPr id="21" name="Graphic 20" descr="Document outline">
            <a:extLst>
              <a:ext uri="{FF2B5EF4-FFF2-40B4-BE49-F238E27FC236}">
                <a16:creationId xmlns:a16="http://schemas.microsoft.com/office/drawing/2014/main" id="{0BC6DDD9-F960-4AEC-9721-F36867720E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92929" y="2891343"/>
            <a:ext cx="914400" cy="914400"/>
          </a:xfrm>
          <a:prstGeom prst="rect">
            <a:avLst/>
          </a:prstGeom>
        </p:spPr>
      </p:pic>
      <p:sp>
        <p:nvSpPr>
          <p:cNvPr id="22" name="TextBox 21">
            <a:extLst>
              <a:ext uri="{FF2B5EF4-FFF2-40B4-BE49-F238E27FC236}">
                <a16:creationId xmlns:a16="http://schemas.microsoft.com/office/drawing/2014/main" id="{125137D3-70CC-4FFA-2221-1DB893C70223}"/>
              </a:ext>
            </a:extLst>
          </p:cNvPr>
          <p:cNvSpPr txBox="1"/>
          <p:nvPr/>
        </p:nvSpPr>
        <p:spPr>
          <a:xfrm>
            <a:off x="8032516" y="3899007"/>
            <a:ext cx="16662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Statement of cash flows</a:t>
            </a:r>
          </a:p>
        </p:txBody>
      </p:sp>
      <p:cxnSp>
        <p:nvCxnSpPr>
          <p:cNvPr id="23" name="Straight Connector 22">
            <a:extLst>
              <a:ext uri="{FF2B5EF4-FFF2-40B4-BE49-F238E27FC236}">
                <a16:creationId xmlns:a16="http://schemas.microsoft.com/office/drawing/2014/main" id="{1200E3EC-FEDE-3709-9E06-3A401AA6EE76}"/>
              </a:ext>
            </a:extLst>
          </p:cNvPr>
          <p:cNvCxnSpPr>
            <a:cxnSpLocks/>
            <a:endCxn id="15" idx="3"/>
          </p:cNvCxnSpPr>
          <p:nvPr/>
        </p:nvCxnSpPr>
        <p:spPr>
          <a:xfrm>
            <a:off x="6889898" y="2499391"/>
            <a:ext cx="280887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4CF11A5-B8C0-7202-CB84-2B23DEDA2DB9}"/>
              </a:ext>
            </a:extLst>
          </p:cNvPr>
          <p:cNvCxnSpPr>
            <a:cxnSpLocks/>
          </p:cNvCxnSpPr>
          <p:nvPr/>
        </p:nvCxnSpPr>
        <p:spPr>
          <a:xfrm>
            <a:off x="861223" y="2502229"/>
            <a:ext cx="280887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235F368-1625-8524-6FE6-F1D4F5CF184E}"/>
              </a:ext>
            </a:extLst>
          </p:cNvPr>
          <p:cNvSpPr txBox="1"/>
          <p:nvPr/>
        </p:nvSpPr>
        <p:spPr>
          <a:xfrm>
            <a:off x="881477" y="5270526"/>
            <a:ext cx="884107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chemeClr val="accent2"/>
                </a:solidFill>
                <a:latin typeface="Arial" panose="020B0604020202020204" pitchFamily="34" charset="0"/>
                <a:cs typeface="Arial" panose="020B0604020202020204" pitchFamily="34" charset="0"/>
              </a:rPr>
              <a:t>Role is to provide structured summaries of a company’s </a:t>
            </a:r>
            <a:br>
              <a:rPr lang="en-GB" sz="1600">
                <a:solidFill>
                  <a:schemeClr val="accent2"/>
                </a:solidFill>
                <a:latin typeface="Arial" panose="020B0604020202020204" pitchFamily="34" charset="0"/>
                <a:cs typeface="Arial" panose="020B0604020202020204" pitchFamily="34" charset="0"/>
              </a:rPr>
            </a:br>
            <a:r>
              <a:rPr lang="en-GB" sz="1600">
                <a:solidFill>
                  <a:schemeClr val="accent2"/>
                </a:solidFill>
                <a:latin typeface="Arial" panose="020B0604020202020204" pitchFamily="34" charset="0"/>
                <a:cs typeface="Arial" panose="020B0604020202020204" pitchFamily="34" charset="0"/>
              </a:rPr>
              <a:t>assets, liabilities, equity, income, expenses and cash flows</a:t>
            </a:r>
            <a:endParaRPr kumimoji="0" lang="en-GB" sz="160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endParaRPr>
          </a:p>
        </p:txBody>
      </p:sp>
      <p:cxnSp>
        <p:nvCxnSpPr>
          <p:cNvPr id="26" name="Straight Connector 25">
            <a:extLst>
              <a:ext uri="{FF2B5EF4-FFF2-40B4-BE49-F238E27FC236}">
                <a16:creationId xmlns:a16="http://schemas.microsoft.com/office/drawing/2014/main" id="{C274B552-2B6A-76E0-912A-216E32A99EF1}"/>
              </a:ext>
            </a:extLst>
          </p:cNvPr>
          <p:cNvCxnSpPr>
            <a:cxnSpLocks/>
          </p:cNvCxnSpPr>
          <p:nvPr/>
        </p:nvCxnSpPr>
        <p:spPr>
          <a:xfrm>
            <a:off x="870591" y="5562913"/>
            <a:ext cx="148742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101E25B-0CFB-1541-ACF2-E91CF01ABF16}"/>
              </a:ext>
            </a:extLst>
          </p:cNvPr>
          <p:cNvCxnSpPr>
            <a:cxnSpLocks/>
          </p:cNvCxnSpPr>
          <p:nvPr/>
        </p:nvCxnSpPr>
        <p:spPr>
          <a:xfrm>
            <a:off x="8155172" y="5562914"/>
            <a:ext cx="154359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15B9EE6-980F-03BB-2B41-DDDE0EF8B841}"/>
              </a:ext>
            </a:extLst>
          </p:cNvPr>
          <p:cNvSpPr txBox="1"/>
          <p:nvPr/>
        </p:nvSpPr>
        <p:spPr>
          <a:xfrm>
            <a:off x="9783042" y="5007324"/>
            <a:ext cx="173109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Role is to provide further information and supplement PFS</a:t>
            </a:r>
            <a:endParaRPr kumimoji="0" lang="en-GB" sz="16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33695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9AAC1F-7885-1BB4-E7AD-151A1E891AC9}"/>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26</a:t>
            </a:fld>
            <a:endParaRPr lang="en-US">
              <a:cs typeface="Arial" panose="020B0604020202020204" pitchFamily="34" charset="0"/>
            </a:endParaRPr>
          </a:p>
        </p:txBody>
      </p:sp>
      <p:sp>
        <p:nvSpPr>
          <p:cNvPr id="3" name="Title 2">
            <a:extLst>
              <a:ext uri="{FF2B5EF4-FFF2-40B4-BE49-F238E27FC236}">
                <a16:creationId xmlns:a16="http://schemas.microsoft.com/office/drawing/2014/main" id="{A284A21F-05D8-7B0B-5198-DD4A0416721D}"/>
              </a:ext>
            </a:extLst>
          </p:cNvPr>
          <p:cNvSpPr>
            <a:spLocks noGrp="1"/>
          </p:cNvSpPr>
          <p:nvPr>
            <p:ph type="title"/>
          </p:nvPr>
        </p:nvSpPr>
        <p:spPr/>
        <p:txBody>
          <a:bodyPr/>
          <a:lstStyle/>
          <a:p>
            <a:r>
              <a:rPr lang="en-GB"/>
              <a:t>Aggregation, disaggregation and meaningful labels</a:t>
            </a:r>
          </a:p>
        </p:txBody>
      </p:sp>
      <p:pic>
        <p:nvPicPr>
          <p:cNvPr id="5" name="Graphic 4" descr="Tag with solid fill">
            <a:extLst>
              <a:ext uri="{FF2B5EF4-FFF2-40B4-BE49-F238E27FC236}">
                <a16:creationId xmlns:a16="http://schemas.microsoft.com/office/drawing/2014/main" id="{3BC40BBB-3905-F8BE-86E6-D8E02522E6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2616" y="4868164"/>
            <a:ext cx="1242234" cy="1242234"/>
          </a:xfrm>
          <a:prstGeom prst="rect">
            <a:avLst/>
          </a:prstGeom>
        </p:spPr>
      </p:pic>
      <p:pic>
        <p:nvPicPr>
          <p:cNvPr id="7" name="Graphic 6" descr="Airplane with solid fill">
            <a:extLst>
              <a:ext uri="{FF2B5EF4-FFF2-40B4-BE49-F238E27FC236}">
                <a16:creationId xmlns:a16="http://schemas.microsoft.com/office/drawing/2014/main" id="{3371B2E5-0391-10E8-1562-E3B3B88850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7177" y="2507962"/>
            <a:ext cx="914400" cy="914400"/>
          </a:xfrm>
          <a:prstGeom prst="rect">
            <a:avLst/>
          </a:prstGeom>
        </p:spPr>
      </p:pic>
      <p:pic>
        <p:nvPicPr>
          <p:cNvPr id="9" name="Graphic 8" descr="Airplane outline">
            <a:extLst>
              <a:ext uri="{FF2B5EF4-FFF2-40B4-BE49-F238E27FC236}">
                <a16:creationId xmlns:a16="http://schemas.microsoft.com/office/drawing/2014/main" id="{0990230B-611F-C345-1019-2A13019DFF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89049" y="2507962"/>
            <a:ext cx="914400" cy="914400"/>
          </a:xfrm>
          <a:prstGeom prst="rect">
            <a:avLst/>
          </a:prstGeom>
        </p:spPr>
      </p:pic>
      <p:pic>
        <p:nvPicPr>
          <p:cNvPr id="10" name="Graphic 9" descr="Airplane with solid fill">
            <a:extLst>
              <a:ext uri="{FF2B5EF4-FFF2-40B4-BE49-F238E27FC236}">
                <a16:creationId xmlns:a16="http://schemas.microsoft.com/office/drawing/2014/main" id="{406D779C-63F3-4ABB-D5D0-81DB6ACCED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3264" y="3726712"/>
            <a:ext cx="914400" cy="914400"/>
          </a:xfrm>
          <a:prstGeom prst="rect">
            <a:avLst/>
          </a:prstGeom>
        </p:spPr>
      </p:pic>
      <p:pic>
        <p:nvPicPr>
          <p:cNvPr id="12" name="Graphic 11" descr="Bus outline">
            <a:extLst>
              <a:ext uri="{FF2B5EF4-FFF2-40B4-BE49-F238E27FC236}">
                <a16:creationId xmlns:a16="http://schemas.microsoft.com/office/drawing/2014/main" id="{4921797A-B033-14AE-3AD9-DB28094226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03474" y="3789733"/>
            <a:ext cx="914400" cy="914400"/>
          </a:xfrm>
          <a:prstGeom prst="rect">
            <a:avLst/>
          </a:prstGeom>
        </p:spPr>
      </p:pic>
      <p:sp>
        <p:nvSpPr>
          <p:cNvPr id="14" name="TextBox 13">
            <a:extLst>
              <a:ext uri="{FF2B5EF4-FFF2-40B4-BE49-F238E27FC236}">
                <a16:creationId xmlns:a16="http://schemas.microsoft.com/office/drawing/2014/main" id="{1626A40E-DC9A-A2A3-CF16-757BE0F1C8A9}"/>
              </a:ext>
            </a:extLst>
          </p:cNvPr>
          <p:cNvSpPr txBox="1"/>
          <p:nvPr/>
        </p:nvSpPr>
        <p:spPr>
          <a:xfrm>
            <a:off x="3155212" y="5066571"/>
            <a:ext cx="7656324" cy="923330"/>
          </a:xfrm>
          <a:prstGeom prst="rect">
            <a:avLst/>
          </a:prstGeom>
          <a:noFill/>
        </p:spPr>
        <p:txBody>
          <a:bodyPr wrap="square">
            <a:spAutoFit/>
          </a:bodyPr>
          <a:lstStyle/>
          <a:p>
            <a:r>
              <a:rPr lang="en-GB">
                <a:latin typeface="Arial" panose="020B0604020202020204" pitchFamily="34" charset="0"/>
                <a:cs typeface="Arial" panose="020B0604020202020204" pitchFamily="34" charset="0"/>
              </a:rPr>
              <a:t>Use meaningful labels</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use the label ‘other’ only when unable to find a more informative label</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label as precisely as possible (</a:t>
            </a:r>
            <a:r>
              <a:rPr lang="en-GB" err="1">
                <a:latin typeface="Arial" panose="020B0604020202020204" pitchFamily="34" charset="0"/>
                <a:cs typeface="Arial" panose="020B0604020202020204" pitchFamily="34" charset="0"/>
              </a:rPr>
              <a:t>eg</a:t>
            </a:r>
            <a:r>
              <a:rPr lang="en-GB">
                <a:latin typeface="Arial" panose="020B0604020202020204" pitchFamily="34" charset="0"/>
                <a:cs typeface="Arial" panose="020B0604020202020204" pitchFamily="34" charset="0"/>
              </a:rPr>
              <a:t> ‘other operating expenses’)</a:t>
            </a:r>
          </a:p>
        </p:txBody>
      </p:sp>
      <p:sp>
        <p:nvSpPr>
          <p:cNvPr id="16" name="TextBox 15">
            <a:extLst>
              <a:ext uri="{FF2B5EF4-FFF2-40B4-BE49-F238E27FC236}">
                <a16:creationId xmlns:a16="http://schemas.microsoft.com/office/drawing/2014/main" id="{91A4A934-4B42-A590-08E5-27C2AF9F84B2}"/>
              </a:ext>
            </a:extLst>
          </p:cNvPr>
          <p:cNvSpPr txBox="1"/>
          <p:nvPr/>
        </p:nvSpPr>
        <p:spPr>
          <a:xfrm>
            <a:off x="3272170" y="3860746"/>
            <a:ext cx="7656324" cy="646331"/>
          </a:xfrm>
          <a:prstGeom prst="rect">
            <a:avLst/>
          </a:prstGeom>
          <a:noFill/>
        </p:spPr>
        <p:txBody>
          <a:bodyPr wrap="square">
            <a:spAutoFit/>
          </a:bodyPr>
          <a:lstStyle/>
          <a:p>
            <a:r>
              <a:rPr lang="en-GB" b="0">
                <a:solidFill>
                  <a:schemeClr val="tx2"/>
                </a:solidFill>
                <a:latin typeface="Arial" panose="020B0604020202020204" pitchFamily="34" charset="0"/>
                <a:cs typeface="Arial" panose="020B0604020202020204" pitchFamily="34" charset="0"/>
              </a:rPr>
              <a:t>Single dissimilar characteristic can be enough to disaggregate if resulting information is material </a:t>
            </a:r>
          </a:p>
        </p:txBody>
      </p:sp>
      <p:sp>
        <p:nvSpPr>
          <p:cNvPr id="22" name="TextBox 21">
            <a:extLst>
              <a:ext uri="{FF2B5EF4-FFF2-40B4-BE49-F238E27FC236}">
                <a16:creationId xmlns:a16="http://schemas.microsoft.com/office/drawing/2014/main" id="{AD9BCB8D-D950-6946-291F-8CA0DF4B76C5}"/>
              </a:ext>
            </a:extLst>
          </p:cNvPr>
          <p:cNvSpPr txBox="1"/>
          <p:nvPr/>
        </p:nvSpPr>
        <p:spPr>
          <a:xfrm>
            <a:off x="3272170" y="2752254"/>
            <a:ext cx="7656324" cy="369332"/>
          </a:xfrm>
          <a:prstGeom prst="rect">
            <a:avLst/>
          </a:prstGeom>
          <a:noFill/>
        </p:spPr>
        <p:txBody>
          <a:bodyPr wrap="square">
            <a:spAutoFit/>
          </a:bodyPr>
          <a:lstStyle/>
          <a:p>
            <a:r>
              <a:rPr lang="en-GB">
                <a:solidFill>
                  <a:schemeClr val="tx2"/>
                </a:solidFill>
                <a:latin typeface="Arial" panose="020B0604020202020204" pitchFamily="34" charset="0"/>
                <a:cs typeface="Arial" panose="020B0604020202020204" pitchFamily="34" charset="0"/>
              </a:rPr>
              <a:t>Aggregate based on shared characteristics</a:t>
            </a:r>
            <a:r>
              <a:rPr lang="en-GB" b="0">
                <a:solidFill>
                  <a:schemeClr val="tx2"/>
                </a:solidFill>
                <a:latin typeface="Arial" panose="020B0604020202020204" pitchFamily="34" charset="0"/>
                <a:cs typeface="Arial" panose="020B0604020202020204" pitchFamily="34" charset="0"/>
              </a:rPr>
              <a:t> </a:t>
            </a:r>
          </a:p>
        </p:txBody>
      </p:sp>
      <p:sp>
        <p:nvSpPr>
          <p:cNvPr id="23" name="Oval 22">
            <a:extLst>
              <a:ext uri="{FF2B5EF4-FFF2-40B4-BE49-F238E27FC236}">
                <a16:creationId xmlns:a16="http://schemas.microsoft.com/office/drawing/2014/main" id="{344A1256-4CBF-181E-1FB6-EFEC7A70EBC0}"/>
              </a:ext>
            </a:extLst>
          </p:cNvPr>
          <p:cNvSpPr/>
          <p:nvPr/>
        </p:nvSpPr>
        <p:spPr>
          <a:xfrm>
            <a:off x="1263505" y="2317898"/>
            <a:ext cx="1539943" cy="1307804"/>
          </a:xfrm>
          <a:prstGeom prst="ellipse">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AA35268C-5A33-FA7B-5838-F82D1CBA0EDB}"/>
              </a:ext>
            </a:extLst>
          </p:cNvPr>
          <p:cNvSpPr/>
          <p:nvPr/>
        </p:nvSpPr>
        <p:spPr>
          <a:xfrm>
            <a:off x="896679" y="3676207"/>
            <a:ext cx="1026040" cy="1141452"/>
          </a:xfrm>
          <a:prstGeom prst="ellipse">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228AC23F-FD98-EE55-2386-E6704C8DCC8C}"/>
              </a:ext>
            </a:extLst>
          </p:cNvPr>
          <p:cNvSpPr/>
          <p:nvPr/>
        </p:nvSpPr>
        <p:spPr>
          <a:xfrm>
            <a:off x="2023733" y="3680750"/>
            <a:ext cx="1026040" cy="1141452"/>
          </a:xfrm>
          <a:prstGeom prst="ellipse">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6330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8D53B4-4202-794E-5284-3848E385B9BC}"/>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27</a:t>
            </a:fld>
            <a:endParaRPr lang="en-US">
              <a:cs typeface="Arial" panose="020B0604020202020204" pitchFamily="34" charset="0"/>
            </a:endParaRPr>
          </a:p>
        </p:txBody>
      </p:sp>
      <p:sp>
        <p:nvSpPr>
          <p:cNvPr id="4" name="Text Placeholder 7">
            <a:extLst>
              <a:ext uri="{FF2B5EF4-FFF2-40B4-BE49-F238E27FC236}">
                <a16:creationId xmlns:a16="http://schemas.microsoft.com/office/drawing/2014/main" id="{C25FA242-742C-BEB0-4B45-8CD412250457}"/>
              </a:ext>
            </a:extLst>
          </p:cNvPr>
          <p:cNvSpPr>
            <a:spLocks noGrp="1"/>
          </p:cNvSpPr>
          <p:nvPr>
            <p:ph type="title"/>
          </p:nvPr>
        </p:nvSpPr>
        <p:spPr>
          <a:xfrm>
            <a:off x="923925" y="1311275"/>
            <a:ext cx="10166350" cy="768350"/>
          </a:xfrm>
        </p:spPr>
        <p:txBody>
          <a:bodyPr/>
          <a:lstStyle/>
          <a:p>
            <a:r>
              <a:rPr lang="en-US" sz="2400">
                <a:solidFill>
                  <a:srgbClr val="5F6062"/>
                </a:solidFill>
                <a:ea typeface="Helvetica Neue" panose="02000503000000020004" pitchFamily="2" charset="0"/>
              </a:rPr>
              <a:t>Disclosure of </a:t>
            </a:r>
            <a:r>
              <a:rPr lang="en-US">
                <a:ea typeface="Helvetica Neue" panose="02000503000000020004" pitchFamily="2" charset="0"/>
              </a:rPr>
              <a:t>specified</a:t>
            </a:r>
            <a:r>
              <a:rPr lang="en-US" sz="2400">
                <a:solidFill>
                  <a:srgbClr val="5F6062"/>
                </a:solidFill>
                <a:ea typeface="Helvetica Neue" panose="02000503000000020004" pitchFamily="2" charset="0"/>
              </a:rPr>
              <a:t> expenses by nature</a:t>
            </a:r>
          </a:p>
          <a:p>
            <a:endParaRPr lang="en-US">
              <a:solidFill>
                <a:srgbClr val="5F6062"/>
              </a:solidFill>
            </a:endParaRPr>
          </a:p>
        </p:txBody>
      </p:sp>
      <p:sp>
        <p:nvSpPr>
          <p:cNvPr id="6" name="Rectangle 5">
            <a:extLst>
              <a:ext uri="{FF2B5EF4-FFF2-40B4-BE49-F238E27FC236}">
                <a16:creationId xmlns:a16="http://schemas.microsoft.com/office/drawing/2014/main" id="{34F4B7FB-E63E-34F5-E4D0-A4C52017CCDE}"/>
              </a:ext>
            </a:extLst>
          </p:cNvPr>
          <p:cNvSpPr/>
          <p:nvPr/>
        </p:nvSpPr>
        <p:spPr>
          <a:xfrm>
            <a:off x="1163781" y="2301593"/>
            <a:ext cx="8707793" cy="768351"/>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accent2"/>
                </a:solidFill>
                <a:latin typeface="Arial" panose="020B0604020202020204" pitchFamily="34" charset="0"/>
                <a:cs typeface="Arial" panose="020B0604020202020204" pitchFamily="34" charset="0"/>
              </a:rPr>
              <a:t>Disclose the amounts included in each line item in </a:t>
            </a:r>
            <a:br>
              <a:rPr lang="en-GB" sz="2000" b="1">
                <a:solidFill>
                  <a:schemeClr val="accent2"/>
                </a:solidFill>
                <a:latin typeface="Arial" panose="020B0604020202020204" pitchFamily="34" charset="0"/>
                <a:cs typeface="Arial" panose="020B0604020202020204" pitchFamily="34" charset="0"/>
              </a:rPr>
            </a:br>
            <a:r>
              <a:rPr lang="en-GB" sz="2000" b="1">
                <a:solidFill>
                  <a:schemeClr val="accent2"/>
                </a:solidFill>
                <a:latin typeface="Arial" panose="020B0604020202020204" pitchFamily="34" charset="0"/>
                <a:cs typeface="Arial" panose="020B0604020202020204" pitchFamily="34" charset="0"/>
              </a:rPr>
              <a:t>the operating category of the statement of profit or loss for</a:t>
            </a:r>
          </a:p>
        </p:txBody>
      </p:sp>
      <p:sp>
        <p:nvSpPr>
          <p:cNvPr id="8" name="Rectangle 7">
            <a:extLst>
              <a:ext uri="{FF2B5EF4-FFF2-40B4-BE49-F238E27FC236}">
                <a16:creationId xmlns:a16="http://schemas.microsoft.com/office/drawing/2014/main" id="{C8E7F731-2313-82F5-EDEC-64762CF40CD4}"/>
              </a:ext>
            </a:extLst>
          </p:cNvPr>
          <p:cNvSpPr/>
          <p:nvPr/>
        </p:nvSpPr>
        <p:spPr>
          <a:xfrm>
            <a:off x="1423661" y="3274904"/>
            <a:ext cx="1656421" cy="110597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latin typeface="Arial" panose="020B0604020202020204" pitchFamily="34" charset="0"/>
                <a:cs typeface="Arial" panose="020B0604020202020204" pitchFamily="34" charset="0"/>
              </a:rPr>
              <a:t>Depreciation</a:t>
            </a:r>
          </a:p>
        </p:txBody>
      </p:sp>
      <p:sp>
        <p:nvSpPr>
          <p:cNvPr id="9" name="Rectangle 8">
            <a:extLst>
              <a:ext uri="{FF2B5EF4-FFF2-40B4-BE49-F238E27FC236}">
                <a16:creationId xmlns:a16="http://schemas.microsoft.com/office/drawing/2014/main" id="{31D816A4-4D4F-5290-D3A0-CA512B000335}"/>
              </a:ext>
            </a:extLst>
          </p:cNvPr>
          <p:cNvSpPr/>
          <p:nvPr/>
        </p:nvSpPr>
        <p:spPr>
          <a:xfrm>
            <a:off x="1742103" y="4916158"/>
            <a:ext cx="8707794" cy="1105974"/>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l" rtl="0" fontAlgn="base"/>
            <a:r>
              <a:rPr lang="en-GB" sz="2000">
                <a:solidFill>
                  <a:srgbClr val="5F6061"/>
                </a:solidFill>
                <a:latin typeface="Arial" panose="020B0604020202020204" pitchFamily="34" charset="0"/>
              </a:rPr>
              <a:t>Q</a:t>
            </a:r>
            <a:r>
              <a:rPr lang="en-GB" sz="2000" b="0" i="0" u="none" strike="noStrike">
                <a:solidFill>
                  <a:srgbClr val="5F6061"/>
                </a:solidFill>
                <a:effectLst/>
                <a:latin typeface="Arial" panose="020B0604020202020204" pitchFamily="34" charset="0"/>
              </a:rPr>
              <a:t>ualitative explanation is required to be disclosed if part of the amount disclosed has been included in the carrying amount of assets</a:t>
            </a:r>
            <a:r>
              <a:rPr lang="en-US" sz="2000" b="0" i="0">
                <a:solidFill>
                  <a:srgbClr val="5F6061"/>
                </a:solidFill>
                <a:effectLst/>
                <a:latin typeface="Arial" panose="020B0604020202020204" pitchFamily="34" charset="0"/>
              </a:rPr>
              <a:t>​</a:t>
            </a:r>
          </a:p>
          <a:p>
            <a:pPr algn="l" rtl="0" fontAlgn="base"/>
            <a:r>
              <a:rPr lang="en-US" sz="1400" b="0" i="0">
                <a:solidFill>
                  <a:srgbClr val="5F6061"/>
                </a:solidFill>
                <a:effectLst/>
                <a:latin typeface="Arial" panose="020B0604020202020204" pitchFamily="34" charset="0"/>
              </a:rPr>
              <a:t>​</a:t>
            </a:r>
            <a:br>
              <a:rPr lang="en-US" sz="1400" b="0" i="0">
                <a:solidFill>
                  <a:srgbClr val="5F6061"/>
                </a:solidFill>
                <a:effectLst/>
                <a:latin typeface="Arial" panose="020B0604020202020204" pitchFamily="34" charset="0"/>
              </a:rPr>
            </a:br>
            <a:endParaRPr lang="en-GB" sz="1050">
              <a:solidFill>
                <a:schemeClr val="tx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DEFE176-A415-0A55-9E18-117CA1F18B4B}"/>
              </a:ext>
            </a:extLst>
          </p:cNvPr>
          <p:cNvSpPr/>
          <p:nvPr/>
        </p:nvSpPr>
        <p:spPr>
          <a:xfrm>
            <a:off x="3211120" y="3274904"/>
            <a:ext cx="1656421" cy="110597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a:solidFill>
                  <a:schemeClr val="tx1"/>
                </a:solidFill>
                <a:latin typeface="Arial" panose="020B0604020202020204" pitchFamily="34" charset="0"/>
                <a:cs typeface="Arial" panose="020B0604020202020204" pitchFamily="34" charset="0"/>
              </a:rPr>
              <a:t>Amortisation</a:t>
            </a:r>
          </a:p>
        </p:txBody>
      </p:sp>
      <p:sp>
        <p:nvSpPr>
          <p:cNvPr id="5" name="Rectangle 4">
            <a:extLst>
              <a:ext uri="{FF2B5EF4-FFF2-40B4-BE49-F238E27FC236}">
                <a16:creationId xmlns:a16="http://schemas.microsoft.com/office/drawing/2014/main" id="{6D75FC56-FE50-E033-CB2A-97725BD91768}"/>
              </a:ext>
            </a:extLst>
          </p:cNvPr>
          <p:cNvSpPr/>
          <p:nvPr/>
        </p:nvSpPr>
        <p:spPr>
          <a:xfrm>
            <a:off x="4965758" y="3274904"/>
            <a:ext cx="1656421" cy="110597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Employee benefits</a:t>
            </a:r>
          </a:p>
        </p:txBody>
      </p:sp>
      <p:sp>
        <p:nvSpPr>
          <p:cNvPr id="7" name="Rectangle 6">
            <a:extLst>
              <a:ext uri="{FF2B5EF4-FFF2-40B4-BE49-F238E27FC236}">
                <a16:creationId xmlns:a16="http://schemas.microsoft.com/office/drawing/2014/main" id="{FA91B1DF-7CFC-76EF-EC66-2793251ED44A}"/>
              </a:ext>
            </a:extLst>
          </p:cNvPr>
          <p:cNvSpPr/>
          <p:nvPr/>
        </p:nvSpPr>
        <p:spPr>
          <a:xfrm>
            <a:off x="6720396" y="3274905"/>
            <a:ext cx="1656421" cy="110597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Specified impairments</a:t>
            </a:r>
          </a:p>
        </p:txBody>
      </p:sp>
      <p:sp>
        <p:nvSpPr>
          <p:cNvPr id="10" name="Rectangle 9">
            <a:extLst>
              <a:ext uri="{FF2B5EF4-FFF2-40B4-BE49-F238E27FC236}">
                <a16:creationId xmlns:a16="http://schemas.microsoft.com/office/drawing/2014/main" id="{4CC98E87-710A-919B-A725-0C8CB6B347A0}"/>
              </a:ext>
            </a:extLst>
          </p:cNvPr>
          <p:cNvSpPr/>
          <p:nvPr/>
        </p:nvSpPr>
        <p:spPr>
          <a:xfrm>
            <a:off x="8475034" y="3278610"/>
            <a:ext cx="1656421" cy="1091259"/>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Arial" panose="020B0604020202020204" pitchFamily="34" charset="0"/>
                <a:cs typeface="Arial" panose="020B0604020202020204" pitchFamily="34" charset="0"/>
              </a:rPr>
              <a:t>Write-down of inventories</a:t>
            </a:r>
          </a:p>
        </p:txBody>
      </p:sp>
      <p:cxnSp>
        <p:nvCxnSpPr>
          <p:cNvPr id="11" name="Straight Connector 10">
            <a:extLst>
              <a:ext uri="{FF2B5EF4-FFF2-40B4-BE49-F238E27FC236}">
                <a16:creationId xmlns:a16="http://schemas.microsoft.com/office/drawing/2014/main" id="{DE1DD17B-431A-109B-0B0E-75468C3B1C39}"/>
              </a:ext>
            </a:extLst>
          </p:cNvPr>
          <p:cNvCxnSpPr>
            <a:cxnSpLocks/>
          </p:cNvCxnSpPr>
          <p:nvPr/>
        </p:nvCxnSpPr>
        <p:spPr>
          <a:xfrm>
            <a:off x="3080082" y="3274904"/>
            <a:ext cx="0" cy="110597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5B0526F-95CC-EE58-C20D-2FDCCB7182B2}"/>
              </a:ext>
            </a:extLst>
          </p:cNvPr>
          <p:cNvCxnSpPr>
            <a:cxnSpLocks/>
          </p:cNvCxnSpPr>
          <p:nvPr/>
        </p:nvCxnSpPr>
        <p:spPr>
          <a:xfrm>
            <a:off x="4867541" y="3274904"/>
            <a:ext cx="0" cy="110597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12A7BB4-B12D-C755-1B2B-4E7B4C2BE474}"/>
              </a:ext>
            </a:extLst>
          </p:cNvPr>
          <p:cNvCxnSpPr>
            <a:cxnSpLocks/>
          </p:cNvCxnSpPr>
          <p:nvPr/>
        </p:nvCxnSpPr>
        <p:spPr>
          <a:xfrm>
            <a:off x="6620671" y="3263895"/>
            <a:ext cx="0" cy="110597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E2205B-0231-2309-C56E-D85A00C85F98}"/>
              </a:ext>
            </a:extLst>
          </p:cNvPr>
          <p:cNvCxnSpPr>
            <a:cxnSpLocks/>
          </p:cNvCxnSpPr>
          <p:nvPr/>
        </p:nvCxnSpPr>
        <p:spPr>
          <a:xfrm>
            <a:off x="8376817" y="3274904"/>
            <a:ext cx="0" cy="110597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845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48F261-2296-2A6F-3E48-3598CEB76BBB}"/>
              </a:ext>
            </a:extLst>
          </p:cNvPr>
          <p:cNvSpPr/>
          <p:nvPr/>
        </p:nvSpPr>
        <p:spPr>
          <a:xfrm>
            <a:off x="182682" y="154004"/>
            <a:ext cx="5890661" cy="132828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ußzeilenplatzhalter 3">
            <a:extLst>
              <a:ext uri="{FF2B5EF4-FFF2-40B4-BE49-F238E27FC236}">
                <a16:creationId xmlns:a16="http://schemas.microsoft.com/office/drawing/2014/main" id="{9FB7EE9A-C3D1-9969-0A8A-D1BCABC075F4}"/>
              </a:ext>
            </a:extLst>
          </p:cNvPr>
          <p:cNvSpPr>
            <a:spLocks noGrp="1"/>
          </p:cNvSpPr>
          <p:nvPr>
            <p:ph type="ftr" sz="quarter" idx="3"/>
          </p:nvPr>
        </p:nvSpPr>
        <p:spPr>
          <a:xfrm>
            <a:off x="9942371" y="378132"/>
            <a:ext cx="612773" cy="26189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US" sz="1200" b="0" i="0" u="none" strike="noStrike" kern="1200" cap="none" spc="0" normalizeH="0" baseline="0" noProof="0" smtClean="0">
                <a:ln>
                  <a:noFill/>
                </a:ln>
                <a:solidFill>
                  <a:srgbClr val="5F6061"/>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B4A36833-22C9-936F-FC20-C39516300990}"/>
              </a:ext>
            </a:extLst>
          </p:cNvPr>
          <p:cNvSpPr txBox="1"/>
          <p:nvPr/>
        </p:nvSpPr>
        <p:spPr>
          <a:xfrm>
            <a:off x="6765777" y="1190345"/>
            <a:ext cx="4668842" cy="5262979"/>
          </a:xfrm>
          <a:prstGeom prst="rect">
            <a:avLst/>
          </a:prstGeom>
          <a:no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The amounts disclosed are those recognised as expenses in the statement of profit or loss for the year, except for depreciation and employee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a:solidFill>
                <a:srgbClr val="5F606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The amounts disclosed for depreciation </a:t>
            </a:r>
            <a:r>
              <a:rPr lang="en-GB" sz="1600">
                <a:solidFill>
                  <a:srgbClr val="5F6061"/>
                </a:solidFill>
                <a:latin typeface="Arial" panose="020B0604020202020204" pitchFamily="34" charset="0"/>
                <a:cs typeface="Arial" panose="020B0604020202020204" pitchFamily="34" charset="0"/>
              </a:rPr>
              <a:t>are</a:t>
            </a: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 the charge for the year, calculated in accordance with IAS 16 </a:t>
            </a:r>
            <a:r>
              <a:rPr kumimoji="0" lang="en-GB" sz="1600" b="0" i="1"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Property, Plant and Equipment</a:t>
            </a:r>
            <a:r>
              <a:rPr kumimoji="0" lang="en-GB" sz="1600" b="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 The amounts include amounts that have been capitalised by including them in the carrying amount of inventory at the end of the reporting period.</a:t>
            </a:r>
            <a:endParaRPr kumimoji="0" lang="en-GB" sz="16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GB" sz="160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The amounts disclosed for employee benefits are the costs incurred for the year, including pension costs, for employee services, calculated in accordance with IAS 19 </a:t>
            </a:r>
            <a:r>
              <a:rPr kumimoji="0" lang="en-GB" sz="1600" i="1"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Employee Benefits</a:t>
            </a:r>
            <a:r>
              <a:rPr kumimoji="0" lang="en-GB" sz="160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 The amounts include amounts that have been capitalised by including them in the carrying amount of inventory at the end of the reporting period.</a:t>
            </a:r>
          </a:p>
        </p:txBody>
      </p:sp>
      <p:graphicFrame>
        <p:nvGraphicFramePr>
          <p:cNvPr id="19" name="Table 5">
            <a:extLst>
              <a:ext uri="{FF2B5EF4-FFF2-40B4-BE49-F238E27FC236}">
                <a16:creationId xmlns:a16="http://schemas.microsoft.com/office/drawing/2014/main" id="{B338A739-588E-FAE9-B607-D437084BB40F}"/>
              </a:ext>
            </a:extLst>
          </p:cNvPr>
          <p:cNvGraphicFramePr>
            <a:graphicFrameLocks noGrp="1"/>
          </p:cNvGraphicFramePr>
          <p:nvPr>
            <p:extLst>
              <p:ext uri="{D42A27DB-BD31-4B8C-83A1-F6EECF244321}">
                <p14:modId xmlns:p14="http://schemas.microsoft.com/office/powerpoint/2010/main" val="3153684850"/>
              </p:ext>
            </p:extLst>
          </p:nvPr>
        </p:nvGraphicFramePr>
        <p:xfrm>
          <a:off x="1660517" y="945324"/>
          <a:ext cx="5105260" cy="5508000"/>
        </p:xfrm>
        <a:graphic>
          <a:graphicData uri="http://schemas.openxmlformats.org/drawingml/2006/table">
            <a:tbl>
              <a:tblPr firstRow="1" bandRow="1">
                <a:tableStyleId>{21E4AEA4-8DFA-4A89-87EB-49C32662AFE0}</a:tableStyleId>
              </a:tblPr>
              <a:tblGrid>
                <a:gridCol w="3141698">
                  <a:extLst>
                    <a:ext uri="{9D8B030D-6E8A-4147-A177-3AD203B41FA5}">
                      <a16:colId xmlns:a16="http://schemas.microsoft.com/office/drawing/2014/main" val="3347287428"/>
                    </a:ext>
                  </a:extLst>
                </a:gridCol>
                <a:gridCol w="981781">
                  <a:extLst>
                    <a:ext uri="{9D8B030D-6E8A-4147-A177-3AD203B41FA5}">
                      <a16:colId xmlns:a16="http://schemas.microsoft.com/office/drawing/2014/main" val="2075562080"/>
                    </a:ext>
                  </a:extLst>
                </a:gridCol>
                <a:gridCol w="981781">
                  <a:extLst>
                    <a:ext uri="{9D8B030D-6E8A-4147-A177-3AD203B41FA5}">
                      <a16:colId xmlns:a16="http://schemas.microsoft.com/office/drawing/2014/main" val="757755648"/>
                    </a:ext>
                  </a:extLst>
                </a:gridCol>
              </a:tblGrid>
              <a:tr h="324000">
                <a:tc>
                  <a:txBody>
                    <a:bodyPr/>
                    <a:lstStyle/>
                    <a:p>
                      <a:r>
                        <a:rPr lang="en-GB" sz="1200">
                          <a:latin typeface="Arial" panose="020B0604020202020204" pitchFamily="34" charset="0"/>
                          <a:cs typeface="Arial" panose="020B0604020202020204" pitchFamily="34" charset="0"/>
                        </a:rPr>
                        <a:t>(in currency units)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a:latin typeface="Arial" panose="020B0604020202020204" pitchFamily="34" charset="0"/>
                          <a:cs typeface="Arial" panose="020B0604020202020204" pitchFamily="34" charset="0"/>
                        </a:rPr>
                        <a:t>20X2​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a:latin typeface="Arial" panose="020B0604020202020204" pitchFamily="34" charset="0"/>
                          <a:cs typeface="Arial" panose="020B0604020202020204" pitchFamily="34" charset="0"/>
                        </a:rPr>
                        <a:t>20X1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8279652"/>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5F6062"/>
                          </a:solidFill>
                          <a:effectLst/>
                          <a:latin typeface="Arial" panose="020B0604020202020204" pitchFamily="34" charset="0"/>
                          <a:cs typeface="Arial" panose="020B0604020202020204" pitchFamily="34" charset="0"/>
                        </a:rPr>
                        <a:t>Cost of sales</a:t>
                      </a:r>
                      <a:endParaRPr lang="en-GB" sz="1200" b="1" baseline="300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23,710</a:t>
                      </a: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21,990</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158942075"/>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5F6062"/>
                          </a:solidFill>
                          <a:effectLst/>
                          <a:latin typeface="Arial" panose="020B0604020202020204" pitchFamily="34" charset="0"/>
                          <a:cs typeface="Arial" panose="020B0604020202020204" pitchFamily="34" charset="0"/>
                        </a:rPr>
                        <a:t>Research and development expenses</a:t>
                      </a:r>
                      <a:endParaRPr lang="en-GB" sz="1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2,515</a:t>
                      </a:r>
                    </a:p>
                  </a:txBody>
                  <a:tcPr marL="68580" marR="68580" marT="0" marB="0" anchor="ctr">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2,590</a:t>
                      </a:r>
                    </a:p>
                  </a:txBody>
                  <a:tcPr marL="68580" marR="68580"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06963453"/>
                  </a:ext>
                </a:extLst>
              </a:tr>
              <a:tr h="324000">
                <a:tc>
                  <a:txBody>
                    <a:bodyPr/>
                    <a:lstStyle/>
                    <a:p>
                      <a:r>
                        <a:rPr lang="en-GB" sz="1200" b="0" i="0">
                          <a:solidFill>
                            <a:srgbClr val="5F6062"/>
                          </a:solidFill>
                          <a:effectLst/>
                          <a:latin typeface="Arial" panose="020B0604020202020204" pitchFamily="34" charset="0"/>
                          <a:cs typeface="Arial" panose="020B0604020202020204" pitchFamily="34" charset="0"/>
                        </a:rPr>
                        <a:t>General and administrative expenses</a:t>
                      </a:r>
                      <a:endParaRPr lang="en-GB" sz="12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4,975</a:t>
                      </a:r>
                    </a:p>
                  </a:txBody>
                  <a:tcPr marL="68580" marR="68580" marT="0" marB="0" anchor="ctr">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4,750</a:t>
                      </a:r>
                    </a:p>
                  </a:txBody>
                  <a:tcPr marL="68580" marR="68580"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59335085"/>
                  </a:ext>
                </a:extLst>
              </a:tr>
              <a:tr h="324000">
                <a:tc>
                  <a:txBody>
                    <a:bodyPr/>
                    <a:lstStyle/>
                    <a:p>
                      <a:r>
                        <a:rPr lang="en-GB" sz="1200" b="1">
                          <a:solidFill>
                            <a:schemeClr val="accent2"/>
                          </a:solidFill>
                          <a:latin typeface="Arial" panose="020B0604020202020204" pitchFamily="34" charset="0"/>
                          <a:cs typeface="Arial" panose="020B0604020202020204" pitchFamily="34" charset="0"/>
                        </a:rPr>
                        <a:t>Total depreciation</a:t>
                      </a:r>
                    </a:p>
                  </a:txBody>
                  <a:tcPr anchor="ctr">
                    <a:lnL w="12700" cap="flat" cmpd="sng" algn="ctr">
                      <a:solidFill>
                        <a:schemeClr val="tx1"/>
                      </a:solidFill>
                      <a:prstDash val="solid"/>
                      <a:round/>
                      <a:headEnd type="none" w="med" len="med"/>
                      <a:tailEnd type="none" w="med" len="med"/>
                    </a:lnL>
                    <a:lnB w="12700" cap="flat" cmpd="sng" algn="ctr">
                      <a:solidFill>
                        <a:schemeClr val="tx2"/>
                      </a:solidFill>
                      <a:prstDash val="solid"/>
                      <a:round/>
                      <a:headEnd type="none" w="med" len="med"/>
                      <a:tailEnd type="none" w="med" len="med"/>
                    </a:lnB>
                    <a:solidFill>
                      <a:schemeClr val="tx1">
                        <a:lumMod val="20000"/>
                        <a:lumOff val="80000"/>
                      </a:schemeClr>
                    </a:solidFill>
                  </a:tcPr>
                </a:tc>
                <a:tc>
                  <a:txBody>
                    <a:bodyPr/>
                    <a:lstStyle/>
                    <a:p>
                      <a:pPr algn="r">
                        <a:lnSpc>
                          <a:spcPct val="107000"/>
                        </a:lnSpc>
                        <a:spcBef>
                          <a:spcPts val="600"/>
                        </a:spcBef>
                      </a:pPr>
                      <a:r>
                        <a:rPr lang="en-GB" sz="1200" b="1">
                          <a:effectLst/>
                          <a:latin typeface="Arial" panose="020B0604020202020204" pitchFamily="34" charset="0"/>
                          <a:ea typeface="Times New Roman" panose="02020603050405020304" pitchFamily="18" charset="0"/>
                          <a:cs typeface="Times New Roman" panose="02020603050405020304" pitchFamily="18" charset="0"/>
                        </a:rPr>
                        <a:t>31,200</a:t>
                      </a:r>
                    </a:p>
                  </a:txBody>
                  <a:tcPr marL="68580" marR="68580" marT="0" marB="0" anchor="ctr">
                    <a:lnB w="12700" cap="flat" cmpd="sng" algn="ctr">
                      <a:solidFill>
                        <a:schemeClr val="tx2"/>
                      </a:solidFill>
                      <a:prstDash val="solid"/>
                      <a:round/>
                      <a:headEnd type="none" w="med" len="med"/>
                      <a:tailEnd type="none" w="med" len="med"/>
                    </a:lnB>
                    <a:solidFill>
                      <a:schemeClr val="tx1">
                        <a:lumMod val="20000"/>
                        <a:lumOff val="80000"/>
                      </a:schemeClr>
                    </a:solidFill>
                  </a:tcPr>
                </a:tc>
                <a:tc>
                  <a:txBody>
                    <a:bodyPr/>
                    <a:lstStyle/>
                    <a:p>
                      <a:pPr algn="r">
                        <a:lnSpc>
                          <a:spcPct val="107000"/>
                        </a:lnSpc>
                        <a:spcBef>
                          <a:spcPts val="600"/>
                        </a:spcBef>
                      </a:pPr>
                      <a:r>
                        <a:rPr lang="en-GB" sz="1200" b="1">
                          <a:effectLst/>
                          <a:latin typeface="Arial" panose="020B0604020202020204" pitchFamily="34" charset="0"/>
                          <a:ea typeface="Times New Roman" panose="02020603050405020304" pitchFamily="18" charset="0"/>
                          <a:cs typeface="Times New Roman" panose="02020603050405020304" pitchFamily="18" charset="0"/>
                        </a:rPr>
                        <a:t>29,330</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2"/>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457857082"/>
                  </a:ext>
                </a:extLst>
              </a:tr>
              <a:tr h="324000">
                <a:tc>
                  <a:txBody>
                    <a:bodyPr/>
                    <a:lstStyle/>
                    <a:p>
                      <a:r>
                        <a:rPr lang="en-GB" sz="1200">
                          <a:latin typeface="Arial" panose="020B0604020202020204" pitchFamily="34" charset="0"/>
                          <a:cs typeface="Arial" panose="020B0604020202020204" pitchFamily="34" charset="0"/>
                        </a:rPr>
                        <a:t>Research and development expenses​</a:t>
                      </a:r>
                    </a:p>
                  </a:txBody>
                  <a:tcPr anchor="ctr">
                    <a:lnL w="12700" cap="flat" cmpd="sng" algn="ctr">
                      <a:solidFill>
                        <a:schemeClr val="tx1"/>
                      </a:solidFill>
                      <a:prstDash val="solid"/>
                      <a:round/>
                      <a:headEnd type="none" w="med" len="med"/>
                      <a:tailEnd type="none" w="med" len="med"/>
                    </a:lnL>
                    <a:lnT w="12700" cap="flat" cmpd="sng" algn="ctr">
                      <a:solidFill>
                        <a:schemeClr val="tx2"/>
                      </a:solidFill>
                      <a:prstDash val="solid"/>
                      <a:round/>
                      <a:headEnd type="none" w="med" len="med"/>
                      <a:tailEnd type="none" w="med" len="med"/>
                    </a:lnT>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13,840</a:t>
                      </a:r>
                    </a:p>
                  </a:txBody>
                  <a:tcPr marL="68580" marR="68580" marT="0" marB="0" anchor="ctr">
                    <a:lnT w="12700" cap="flat" cmpd="sng" algn="ctr">
                      <a:solidFill>
                        <a:schemeClr val="tx2"/>
                      </a:solidFill>
                      <a:prstDash val="solid"/>
                      <a:round/>
                      <a:headEnd type="none" w="med" len="med"/>
                      <a:tailEnd type="none" w="med" len="med"/>
                    </a:lnT>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12,690</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961246489"/>
                  </a:ext>
                </a:extLst>
              </a:tr>
              <a:tr h="324000">
                <a:tc>
                  <a:txBody>
                    <a:bodyPr/>
                    <a:lstStyle/>
                    <a:p>
                      <a:r>
                        <a:rPr lang="en-GB" sz="1200" b="1">
                          <a:solidFill>
                            <a:schemeClr val="accent2"/>
                          </a:solidFill>
                          <a:latin typeface="Arial" panose="020B0604020202020204" pitchFamily="34" charset="0"/>
                          <a:cs typeface="Arial" panose="020B0604020202020204" pitchFamily="34" charset="0"/>
                        </a:rPr>
                        <a:t>Total amortisation</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r">
                        <a:lnSpc>
                          <a:spcPct val="107000"/>
                        </a:lnSpc>
                        <a:spcBef>
                          <a:spcPts val="600"/>
                        </a:spcBef>
                      </a:pPr>
                      <a:r>
                        <a:rPr lang="en-GB" sz="1200" b="1">
                          <a:effectLst/>
                          <a:latin typeface="Arial" panose="020B0604020202020204" pitchFamily="34" charset="0"/>
                          <a:ea typeface="Times New Roman" panose="02020603050405020304" pitchFamily="18" charset="0"/>
                          <a:cs typeface="Times New Roman" panose="02020603050405020304" pitchFamily="18" charset="0"/>
                        </a:rPr>
                        <a:t>13,840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r">
                        <a:lnSpc>
                          <a:spcPct val="107000"/>
                        </a:lnSpc>
                        <a:spcBef>
                          <a:spcPts val="600"/>
                        </a:spcBef>
                      </a:pPr>
                      <a:r>
                        <a:rPr lang="en-GB" sz="1200" b="1">
                          <a:effectLst/>
                          <a:latin typeface="Arial" panose="020B0604020202020204" pitchFamily="34" charset="0"/>
                          <a:ea typeface="Times New Roman" panose="02020603050405020304" pitchFamily="18" charset="0"/>
                          <a:cs typeface="Times New Roman" panose="02020603050405020304" pitchFamily="18" charset="0"/>
                        </a:rPr>
                        <a:t>12,690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384520022"/>
                  </a:ext>
                </a:extLst>
              </a:tr>
              <a:tr h="324000">
                <a:tc>
                  <a:txBody>
                    <a:bodyPr/>
                    <a:lstStyle/>
                    <a:p>
                      <a:r>
                        <a:rPr lang="en-GB" sz="1200">
                          <a:latin typeface="Arial" panose="020B0604020202020204" pitchFamily="34" charset="0"/>
                          <a:cs typeface="Arial" panose="020B0604020202020204" pitchFamily="34" charset="0"/>
                        </a:rPr>
                        <a:t>Cost of sales</a:t>
                      </a:r>
                      <a:endParaRPr lang="en-GB" sz="1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61,640</a:t>
                      </a: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57,175</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20684152"/>
                  </a:ext>
                </a:extLst>
              </a:tr>
              <a:tr h="324000">
                <a:tc>
                  <a:txBody>
                    <a:bodyPr/>
                    <a:lstStyle/>
                    <a:p>
                      <a:r>
                        <a:rPr lang="en-GB" sz="1200">
                          <a:latin typeface="Arial" panose="020B0604020202020204" pitchFamily="34" charset="0"/>
                          <a:cs typeface="Arial" panose="020B0604020202020204" pitchFamily="34" charset="0"/>
                        </a:rPr>
                        <a:t>Selling expenses</a:t>
                      </a: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7,515</a:t>
                      </a:r>
                    </a:p>
                  </a:txBody>
                  <a:tcPr marL="68580" marR="68580" marT="0" marB="0" anchor="ctr">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7,110</a:t>
                      </a:r>
                    </a:p>
                  </a:txBody>
                  <a:tcPr marL="68580" marR="68580"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72539255"/>
                  </a:ext>
                </a:extLst>
              </a:tr>
              <a:tr h="324000">
                <a:tc>
                  <a:txBody>
                    <a:bodyPr/>
                    <a:lstStyle/>
                    <a:p>
                      <a:r>
                        <a:rPr lang="en-GB" sz="1200">
                          <a:latin typeface="Arial" panose="020B0604020202020204" pitchFamily="34" charset="0"/>
                          <a:cs typeface="Arial" panose="020B0604020202020204" pitchFamily="34" charset="0"/>
                        </a:rPr>
                        <a:t>Research and development expenses</a:t>
                      </a:r>
                      <a:endParaRPr lang="en-GB" sz="1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6,545</a:t>
                      </a:r>
                    </a:p>
                  </a:txBody>
                  <a:tcPr marL="68580" marR="68580" marT="0" marB="0" anchor="ctr">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6,750</a:t>
                      </a:r>
                    </a:p>
                  </a:txBody>
                  <a:tcPr marL="68580" marR="68580"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78401119"/>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​General and administrative expenses</a:t>
                      </a: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8,920</a:t>
                      </a:r>
                    </a:p>
                  </a:txBody>
                  <a:tcPr marL="68580" marR="68580" marT="0" marB="0" anchor="ctr">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5,825</a:t>
                      </a:r>
                    </a:p>
                  </a:txBody>
                  <a:tcPr marL="68580" marR="68580"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2211338"/>
                  </a:ext>
                </a:extLst>
              </a:tr>
              <a:tr h="324000">
                <a:tc>
                  <a:txBody>
                    <a:bodyPr/>
                    <a:lstStyle/>
                    <a:p>
                      <a:r>
                        <a:rPr lang="en-GB" sz="1200" b="1">
                          <a:solidFill>
                            <a:schemeClr val="accent2"/>
                          </a:solidFill>
                          <a:latin typeface="Arial" panose="020B0604020202020204" pitchFamily="34" charset="0"/>
                          <a:cs typeface="Arial" panose="020B0604020202020204" pitchFamily="34" charset="0"/>
                        </a:rPr>
                        <a:t>Total employee benefits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r">
                        <a:lnSpc>
                          <a:spcPct val="107000"/>
                        </a:lnSpc>
                        <a:spcBef>
                          <a:spcPts val="600"/>
                        </a:spcBef>
                      </a:pPr>
                      <a:r>
                        <a:rPr lang="en-GB" sz="1200" b="1">
                          <a:effectLst/>
                          <a:latin typeface="Arial" panose="020B0604020202020204" pitchFamily="34" charset="0"/>
                          <a:ea typeface="Times New Roman" panose="02020603050405020304" pitchFamily="18" charset="0"/>
                          <a:cs typeface="Times New Roman" panose="02020603050405020304" pitchFamily="18" charset="0"/>
                        </a:rPr>
                        <a:t>84,620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r">
                        <a:lnSpc>
                          <a:spcPct val="107000"/>
                        </a:lnSpc>
                        <a:spcBef>
                          <a:spcPts val="600"/>
                        </a:spcBef>
                      </a:pPr>
                      <a:r>
                        <a:rPr lang="en-GB" sz="1200" b="1">
                          <a:effectLst/>
                          <a:latin typeface="Arial" panose="020B0604020202020204" pitchFamily="34" charset="0"/>
                          <a:ea typeface="Times New Roman" panose="02020603050405020304" pitchFamily="18" charset="0"/>
                          <a:cs typeface="Times New Roman" panose="02020603050405020304" pitchFamily="18" charset="0"/>
                        </a:rPr>
                        <a:t>76,860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726794336"/>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Research and development expenses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1,600</a:t>
                      </a: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1,500</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547156056"/>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​Goodwill impairment loss</a:t>
                      </a: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4,500</a:t>
                      </a:r>
                    </a:p>
                  </a:txBody>
                  <a:tcPr marL="68580" marR="68580" marT="0" marB="0" anchor="ctr">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287112573"/>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2"/>
                          </a:solidFill>
                          <a:latin typeface="Arial" panose="020B0604020202020204" pitchFamily="34" charset="0"/>
                          <a:cs typeface="Arial" panose="020B0604020202020204" pitchFamily="34" charset="0"/>
                        </a:rPr>
                        <a:t>Total impairment loss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r">
                        <a:lnSpc>
                          <a:spcPct val="107000"/>
                        </a:lnSpc>
                        <a:spcBef>
                          <a:spcPts val="600"/>
                        </a:spcBef>
                      </a:pPr>
                      <a:r>
                        <a:rPr lang="en-GB" sz="1200" b="1">
                          <a:effectLst/>
                          <a:latin typeface="Arial" panose="020B0604020202020204" pitchFamily="34" charset="0"/>
                          <a:ea typeface="Times New Roman" panose="02020603050405020304" pitchFamily="18" charset="0"/>
                          <a:cs typeface="Times New Roman" panose="02020603050405020304" pitchFamily="18" charset="0"/>
                        </a:rPr>
                        <a:t>6,100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r">
                        <a:lnSpc>
                          <a:spcPct val="107000"/>
                        </a:lnSpc>
                        <a:spcBef>
                          <a:spcPts val="600"/>
                        </a:spcBef>
                      </a:pPr>
                      <a:r>
                        <a:rPr lang="en-GB" sz="1200" b="1">
                          <a:effectLst/>
                          <a:latin typeface="Arial" panose="020B0604020202020204" pitchFamily="34" charset="0"/>
                          <a:ea typeface="Times New Roman" panose="02020603050405020304" pitchFamily="18" charset="0"/>
                          <a:cs typeface="Times New Roman" panose="02020603050405020304" pitchFamily="18" charset="0"/>
                        </a:rPr>
                        <a:t>1,500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489148798"/>
                  </a:ext>
                </a:extLst>
              </a:tr>
              <a:tr h="324000">
                <a:tc>
                  <a:txBody>
                    <a:bodyPr/>
                    <a:lstStyle/>
                    <a:p>
                      <a:r>
                        <a:rPr lang="en-GB" sz="1200">
                          <a:latin typeface="Arial" panose="020B0604020202020204" pitchFamily="34" charset="0"/>
                          <a:cs typeface="Arial" panose="020B0604020202020204" pitchFamily="34" charset="0"/>
                        </a:rPr>
                        <a:t>Cost of sales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2,775</a:t>
                      </a:r>
                    </a:p>
                  </a:txBody>
                  <a:tcPr marL="68580" marR="6858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r">
                        <a:lnSpc>
                          <a:spcPct val="107000"/>
                        </a:lnSpc>
                        <a:spcBef>
                          <a:spcPts val="600"/>
                        </a:spcBef>
                      </a:pPr>
                      <a:r>
                        <a:rPr lang="en-GB" sz="1200">
                          <a:effectLst/>
                          <a:latin typeface="Arial" panose="020B0604020202020204" pitchFamily="34" charset="0"/>
                          <a:ea typeface="Times New Roman" panose="02020603050405020304" pitchFamily="18" charset="0"/>
                          <a:cs typeface="Times New Roman" panose="02020603050405020304" pitchFamily="18" charset="0"/>
                        </a:rPr>
                        <a:t>2,625</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743437175"/>
                  </a:ext>
                </a:extLst>
              </a:tr>
              <a:tr h="32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2"/>
                          </a:solidFill>
                          <a:latin typeface="Arial" panose="020B0604020202020204" pitchFamily="34" charset="0"/>
                          <a:cs typeface="Arial" panose="020B0604020202020204" pitchFamily="34" charset="0"/>
                        </a:rPr>
                        <a:t>Total write-down of inventories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r">
                        <a:lnSpc>
                          <a:spcPct val="107000"/>
                        </a:lnSpc>
                        <a:spcBef>
                          <a:spcPts val="600"/>
                        </a:spcBef>
                      </a:pPr>
                      <a:r>
                        <a:rPr lang="en-GB" sz="1200" b="1">
                          <a:effectLst/>
                          <a:latin typeface="Arial" panose="020B0604020202020204" pitchFamily="34" charset="0"/>
                          <a:ea typeface="Times New Roman" panose="02020603050405020304" pitchFamily="18" charset="0"/>
                          <a:cs typeface="Times New Roman" panose="02020603050405020304" pitchFamily="18" charset="0"/>
                        </a:rPr>
                        <a:t>2,775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r">
                        <a:lnSpc>
                          <a:spcPct val="107000"/>
                        </a:lnSpc>
                        <a:spcBef>
                          <a:spcPts val="600"/>
                        </a:spcBef>
                      </a:pPr>
                      <a:r>
                        <a:rPr lang="en-GB" sz="1200" b="1">
                          <a:effectLst/>
                          <a:latin typeface="Arial" panose="020B0604020202020204" pitchFamily="34" charset="0"/>
                          <a:ea typeface="Times New Roman" panose="02020603050405020304" pitchFamily="18" charset="0"/>
                          <a:cs typeface="Times New Roman" panose="02020603050405020304" pitchFamily="18" charset="0"/>
                        </a:rPr>
                        <a:t>2,625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2334944062"/>
                  </a:ext>
                </a:extLst>
              </a:tr>
            </a:tbl>
          </a:graphicData>
        </a:graphic>
      </p:graphicFrame>
      <p:sp>
        <p:nvSpPr>
          <p:cNvPr id="20" name="Rectangle 19">
            <a:extLst>
              <a:ext uri="{FF2B5EF4-FFF2-40B4-BE49-F238E27FC236}">
                <a16:creationId xmlns:a16="http://schemas.microsoft.com/office/drawing/2014/main" id="{987DC0D4-1645-156C-4647-F9E2F5CAF02B}"/>
              </a:ext>
            </a:extLst>
          </p:cNvPr>
          <p:cNvSpPr/>
          <p:nvPr/>
        </p:nvSpPr>
        <p:spPr>
          <a:xfrm>
            <a:off x="1538699" y="839797"/>
            <a:ext cx="9969809" cy="579044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E4E1315-BD00-C828-F61A-0A99E702C91F}"/>
              </a:ext>
            </a:extLst>
          </p:cNvPr>
          <p:cNvSpPr txBox="1"/>
          <p:nvPr/>
        </p:nvSpPr>
        <p:spPr>
          <a:xfrm>
            <a:off x="1539020" y="227760"/>
            <a:ext cx="9000000" cy="461665"/>
          </a:xfrm>
          <a:prstGeom prst="rect">
            <a:avLst/>
          </a:prstGeom>
          <a:solidFill>
            <a:schemeClr val="bg1"/>
          </a:solidFill>
          <a:ln>
            <a:solidFill>
              <a:schemeClr val="bg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Specified expenses by nature note</a:t>
            </a:r>
          </a:p>
        </p:txBody>
      </p:sp>
    </p:spTree>
    <p:extLst>
      <p:ext uri="{BB962C8B-B14F-4D97-AF65-F5344CB8AC3E}">
        <p14:creationId xmlns:p14="http://schemas.microsoft.com/office/powerpoint/2010/main" val="2449867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702490-00C6-E0FB-C944-9C1B9FD1A31B}"/>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29</a:t>
            </a:fld>
            <a:endParaRPr lang="en-US">
              <a:cs typeface="Arial" panose="020B0604020202020204" pitchFamily="34" charset="0"/>
            </a:endParaRPr>
          </a:p>
        </p:txBody>
      </p:sp>
      <p:sp>
        <p:nvSpPr>
          <p:cNvPr id="3" name="Title 2">
            <a:extLst>
              <a:ext uri="{FF2B5EF4-FFF2-40B4-BE49-F238E27FC236}">
                <a16:creationId xmlns:a16="http://schemas.microsoft.com/office/drawing/2014/main" id="{208EA630-2BDA-0387-5B50-F916E682B75C}"/>
              </a:ext>
            </a:extLst>
          </p:cNvPr>
          <p:cNvSpPr>
            <a:spLocks noGrp="1"/>
          </p:cNvSpPr>
          <p:nvPr>
            <p:ph type="ctrTitle"/>
          </p:nvPr>
        </p:nvSpPr>
        <p:spPr/>
        <p:txBody>
          <a:bodyPr/>
          <a:lstStyle/>
          <a:p>
            <a:r>
              <a:rPr lang="en-GB"/>
              <a:t>Limited changes to the </a:t>
            </a:r>
            <a:br>
              <a:rPr lang="en-GB"/>
            </a:br>
            <a:r>
              <a:rPr lang="en-GB"/>
              <a:t>cash flow statement</a:t>
            </a:r>
          </a:p>
        </p:txBody>
      </p:sp>
    </p:spTree>
    <p:extLst>
      <p:ext uri="{BB962C8B-B14F-4D97-AF65-F5344CB8AC3E}">
        <p14:creationId xmlns:p14="http://schemas.microsoft.com/office/powerpoint/2010/main" val="4219329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8F221E-772B-D9E4-B5F7-A7743AAE73E1}"/>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3</a:t>
            </a:fld>
            <a:endParaRPr lang="en-US">
              <a:cs typeface="Arial" panose="020B0604020202020204" pitchFamily="34" charset="0"/>
            </a:endParaRPr>
          </a:p>
        </p:txBody>
      </p:sp>
      <p:sp>
        <p:nvSpPr>
          <p:cNvPr id="3" name="Title 2">
            <a:extLst>
              <a:ext uri="{FF2B5EF4-FFF2-40B4-BE49-F238E27FC236}">
                <a16:creationId xmlns:a16="http://schemas.microsoft.com/office/drawing/2014/main" id="{C27BB1D2-3B11-0C96-F637-E66AD40DC843}"/>
              </a:ext>
            </a:extLst>
          </p:cNvPr>
          <p:cNvSpPr>
            <a:spLocks noGrp="1"/>
          </p:cNvSpPr>
          <p:nvPr>
            <p:ph type="title"/>
          </p:nvPr>
        </p:nvSpPr>
        <p:spPr/>
        <p:txBody>
          <a:bodyPr/>
          <a:lstStyle/>
          <a:p>
            <a:r>
              <a:rPr lang="en-GB"/>
              <a:t>Helicopter view</a:t>
            </a:r>
          </a:p>
        </p:txBody>
      </p:sp>
      <p:sp>
        <p:nvSpPr>
          <p:cNvPr id="4" name="Text Placeholder 4">
            <a:extLst>
              <a:ext uri="{FF2B5EF4-FFF2-40B4-BE49-F238E27FC236}">
                <a16:creationId xmlns:a16="http://schemas.microsoft.com/office/drawing/2014/main" id="{63667FF2-E6C5-60B6-063D-BD11AB8A6AE4}"/>
              </a:ext>
            </a:extLst>
          </p:cNvPr>
          <p:cNvSpPr txBox="1">
            <a:spLocks/>
          </p:cNvSpPr>
          <p:nvPr/>
        </p:nvSpPr>
        <p:spPr>
          <a:xfrm>
            <a:off x="923264" y="2993896"/>
            <a:ext cx="2254341" cy="1925876"/>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Responds to investors’ demand for better information about companies’ financial performance</a:t>
            </a:r>
          </a:p>
        </p:txBody>
      </p:sp>
      <p:sp>
        <p:nvSpPr>
          <p:cNvPr id="5" name="TextBox 4">
            <a:extLst>
              <a:ext uri="{FF2B5EF4-FFF2-40B4-BE49-F238E27FC236}">
                <a16:creationId xmlns:a16="http://schemas.microsoft.com/office/drawing/2014/main" id="{900DC850-5F35-DA23-9C71-E3AC6E4AD200}"/>
              </a:ext>
            </a:extLst>
          </p:cNvPr>
          <p:cNvSpPr txBox="1"/>
          <p:nvPr/>
        </p:nvSpPr>
        <p:spPr>
          <a:xfrm>
            <a:off x="5088570" y="2993896"/>
            <a:ext cx="2254341"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Improves how information is communicated in the financial statements</a:t>
            </a:r>
          </a:p>
        </p:txBody>
      </p:sp>
      <p:sp>
        <p:nvSpPr>
          <p:cNvPr id="6" name="TextBox 5">
            <a:extLst>
              <a:ext uri="{FF2B5EF4-FFF2-40B4-BE49-F238E27FC236}">
                <a16:creationId xmlns:a16="http://schemas.microsoft.com/office/drawing/2014/main" id="{FCD29C5F-A04E-19E0-51B6-8BD0814221D5}"/>
              </a:ext>
            </a:extLst>
          </p:cNvPr>
          <p:cNvSpPr txBox="1"/>
          <p:nvPr/>
        </p:nvSpPr>
        <p:spPr>
          <a:xfrm>
            <a:off x="8456003" y="2993896"/>
            <a:ext cx="2034810"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Gives investors a better basis for analysing and comparing companies’ performance</a:t>
            </a:r>
          </a:p>
        </p:txBody>
      </p:sp>
      <p:pic>
        <p:nvPicPr>
          <p:cNvPr id="7" name="Graphic 6" descr="Caret Down with solid fill">
            <a:extLst>
              <a:ext uri="{FF2B5EF4-FFF2-40B4-BE49-F238E27FC236}">
                <a16:creationId xmlns:a16="http://schemas.microsoft.com/office/drawing/2014/main" id="{88CD3F3C-79DE-C697-50F5-AAD1340266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7342911" y="3132128"/>
            <a:ext cx="759713" cy="759713"/>
          </a:xfrm>
          <a:prstGeom prst="rect">
            <a:avLst/>
          </a:prstGeom>
        </p:spPr>
      </p:pic>
      <p:pic>
        <p:nvPicPr>
          <p:cNvPr id="8" name="Graphic 7" descr="Caret Down with solid fill">
            <a:extLst>
              <a:ext uri="{FF2B5EF4-FFF2-40B4-BE49-F238E27FC236}">
                <a16:creationId xmlns:a16="http://schemas.microsoft.com/office/drawing/2014/main" id="{5ED13E98-C523-4851-F9F0-34944F3C5A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754278" y="3144819"/>
            <a:ext cx="759713" cy="759713"/>
          </a:xfrm>
          <a:prstGeom prst="rect">
            <a:avLst/>
          </a:prstGeom>
        </p:spPr>
      </p:pic>
      <p:sp>
        <p:nvSpPr>
          <p:cNvPr id="10" name="TextBox 9">
            <a:extLst>
              <a:ext uri="{FF2B5EF4-FFF2-40B4-BE49-F238E27FC236}">
                <a16:creationId xmlns:a16="http://schemas.microsoft.com/office/drawing/2014/main" id="{119D229C-5241-B7DD-EEA9-BE445A567688}"/>
              </a:ext>
            </a:extLst>
          </p:cNvPr>
          <p:cNvSpPr txBox="1"/>
          <p:nvPr/>
        </p:nvSpPr>
        <p:spPr>
          <a:xfrm>
            <a:off x="923264" y="2414513"/>
            <a:ext cx="9783268" cy="369332"/>
          </a:xfrm>
          <a:prstGeom prst="rect">
            <a:avLst/>
          </a:prstGeom>
          <a:noFill/>
        </p:spPr>
        <p:txBody>
          <a:bodyPr wrap="square">
            <a:spAutoFit/>
          </a:bodyPr>
          <a:lstStyle/>
          <a:p>
            <a:r>
              <a:rPr lang="en-GB" sz="1800" b="1">
                <a:solidFill>
                  <a:schemeClr val="accent2"/>
                </a:solidFill>
                <a:latin typeface="Arial" panose="020B0604020202020204" pitchFamily="34" charset="0"/>
                <a:cs typeface="Arial" panose="020B0604020202020204" pitchFamily="34" charset="0"/>
              </a:rPr>
              <a:t>New IFRS Accounting Standard to improve reporting of financial performance</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4666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6A8E27-31B9-85C0-360A-C9C42FD639B1}"/>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30</a:t>
            </a:fld>
            <a:endParaRPr lang="en-US">
              <a:cs typeface="Arial" panose="020B0604020202020204" pitchFamily="34" charset="0"/>
            </a:endParaRPr>
          </a:p>
        </p:txBody>
      </p:sp>
      <p:sp>
        <p:nvSpPr>
          <p:cNvPr id="3" name="Title 2">
            <a:extLst>
              <a:ext uri="{FF2B5EF4-FFF2-40B4-BE49-F238E27FC236}">
                <a16:creationId xmlns:a16="http://schemas.microsoft.com/office/drawing/2014/main" id="{D6001223-405E-CE49-D77E-2063CE98D6E6}"/>
              </a:ext>
            </a:extLst>
          </p:cNvPr>
          <p:cNvSpPr>
            <a:spLocks noGrp="1"/>
          </p:cNvSpPr>
          <p:nvPr>
            <p:ph type="title"/>
          </p:nvPr>
        </p:nvSpPr>
        <p:spPr/>
        <p:txBody>
          <a:bodyPr/>
          <a:lstStyle/>
          <a:p>
            <a:r>
              <a:rPr lang="en-GB"/>
              <a:t>Limited changes to the statement of cash flows</a:t>
            </a:r>
          </a:p>
        </p:txBody>
      </p:sp>
      <p:sp>
        <p:nvSpPr>
          <p:cNvPr id="4" name="Rectangle 3">
            <a:extLst>
              <a:ext uri="{FF2B5EF4-FFF2-40B4-BE49-F238E27FC236}">
                <a16:creationId xmlns:a16="http://schemas.microsoft.com/office/drawing/2014/main" id="{F8BF0D89-13A8-B4A5-0C0A-CE5F3F41506D}"/>
              </a:ext>
            </a:extLst>
          </p:cNvPr>
          <p:cNvSpPr/>
          <p:nvPr/>
        </p:nvSpPr>
        <p:spPr>
          <a:xfrm>
            <a:off x="1072472" y="2245647"/>
            <a:ext cx="9189129" cy="76639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 Placeholder 1">
            <a:extLst>
              <a:ext uri="{FF2B5EF4-FFF2-40B4-BE49-F238E27FC236}">
                <a16:creationId xmlns:a16="http://schemas.microsoft.com/office/drawing/2014/main" id="{6648A9AA-47F1-EC8E-05DC-1FF09C69BC2E}"/>
              </a:ext>
            </a:extLst>
          </p:cNvPr>
          <p:cNvSpPr txBox="1">
            <a:spLocks/>
          </p:cNvSpPr>
          <p:nvPr/>
        </p:nvSpPr>
        <p:spPr>
          <a:xfrm>
            <a:off x="2638056" y="2218318"/>
            <a:ext cx="7623545" cy="638185"/>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Operating profit or loss subtotal to be the starting point for the indirect method of reporting cash flows from operating activities</a:t>
            </a:r>
          </a:p>
          <a:p>
            <a:endParaRPr lang="en-GB" sz="1800"/>
          </a:p>
          <a:p>
            <a:r>
              <a:rPr lang="en-GB" sz="1800" b="0" i="0" u="none" strike="noStrike">
                <a:solidFill>
                  <a:srgbClr val="FFFFFF"/>
                </a:solidFill>
                <a:effectLst/>
                <a:latin typeface="Arial" panose="020B0604020202020204" pitchFamily="34" charset="0"/>
              </a:rPr>
              <a:t>Cash flows</a:t>
            </a:r>
            <a:r>
              <a:rPr lang="en-GB" sz="1600"/>
              <a:t> </a:t>
            </a:r>
            <a:endParaRPr lang="en-GB" sz="1800"/>
          </a:p>
          <a:p>
            <a:endParaRPr lang="en-GB" sz="1800"/>
          </a:p>
        </p:txBody>
      </p:sp>
      <p:graphicFrame>
        <p:nvGraphicFramePr>
          <p:cNvPr id="8" name="Table 7">
            <a:extLst>
              <a:ext uri="{FF2B5EF4-FFF2-40B4-BE49-F238E27FC236}">
                <a16:creationId xmlns:a16="http://schemas.microsoft.com/office/drawing/2014/main" id="{8D5A760D-05C8-82A0-998A-8C13F8996922}"/>
              </a:ext>
            </a:extLst>
          </p:cNvPr>
          <p:cNvGraphicFramePr>
            <a:graphicFrameLocks noGrp="1"/>
          </p:cNvGraphicFramePr>
          <p:nvPr>
            <p:extLst>
              <p:ext uri="{D42A27DB-BD31-4B8C-83A1-F6EECF244321}">
                <p14:modId xmlns:p14="http://schemas.microsoft.com/office/powerpoint/2010/main" val="3883682546"/>
              </p:ext>
            </p:extLst>
          </p:nvPr>
        </p:nvGraphicFramePr>
        <p:xfrm>
          <a:off x="1072472" y="3246394"/>
          <a:ext cx="9189129" cy="3232640"/>
        </p:xfrm>
        <a:graphic>
          <a:graphicData uri="http://schemas.openxmlformats.org/drawingml/2006/table">
            <a:tbl>
              <a:tblPr firstRow="1" bandRow="1"/>
              <a:tblGrid>
                <a:gridCol w="3063043">
                  <a:extLst>
                    <a:ext uri="{9D8B030D-6E8A-4147-A177-3AD203B41FA5}">
                      <a16:colId xmlns:a16="http://schemas.microsoft.com/office/drawing/2014/main" val="16504026"/>
                    </a:ext>
                  </a:extLst>
                </a:gridCol>
                <a:gridCol w="3063043">
                  <a:extLst>
                    <a:ext uri="{9D8B030D-6E8A-4147-A177-3AD203B41FA5}">
                      <a16:colId xmlns:a16="http://schemas.microsoft.com/office/drawing/2014/main" val="3262878763"/>
                    </a:ext>
                  </a:extLst>
                </a:gridCol>
                <a:gridCol w="3063043">
                  <a:extLst>
                    <a:ext uri="{9D8B030D-6E8A-4147-A177-3AD203B41FA5}">
                      <a16:colId xmlns:a16="http://schemas.microsoft.com/office/drawing/2014/main" val="1696893977"/>
                    </a:ext>
                  </a:extLst>
                </a:gridCol>
              </a:tblGrid>
              <a:tr h="635000">
                <a:tc>
                  <a:txBody>
                    <a:bodyPr/>
                    <a:lstStyle/>
                    <a:p>
                      <a:pPr algn="l" fontAlgn="t"/>
                      <a:r>
                        <a:rPr lang="en-GB" sz="1800" b="0" i="0" u="none" strike="noStrike">
                          <a:solidFill>
                            <a:srgbClr val="FFFFFF"/>
                          </a:solidFill>
                          <a:effectLst/>
                          <a:latin typeface="Arial" panose="020B0604020202020204" pitchFamily="34" charset="0"/>
                        </a:rPr>
                        <a:t>Cash flows</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002060"/>
                    </a:solidFill>
                  </a:tcPr>
                </a:tc>
                <a:tc>
                  <a:txBody>
                    <a:bodyPr/>
                    <a:lstStyle/>
                    <a:p>
                      <a:pPr algn="l" fontAlgn="t"/>
                      <a:r>
                        <a:rPr lang="en-GB" sz="1800" b="0" i="0" u="none" strike="noStrike">
                          <a:solidFill>
                            <a:srgbClr val="FFFFFF"/>
                          </a:solidFill>
                          <a:effectLst/>
                          <a:latin typeface="Arial" panose="020B0604020202020204" pitchFamily="34" charset="0"/>
                        </a:rPr>
                        <a:t>Entities </a:t>
                      </a:r>
                      <a:r>
                        <a:rPr lang="en-GB" sz="1800" b="1" i="0" u="none" strike="noStrike">
                          <a:solidFill>
                            <a:srgbClr val="FFFFFF"/>
                          </a:solidFill>
                          <a:effectLst/>
                          <a:latin typeface="Arial" panose="020B0604020202020204" pitchFamily="34" charset="0"/>
                        </a:rPr>
                        <a:t>without </a:t>
                      </a:r>
                      <a:r>
                        <a:rPr lang="en-GB" sz="1800" b="0" i="0" u="none" strike="noStrike">
                          <a:solidFill>
                            <a:srgbClr val="FFFFFF"/>
                          </a:solidFill>
                          <a:effectLst/>
                          <a:latin typeface="Arial" panose="020B0604020202020204" pitchFamily="34" charset="0"/>
                        </a:rPr>
                        <a:t>specified main business activities</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002060"/>
                    </a:solidFill>
                  </a:tcPr>
                </a:tc>
                <a:tc>
                  <a:txBody>
                    <a:bodyPr/>
                    <a:lstStyle/>
                    <a:p>
                      <a:pPr algn="l" fontAlgn="t"/>
                      <a:r>
                        <a:rPr lang="en-GB" sz="1800" b="0" i="0" u="none" strike="noStrike">
                          <a:solidFill>
                            <a:srgbClr val="FFFFFF"/>
                          </a:solidFill>
                          <a:effectLst/>
                          <a:latin typeface="Arial" panose="020B0604020202020204" pitchFamily="34" charset="0"/>
                        </a:rPr>
                        <a:t>Entities </a:t>
                      </a:r>
                      <a:r>
                        <a:rPr lang="en-GB" sz="1800" b="1" i="0" u="none" strike="noStrike">
                          <a:solidFill>
                            <a:srgbClr val="FFFFFF"/>
                          </a:solidFill>
                          <a:effectLst/>
                          <a:latin typeface="Arial" panose="020B0604020202020204" pitchFamily="34" charset="0"/>
                        </a:rPr>
                        <a:t>with</a:t>
                      </a:r>
                      <a:r>
                        <a:rPr lang="en-GB" sz="1800" b="0" i="0" u="none" strike="noStrike">
                          <a:solidFill>
                            <a:srgbClr val="FFFFFF"/>
                          </a:solidFill>
                          <a:effectLst/>
                          <a:latin typeface="Arial" panose="020B0604020202020204" pitchFamily="34" charset="0"/>
                        </a:rPr>
                        <a:t> specified main business activities</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2505752058"/>
                  </a:ext>
                </a:extLst>
              </a:tr>
              <a:tr h="635000">
                <a:tc>
                  <a:txBody>
                    <a:bodyPr/>
                    <a:lstStyle/>
                    <a:p>
                      <a:pPr algn="l" fontAlgn="t"/>
                      <a:r>
                        <a:rPr lang="en-GB" sz="1800" b="0" i="0" u="none" strike="noStrike">
                          <a:solidFill>
                            <a:schemeClr val="tx1"/>
                          </a:solidFill>
                          <a:effectLst/>
                          <a:latin typeface="Arial" panose="020B0604020202020204" pitchFamily="34" charset="0"/>
                        </a:rPr>
                        <a:t>Interest received</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t"/>
                      <a:r>
                        <a:rPr lang="en-GB" sz="1800" b="0" i="0" u="none" strike="noStrike">
                          <a:solidFill>
                            <a:schemeClr val="tx1"/>
                          </a:solidFill>
                          <a:effectLst/>
                          <a:latin typeface="Arial" panose="020B0604020202020204" pitchFamily="34" charset="0"/>
                        </a:rPr>
                        <a:t>Investing activities</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rowSpan="3">
                  <a:txBody>
                    <a:bodyPr/>
                    <a:lstStyle/>
                    <a:p>
                      <a:pPr algn="l" fontAlgn="t"/>
                      <a:r>
                        <a:rPr lang="en-GB" sz="1800" b="0" i="0" u="none" strike="noStrike">
                          <a:solidFill>
                            <a:schemeClr val="tx1"/>
                          </a:solidFill>
                          <a:effectLst/>
                          <a:latin typeface="Arial" panose="020B0604020202020204" pitchFamily="34" charset="0"/>
                        </a:rPr>
                        <a:t>A single category for each item—operating, investing or financing categories</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22292529"/>
                  </a:ext>
                </a:extLst>
              </a:tr>
              <a:tr h="635000">
                <a:tc>
                  <a:txBody>
                    <a:bodyPr/>
                    <a:lstStyle/>
                    <a:p>
                      <a:pPr algn="l" fontAlgn="t"/>
                      <a:r>
                        <a:rPr lang="en-GB" sz="1800" b="0" i="0" u="none" strike="noStrike">
                          <a:solidFill>
                            <a:schemeClr val="tx1"/>
                          </a:solidFill>
                          <a:effectLst/>
                          <a:latin typeface="Arial" panose="020B0604020202020204" pitchFamily="34" charset="0"/>
                        </a:rPr>
                        <a:t>Interest paid</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t"/>
                      <a:r>
                        <a:rPr lang="en-GB" sz="1800" b="0" i="0" u="none" strike="noStrike">
                          <a:solidFill>
                            <a:schemeClr val="tx1"/>
                          </a:solidFill>
                          <a:effectLst/>
                          <a:latin typeface="Arial" panose="020B0604020202020204" pitchFamily="34" charset="0"/>
                        </a:rPr>
                        <a:t>Financing activities</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174140145"/>
                  </a:ext>
                </a:extLst>
              </a:tr>
              <a:tr h="635000">
                <a:tc>
                  <a:txBody>
                    <a:bodyPr/>
                    <a:lstStyle/>
                    <a:p>
                      <a:pPr algn="l" fontAlgn="t"/>
                      <a:r>
                        <a:rPr lang="en-GB" sz="1800" b="0" i="0" u="none" strike="noStrike">
                          <a:solidFill>
                            <a:schemeClr val="tx1"/>
                          </a:solidFill>
                          <a:effectLst/>
                          <a:latin typeface="Arial" panose="020B0604020202020204" pitchFamily="34" charset="0"/>
                        </a:rPr>
                        <a:t>Dividends received</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t"/>
                      <a:r>
                        <a:rPr lang="en-GB" sz="1800" b="0" i="0" u="none" strike="noStrike">
                          <a:solidFill>
                            <a:schemeClr val="tx1"/>
                          </a:solidFill>
                          <a:effectLst/>
                          <a:latin typeface="Arial" panose="020B0604020202020204" pitchFamily="34" charset="0"/>
                        </a:rPr>
                        <a:t>Investing activities</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731178520"/>
                  </a:ext>
                </a:extLst>
              </a:tr>
              <a:tr h="635000">
                <a:tc>
                  <a:txBody>
                    <a:bodyPr/>
                    <a:lstStyle/>
                    <a:p>
                      <a:pPr algn="l" fontAlgn="t"/>
                      <a:r>
                        <a:rPr lang="en-GB" sz="1800" b="0" i="0" u="none" strike="noStrike">
                          <a:solidFill>
                            <a:schemeClr val="tx1"/>
                          </a:solidFill>
                          <a:effectLst/>
                          <a:latin typeface="Arial" panose="020B0604020202020204" pitchFamily="34" charset="0"/>
                        </a:rPr>
                        <a:t>Dividends paid</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t"/>
                      <a:r>
                        <a:rPr lang="en-GB" sz="1800" b="0" i="0" u="none" strike="noStrike">
                          <a:solidFill>
                            <a:schemeClr val="tx1"/>
                          </a:solidFill>
                          <a:effectLst/>
                          <a:latin typeface="Arial" panose="020B0604020202020204" pitchFamily="34" charset="0"/>
                        </a:rPr>
                        <a:t>Financing activities</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t"/>
                      <a:r>
                        <a:rPr lang="en-GB" sz="1800" b="0" i="0" u="none" strike="noStrike">
                          <a:solidFill>
                            <a:schemeClr val="tx1"/>
                          </a:solidFill>
                          <a:effectLst/>
                          <a:latin typeface="Arial" panose="020B0604020202020204" pitchFamily="34" charset="0"/>
                        </a:rPr>
                        <a:t>Financing activities</a:t>
                      </a:r>
                    </a:p>
                  </a:txBody>
                  <a:tcPr marL="95250" marR="6350" marT="72000" marB="72000">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700162185"/>
                  </a:ext>
                </a:extLst>
              </a:tr>
            </a:tbl>
          </a:graphicData>
        </a:graphic>
      </p:graphicFrame>
      <p:pic>
        <p:nvPicPr>
          <p:cNvPr id="10" name="Graphic 9" descr="Money with solid fill">
            <a:extLst>
              <a:ext uri="{FF2B5EF4-FFF2-40B4-BE49-F238E27FC236}">
                <a16:creationId xmlns:a16="http://schemas.microsoft.com/office/drawing/2014/main" id="{C05CF505-1276-B7CF-C18A-91CF491636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3414" y="2080211"/>
            <a:ext cx="914400" cy="914400"/>
          </a:xfrm>
          <a:prstGeom prst="rect">
            <a:avLst/>
          </a:prstGeom>
        </p:spPr>
      </p:pic>
    </p:spTree>
    <p:extLst>
      <p:ext uri="{BB962C8B-B14F-4D97-AF65-F5344CB8AC3E}">
        <p14:creationId xmlns:p14="http://schemas.microsoft.com/office/powerpoint/2010/main" val="1923065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20BB8F2-6483-2683-2DB5-A56921F9A64A}"/>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31</a:t>
            </a:fld>
            <a:endParaRPr lang="en-US">
              <a:cs typeface="Arial" panose="020B0604020202020204" pitchFamily="34" charset="0"/>
            </a:endParaRPr>
          </a:p>
        </p:txBody>
      </p:sp>
      <p:sp>
        <p:nvSpPr>
          <p:cNvPr id="3" name="Title 2">
            <a:extLst>
              <a:ext uri="{FF2B5EF4-FFF2-40B4-BE49-F238E27FC236}">
                <a16:creationId xmlns:a16="http://schemas.microsoft.com/office/drawing/2014/main" id="{F5B4DD8B-5A41-5165-DA37-395FDF02440C}"/>
              </a:ext>
            </a:extLst>
          </p:cNvPr>
          <p:cNvSpPr>
            <a:spLocks noGrp="1"/>
          </p:cNvSpPr>
          <p:nvPr>
            <p:ph type="ctrTitle"/>
          </p:nvPr>
        </p:nvSpPr>
        <p:spPr/>
        <p:txBody>
          <a:bodyPr/>
          <a:lstStyle/>
          <a:p>
            <a:r>
              <a:rPr lang="en-GB"/>
              <a:t>Digital reporting</a:t>
            </a:r>
          </a:p>
        </p:txBody>
      </p:sp>
    </p:spTree>
    <p:extLst>
      <p:ext uri="{BB962C8B-B14F-4D97-AF65-F5344CB8AC3E}">
        <p14:creationId xmlns:p14="http://schemas.microsoft.com/office/powerpoint/2010/main" val="3270991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DFFBB3-6161-EF99-8C0C-DF1AF1126364}"/>
              </a:ext>
            </a:extLst>
          </p:cNvPr>
          <p:cNvSpPr>
            <a:spLocks noGrp="1"/>
          </p:cNvSpPr>
          <p:nvPr>
            <p:ph type="body" sz="quarter" idx="14"/>
          </p:nvPr>
        </p:nvSpPr>
        <p:spPr/>
        <p:txBody>
          <a:bodyPr/>
          <a:lstStyle/>
          <a:p>
            <a:r>
              <a:rPr lang="en-GB"/>
              <a:t>Improving digital reporting</a:t>
            </a:r>
          </a:p>
        </p:txBody>
      </p:sp>
      <p:sp>
        <p:nvSpPr>
          <p:cNvPr id="4" name="Footer Placeholder 3">
            <a:extLst>
              <a:ext uri="{FF2B5EF4-FFF2-40B4-BE49-F238E27FC236}">
                <a16:creationId xmlns:a16="http://schemas.microsoft.com/office/drawing/2014/main" id="{D18C5295-BA4B-F5D2-21FB-3B65EDC99ABB}"/>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32</a:t>
            </a:fld>
            <a:endParaRPr lang="en-US">
              <a:cs typeface="Arial" panose="020B0604020202020204" pitchFamily="34" charset="0"/>
            </a:endParaRPr>
          </a:p>
        </p:txBody>
      </p:sp>
      <p:graphicFrame>
        <p:nvGraphicFramePr>
          <p:cNvPr id="5" name="Table 5">
            <a:extLst>
              <a:ext uri="{FF2B5EF4-FFF2-40B4-BE49-F238E27FC236}">
                <a16:creationId xmlns:a16="http://schemas.microsoft.com/office/drawing/2014/main" id="{7C49AE1A-F304-A219-D40D-35AD22DAE04E}"/>
              </a:ext>
            </a:extLst>
          </p:cNvPr>
          <p:cNvGraphicFramePr>
            <a:graphicFrameLocks noGrp="1"/>
          </p:cNvGraphicFramePr>
          <p:nvPr>
            <p:extLst>
              <p:ext uri="{D42A27DB-BD31-4B8C-83A1-F6EECF244321}">
                <p14:modId xmlns:p14="http://schemas.microsoft.com/office/powerpoint/2010/main" val="3727894724"/>
              </p:ext>
            </p:extLst>
          </p:nvPr>
        </p:nvGraphicFramePr>
        <p:xfrm>
          <a:off x="1019173" y="1951285"/>
          <a:ext cx="10153653" cy="4450080"/>
        </p:xfrm>
        <a:graphic>
          <a:graphicData uri="http://schemas.openxmlformats.org/drawingml/2006/table">
            <a:tbl>
              <a:tblPr firstRow="1" bandRow="1">
                <a:tableStyleId>{9DCAF9ED-07DC-4A11-8D7F-57B35C25682E}</a:tableStyleId>
              </a:tblPr>
              <a:tblGrid>
                <a:gridCol w="3384551">
                  <a:extLst>
                    <a:ext uri="{9D8B030D-6E8A-4147-A177-3AD203B41FA5}">
                      <a16:colId xmlns:a16="http://schemas.microsoft.com/office/drawing/2014/main" val="1736627188"/>
                    </a:ext>
                  </a:extLst>
                </a:gridCol>
                <a:gridCol w="3384551">
                  <a:extLst>
                    <a:ext uri="{9D8B030D-6E8A-4147-A177-3AD203B41FA5}">
                      <a16:colId xmlns:a16="http://schemas.microsoft.com/office/drawing/2014/main" val="641876569"/>
                    </a:ext>
                  </a:extLst>
                </a:gridCol>
                <a:gridCol w="3384551">
                  <a:extLst>
                    <a:ext uri="{9D8B030D-6E8A-4147-A177-3AD203B41FA5}">
                      <a16:colId xmlns:a16="http://schemas.microsoft.com/office/drawing/2014/main" val="1712771714"/>
                    </a:ext>
                  </a:extLst>
                </a:gridCol>
              </a:tblGrid>
              <a:tr h="0">
                <a:tc>
                  <a:txBody>
                    <a:bodyPr/>
                    <a:lstStyle/>
                    <a:p>
                      <a:r>
                        <a:rPr lang="en-GB" sz="1600">
                          <a:latin typeface="Arial" panose="020B0604020202020204" pitchFamily="34" charset="0"/>
                          <a:cs typeface="Arial" panose="020B0604020202020204" pitchFamily="34" charset="0"/>
                        </a:rPr>
                        <a:t>Investor needs</a:t>
                      </a:r>
                    </a:p>
                  </a:txBody>
                  <a:tcPr/>
                </a:tc>
                <a:tc>
                  <a:txBody>
                    <a:bodyPr/>
                    <a:lstStyle/>
                    <a:p>
                      <a:r>
                        <a:rPr lang="en-GB" sz="1600">
                          <a:latin typeface="Arial" panose="020B0604020202020204" pitchFamily="34" charset="0"/>
                          <a:cs typeface="Arial" panose="020B0604020202020204" pitchFamily="34" charset="0"/>
                        </a:rPr>
                        <a:t>Current practice</a:t>
                      </a:r>
                    </a:p>
                  </a:txBody>
                  <a:tcPr/>
                </a:tc>
                <a:tc>
                  <a:txBody>
                    <a:bodyPr/>
                    <a:lstStyle/>
                    <a:p>
                      <a:r>
                        <a:rPr lang="en-GB" sz="1600">
                          <a:latin typeface="Arial" panose="020B0604020202020204" pitchFamily="34" charset="0"/>
                          <a:cs typeface="Arial" panose="020B0604020202020204" pitchFamily="34" charset="0"/>
                        </a:rPr>
                        <a:t>Likely effects of IFRS 18</a:t>
                      </a:r>
                    </a:p>
                  </a:txBody>
                  <a:tcPr/>
                </a:tc>
                <a:extLst>
                  <a:ext uri="{0D108BD9-81ED-4DB2-BD59-A6C34878D82A}">
                    <a16:rowId xmlns:a16="http://schemas.microsoft.com/office/drawing/2014/main" val="1731624166"/>
                  </a:ext>
                </a:extLst>
              </a:tr>
              <a:tr h="370840">
                <a:tc>
                  <a:txBody>
                    <a:bodyPr/>
                    <a:lstStyle/>
                    <a:p>
                      <a:r>
                        <a:rPr lang="en-GB" sz="1600">
                          <a:latin typeface="Arial" panose="020B0604020202020204" pitchFamily="34" charset="0"/>
                          <a:cs typeface="Arial" panose="020B0604020202020204" pitchFamily="34" charset="0"/>
                        </a:rPr>
                        <a:t>Comparable across companies and periods</a:t>
                      </a:r>
                    </a:p>
                  </a:txBody>
                  <a:tcPr/>
                </a:tc>
                <a:tc>
                  <a:txBody>
                    <a:bodyPr/>
                    <a:lstStyle/>
                    <a:p>
                      <a:r>
                        <a:rPr lang="en-GB" sz="1600">
                          <a:latin typeface="Arial" panose="020B0604020202020204" pitchFamily="34" charset="0"/>
                          <a:cs typeface="Arial" panose="020B0604020202020204" pitchFamily="34" charset="0"/>
                        </a:rPr>
                        <a:t>Diversity in tagging data</a:t>
                      </a:r>
                    </a:p>
                  </a:txBody>
                  <a:tcPr/>
                </a:tc>
                <a:tc>
                  <a:txBody>
                    <a:bodyPr/>
                    <a:lstStyle/>
                    <a:p>
                      <a:r>
                        <a:rPr lang="en-GB" sz="1600">
                          <a:latin typeface="Arial" panose="020B0604020202020204" pitchFamily="34" charset="0"/>
                          <a:cs typeface="Arial" panose="020B0604020202020204" pitchFamily="34" charset="0"/>
                        </a:rPr>
                        <a:t>Reduced diversity in reporting practices will in turn reduce diversity in tagging data</a:t>
                      </a:r>
                    </a:p>
                  </a:txBody>
                  <a:tcPr/>
                </a:tc>
                <a:extLst>
                  <a:ext uri="{0D108BD9-81ED-4DB2-BD59-A6C34878D82A}">
                    <a16:rowId xmlns:a16="http://schemas.microsoft.com/office/drawing/2014/main" val="2983267081"/>
                  </a:ext>
                </a:extLst>
              </a:tr>
              <a:tr h="370840">
                <a:tc>
                  <a:txBody>
                    <a:bodyPr/>
                    <a:lstStyle/>
                    <a:p>
                      <a:r>
                        <a:rPr lang="en-GB" sz="1600">
                          <a:latin typeface="Arial" panose="020B0604020202020204" pitchFamily="34" charset="0"/>
                          <a:cs typeface="Arial" panose="020B0604020202020204" pitchFamily="34" charset="0"/>
                        </a:rPr>
                        <a:t>Company-specific</a:t>
                      </a:r>
                    </a:p>
                  </a:txBody>
                  <a:tcPr/>
                </a:tc>
                <a:tc>
                  <a:txBody>
                    <a:bodyPr/>
                    <a:lstStyle/>
                    <a:p>
                      <a:r>
                        <a:rPr lang="en-GB" sz="1600">
                          <a:latin typeface="Arial" panose="020B0604020202020204" pitchFamily="34" charset="0"/>
                          <a:cs typeface="Arial" panose="020B0604020202020204" pitchFamily="34" charset="0"/>
                        </a:rPr>
                        <a:t>Company-specific information tagged using extensions or not tagged at all</a:t>
                      </a:r>
                    </a:p>
                  </a:txBody>
                  <a:tcPr/>
                </a:tc>
                <a:tc>
                  <a:txBody>
                    <a:bodyPr/>
                    <a:lstStyle/>
                    <a:p>
                      <a:r>
                        <a:rPr lang="en-GB" sz="1600">
                          <a:latin typeface="Arial" panose="020B0604020202020204" pitchFamily="34" charset="0"/>
                          <a:cs typeface="Arial" panose="020B0604020202020204" pitchFamily="34" charset="0"/>
                        </a:rPr>
                        <a:t>MPMs in a single note are more likely to be tagged</a:t>
                      </a:r>
                    </a:p>
                    <a:p>
                      <a:r>
                        <a:rPr lang="en-GB" sz="1600">
                          <a:latin typeface="Arial" panose="020B0604020202020204" pitchFamily="34" charset="0"/>
                          <a:cs typeface="Arial" panose="020B0604020202020204" pitchFamily="34" charset="0"/>
                        </a:rPr>
                        <a:t>New elements will reduce need for company-specific extensions</a:t>
                      </a:r>
                    </a:p>
                  </a:txBody>
                  <a:tcPr/>
                </a:tc>
                <a:extLst>
                  <a:ext uri="{0D108BD9-81ED-4DB2-BD59-A6C34878D82A}">
                    <a16:rowId xmlns:a16="http://schemas.microsoft.com/office/drawing/2014/main" val="1647781586"/>
                  </a:ext>
                </a:extLst>
              </a:tr>
              <a:tr h="370840">
                <a:tc>
                  <a:txBody>
                    <a:bodyPr/>
                    <a:lstStyle/>
                    <a:p>
                      <a:r>
                        <a:rPr lang="en-GB" sz="1600">
                          <a:latin typeface="Arial" panose="020B0604020202020204" pitchFamily="34" charset="0"/>
                          <a:cs typeface="Arial" panose="020B0604020202020204" pitchFamily="34" charset="0"/>
                        </a:rPr>
                        <a:t>Availability in an easily usable format</a:t>
                      </a:r>
                    </a:p>
                  </a:txBody>
                  <a:tcPr/>
                </a:tc>
                <a:tc>
                  <a:txBody>
                    <a:bodyPr/>
                    <a:lstStyle/>
                    <a:p>
                      <a:r>
                        <a:rPr lang="en-GB" sz="1600">
                          <a:latin typeface="Arial" panose="020B0604020202020204" pitchFamily="34" charset="0"/>
                          <a:cs typeface="Arial" panose="020B0604020202020204" pitchFamily="34" charset="0"/>
                        </a:rPr>
                        <a:t>Use intermediaries or spend time understanding XBRL calculations and making adjustments to data to make it comparable</a:t>
                      </a:r>
                    </a:p>
                  </a:txBody>
                  <a:tcPr/>
                </a:tc>
                <a:tc>
                  <a:txBody>
                    <a:bodyPr/>
                    <a:lstStyle/>
                    <a:p>
                      <a:r>
                        <a:rPr lang="en-GB" sz="1600">
                          <a:latin typeface="Arial" panose="020B0604020202020204" pitchFamily="34" charset="0"/>
                          <a:cs typeface="Arial" panose="020B0604020202020204" pitchFamily="34" charset="0"/>
                        </a:rPr>
                        <a:t>Enhanced comparability across companies</a:t>
                      </a:r>
                    </a:p>
                    <a:p>
                      <a:r>
                        <a:rPr lang="en-GB" sz="1600">
                          <a:latin typeface="Arial" panose="020B0604020202020204" pitchFamily="34" charset="0"/>
                          <a:cs typeface="Arial" panose="020B0604020202020204" pitchFamily="34" charset="0"/>
                        </a:rPr>
                        <a:t>Easier extraction of information about MPMs</a:t>
                      </a:r>
                    </a:p>
                  </a:txBody>
                  <a:tcPr/>
                </a:tc>
                <a:extLst>
                  <a:ext uri="{0D108BD9-81ED-4DB2-BD59-A6C34878D82A}">
                    <a16:rowId xmlns:a16="http://schemas.microsoft.com/office/drawing/2014/main" val="270100550"/>
                  </a:ext>
                </a:extLst>
              </a:tr>
              <a:tr h="370840">
                <a:tc>
                  <a:txBody>
                    <a:bodyPr/>
                    <a:lstStyle/>
                    <a:p>
                      <a:r>
                        <a:rPr lang="en-GB" sz="1600">
                          <a:latin typeface="Arial" panose="020B0604020202020204" pitchFamily="34" charset="0"/>
                          <a:cs typeface="Arial" panose="020B0604020202020204" pitchFamily="34" charset="0"/>
                        </a:rPr>
                        <a:t>Consistently available</a:t>
                      </a:r>
                    </a:p>
                  </a:txBody>
                  <a:tcPr/>
                </a:tc>
                <a:tc>
                  <a:txBody>
                    <a:bodyPr/>
                    <a:lstStyle/>
                    <a:p>
                      <a:r>
                        <a:rPr lang="en-GB" sz="1600">
                          <a:latin typeface="Arial" panose="020B0604020202020204" pitchFamily="34" charset="0"/>
                          <a:cs typeface="Arial" panose="020B0604020202020204" pitchFamily="34" charset="0"/>
                        </a:rPr>
                        <a:t>Diversity in reporting practice</a:t>
                      </a:r>
                    </a:p>
                  </a:txBody>
                  <a:tcPr/>
                </a:tc>
                <a:tc>
                  <a:txBody>
                    <a:bodyPr/>
                    <a:lstStyle/>
                    <a:p>
                      <a:r>
                        <a:rPr lang="en-GB" sz="1600">
                          <a:latin typeface="Arial" panose="020B0604020202020204" pitchFamily="34" charset="0"/>
                          <a:cs typeface="Arial" panose="020B0604020202020204" pitchFamily="34" charset="0"/>
                        </a:rPr>
                        <a:t>Defined subtotals consistently available for all companies</a:t>
                      </a:r>
                    </a:p>
                  </a:txBody>
                  <a:tcPr/>
                </a:tc>
                <a:extLst>
                  <a:ext uri="{0D108BD9-81ED-4DB2-BD59-A6C34878D82A}">
                    <a16:rowId xmlns:a16="http://schemas.microsoft.com/office/drawing/2014/main" val="3335541926"/>
                  </a:ext>
                </a:extLst>
              </a:tr>
              <a:tr h="370840">
                <a:tc>
                  <a:txBody>
                    <a:bodyPr/>
                    <a:lstStyle/>
                    <a:p>
                      <a:r>
                        <a:rPr lang="en-GB" sz="1600">
                          <a:latin typeface="Arial" panose="020B0604020202020204" pitchFamily="34" charset="0"/>
                          <a:cs typeface="Arial" panose="020B0604020202020204" pitchFamily="34" charset="0"/>
                        </a:rPr>
                        <a:t>Free from errors</a:t>
                      </a:r>
                    </a:p>
                  </a:txBody>
                  <a:tcPr/>
                </a:tc>
                <a:tc>
                  <a:txBody>
                    <a:bodyPr/>
                    <a:lstStyle/>
                    <a:p>
                      <a:r>
                        <a:rPr lang="en-GB" sz="1600">
                          <a:latin typeface="Arial" panose="020B0604020202020204" pitchFamily="34" charset="0"/>
                          <a:cs typeface="Arial" panose="020B0604020202020204" pitchFamily="34" charset="0"/>
                        </a:rPr>
                        <a:t>Tagged information is not free from errors</a:t>
                      </a:r>
                    </a:p>
                  </a:txBody>
                  <a:tcPr/>
                </a:tc>
                <a:tc>
                  <a:txBody>
                    <a:bodyPr/>
                    <a:lstStyle/>
                    <a:p>
                      <a:r>
                        <a:rPr lang="en-GB" sz="1600">
                          <a:latin typeface="Arial" panose="020B0604020202020204" pitchFamily="34" charset="0"/>
                          <a:cs typeface="Arial" panose="020B0604020202020204" pitchFamily="34" charset="0"/>
                        </a:rPr>
                        <a:t>No significant effect on the number of errors</a:t>
                      </a:r>
                    </a:p>
                  </a:txBody>
                  <a:tcPr/>
                </a:tc>
                <a:extLst>
                  <a:ext uri="{0D108BD9-81ED-4DB2-BD59-A6C34878D82A}">
                    <a16:rowId xmlns:a16="http://schemas.microsoft.com/office/drawing/2014/main" val="232856373"/>
                  </a:ext>
                </a:extLst>
              </a:tr>
            </a:tbl>
          </a:graphicData>
        </a:graphic>
      </p:graphicFrame>
    </p:spTree>
    <p:extLst>
      <p:ext uri="{BB962C8B-B14F-4D97-AF65-F5344CB8AC3E}">
        <p14:creationId xmlns:p14="http://schemas.microsoft.com/office/powerpoint/2010/main" val="3032407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702490-00C6-E0FB-C944-9C1B9FD1A31B}"/>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33</a:t>
            </a:fld>
            <a:endParaRPr lang="en-US">
              <a:cs typeface="Arial" panose="020B0604020202020204" pitchFamily="34" charset="0"/>
            </a:endParaRPr>
          </a:p>
        </p:txBody>
      </p:sp>
      <p:sp>
        <p:nvSpPr>
          <p:cNvPr id="3" name="Title 2">
            <a:extLst>
              <a:ext uri="{FF2B5EF4-FFF2-40B4-BE49-F238E27FC236}">
                <a16:creationId xmlns:a16="http://schemas.microsoft.com/office/drawing/2014/main" id="{208EA630-2BDA-0387-5B50-F916E682B75C}"/>
              </a:ext>
            </a:extLst>
          </p:cNvPr>
          <p:cNvSpPr>
            <a:spLocks noGrp="1"/>
          </p:cNvSpPr>
          <p:nvPr>
            <p:ph type="ctrTitle"/>
          </p:nvPr>
        </p:nvSpPr>
        <p:spPr/>
        <p:txBody>
          <a:bodyPr/>
          <a:lstStyle/>
          <a:p>
            <a:r>
              <a:rPr lang="en-GB"/>
              <a:t>Package of requirements and effective date</a:t>
            </a:r>
          </a:p>
        </p:txBody>
      </p:sp>
    </p:spTree>
    <p:extLst>
      <p:ext uri="{BB962C8B-B14F-4D97-AF65-F5344CB8AC3E}">
        <p14:creationId xmlns:p14="http://schemas.microsoft.com/office/powerpoint/2010/main" val="999352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8B55E3-9894-BAE1-F18B-200321E85D97}"/>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34</a:t>
            </a:fld>
            <a:endParaRPr lang="en-US">
              <a:cs typeface="Arial" panose="020B0604020202020204" pitchFamily="34" charset="0"/>
            </a:endParaRPr>
          </a:p>
        </p:txBody>
      </p:sp>
      <p:sp>
        <p:nvSpPr>
          <p:cNvPr id="3" name="Title 2">
            <a:extLst>
              <a:ext uri="{FF2B5EF4-FFF2-40B4-BE49-F238E27FC236}">
                <a16:creationId xmlns:a16="http://schemas.microsoft.com/office/drawing/2014/main" id="{86A5A665-F214-3056-C6CD-4B3C702000EA}"/>
              </a:ext>
            </a:extLst>
          </p:cNvPr>
          <p:cNvSpPr>
            <a:spLocks noGrp="1"/>
          </p:cNvSpPr>
          <p:nvPr>
            <p:ph type="title"/>
          </p:nvPr>
        </p:nvSpPr>
        <p:spPr/>
        <p:txBody>
          <a:bodyPr/>
          <a:lstStyle/>
          <a:p>
            <a:r>
              <a:rPr lang="en-GB"/>
              <a:t>What does the IASB’s new package of requirements include?</a:t>
            </a:r>
          </a:p>
        </p:txBody>
      </p:sp>
      <p:pic>
        <p:nvPicPr>
          <p:cNvPr id="5" name="Graphic 4" descr="Document with solid fill">
            <a:extLst>
              <a:ext uri="{FF2B5EF4-FFF2-40B4-BE49-F238E27FC236}">
                <a16:creationId xmlns:a16="http://schemas.microsoft.com/office/drawing/2014/main" id="{91ADF2DC-3B9A-7999-F023-F9A426DD05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2242" y="2658261"/>
            <a:ext cx="914400" cy="914400"/>
          </a:xfrm>
          <a:prstGeom prst="rect">
            <a:avLst/>
          </a:prstGeom>
        </p:spPr>
      </p:pic>
      <p:sp>
        <p:nvSpPr>
          <p:cNvPr id="6" name="TextBox 5">
            <a:extLst>
              <a:ext uri="{FF2B5EF4-FFF2-40B4-BE49-F238E27FC236}">
                <a16:creationId xmlns:a16="http://schemas.microsoft.com/office/drawing/2014/main" id="{D6354AD9-A8E1-0454-FD9A-BD8E176FE5A6}"/>
              </a:ext>
            </a:extLst>
          </p:cNvPr>
          <p:cNvSpPr txBox="1"/>
          <p:nvPr/>
        </p:nvSpPr>
        <p:spPr>
          <a:xfrm>
            <a:off x="2036190" y="2263946"/>
            <a:ext cx="9053568" cy="2534027"/>
          </a:xfrm>
          <a:prstGeom prst="rect">
            <a:avLst/>
          </a:prstGeom>
          <a:noFill/>
        </p:spPr>
        <p:txBody>
          <a:bodyPr wrap="square" rtlCol="0">
            <a:spAutoFit/>
          </a:bodyPr>
          <a:lstStyle/>
          <a:p>
            <a:pPr>
              <a:lnSpc>
                <a:spcPct val="150000"/>
              </a:lnSpc>
            </a:pPr>
            <a:r>
              <a:rPr lang="en-GB" b="1">
                <a:solidFill>
                  <a:schemeClr val="accent2"/>
                </a:solidFill>
                <a:latin typeface="Arial" panose="020B0604020202020204" pitchFamily="34" charset="0"/>
                <a:cs typeface="Arial" panose="020B0604020202020204" pitchFamily="34" charset="0"/>
              </a:rPr>
              <a:t>IFRS 18 </a:t>
            </a:r>
            <a:r>
              <a:rPr lang="en-GB" b="1" i="1">
                <a:solidFill>
                  <a:schemeClr val="accent2"/>
                </a:solidFill>
                <a:latin typeface="Arial" panose="020B0604020202020204" pitchFamily="34" charset="0"/>
                <a:cs typeface="Arial" panose="020B0604020202020204" pitchFamily="34" charset="0"/>
              </a:rPr>
              <a:t>Presentation and Disclosure in Financial Statements</a:t>
            </a:r>
          </a:p>
          <a:p>
            <a:pPr marL="285750" indent="-285750">
              <a:lnSpc>
                <a:spcPct val="150000"/>
              </a:lnSpc>
              <a:buFont typeface="Arial" panose="020B0604020202020204" pitchFamily="34" charset="0"/>
              <a:buChar char="•"/>
            </a:pPr>
            <a:r>
              <a:rPr lang="en-GB">
                <a:latin typeface="Arial" panose="020B0604020202020204" pitchFamily="34" charset="0"/>
                <a:cs typeface="Arial" panose="020B0604020202020204" pitchFamily="34" charset="0"/>
              </a:rPr>
              <a:t>Replaces IAS 1 </a:t>
            </a:r>
            <a:r>
              <a:rPr lang="en-GB" i="1">
                <a:latin typeface="Arial" panose="020B0604020202020204" pitchFamily="34" charset="0"/>
                <a:cs typeface="Arial" panose="020B0604020202020204" pitchFamily="34" charset="0"/>
              </a:rPr>
              <a:t>Presentation of Financial Statements</a:t>
            </a:r>
          </a:p>
          <a:p>
            <a:pPr marL="285750" indent="-285750">
              <a:lnSpc>
                <a:spcPct val="150000"/>
              </a:lnSpc>
              <a:buFont typeface="Arial" panose="020B0604020202020204" pitchFamily="34" charset="0"/>
              <a:buChar char="•"/>
            </a:pPr>
            <a:r>
              <a:rPr lang="en-GB" b="1">
                <a:latin typeface="Arial" panose="020B0604020202020204" pitchFamily="34" charset="0"/>
                <a:cs typeface="Arial" panose="020B0604020202020204" pitchFamily="34" charset="0"/>
              </a:rPr>
              <a:t>New </a:t>
            </a:r>
            <a:r>
              <a:rPr lang="en-GB">
                <a:latin typeface="Arial" panose="020B0604020202020204" pitchFamily="34" charset="0"/>
                <a:cs typeface="Arial" panose="020B0604020202020204" pitchFamily="34" charset="0"/>
              </a:rPr>
              <a:t>presentation and disclosure requirements</a:t>
            </a:r>
          </a:p>
          <a:p>
            <a:pPr marL="285750" indent="-285750">
              <a:lnSpc>
                <a:spcPct val="150000"/>
              </a:lnSpc>
              <a:buFont typeface="Arial" panose="020B0604020202020204" pitchFamily="34" charset="0"/>
              <a:buChar char="•"/>
            </a:pPr>
            <a:r>
              <a:rPr lang="en-GB">
                <a:latin typeface="Arial" panose="020B0604020202020204" pitchFamily="34" charset="0"/>
                <a:cs typeface="Arial" panose="020B0604020202020204" pitchFamily="34" charset="0"/>
              </a:rPr>
              <a:t>Related requirements brought forward from IAS 1 with limited wording changes</a:t>
            </a:r>
          </a:p>
          <a:p>
            <a:pPr marL="285750" indent="-285750">
              <a:lnSpc>
                <a:spcPct val="150000"/>
              </a:lnSpc>
              <a:buFont typeface="Arial" panose="020B0604020202020204" pitchFamily="34" charset="0"/>
              <a:buChar char="•"/>
            </a:pPr>
            <a:r>
              <a:rPr lang="en-GB">
                <a:latin typeface="Arial" panose="020B0604020202020204" pitchFamily="34" charset="0"/>
                <a:cs typeface="Arial" panose="020B0604020202020204" pitchFamily="34" charset="0"/>
              </a:rPr>
              <a:t>Will not change how companies recognise and measure items in the financial statements</a:t>
            </a:r>
          </a:p>
        </p:txBody>
      </p:sp>
      <p:pic>
        <p:nvPicPr>
          <p:cNvPr id="8" name="Graphic 7" descr="Pencil with solid fill">
            <a:extLst>
              <a:ext uri="{FF2B5EF4-FFF2-40B4-BE49-F238E27FC236}">
                <a16:creationId xmlns:a16="http://schemas.microsoft.com/office/drawing/2014/main" id="{5FD487CF-5F0D-14E2-C996-CDC7AF0DF8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2242" y="5102708"/>
            <a:ext cx="914400" cy="914400"/>
          </a:xfrm>
          <a:prstGeom prst="rect">
            <a:avLst/>
          </a:prstGeom>
        </p:spPr>
      </p:pic>
      <p:sp>
        <p:nvSpPr>
          <p:cNvPr id="9" name="TextBox 8">
            <a:extLst>
              <a:ext uri="{FF2B5EF4-FFF2-40B4-BE49-F238E27FC236}">
                <a16:creationId xmlns:a16="http://schemas.microsoft.com/office/drawing/2014/main" id="{7E542485-798B-1152-6456-DF4AEDE3A3F9}"/>
              </a:ext>
            </a:extLst>
          </p:cNvPr>
          <p:cNvSpPr txBox="1"/>
          <p:nvPr/>
        </p:nvSpPr>
        <p:spPr>
          <a:xfrm>
            <a:off x="2036190" y="5112976"/>
            <a:ext cx="9053568" cy="872034"/>
          </a:xfrm>
          <a:prstGeom prst="rect">
            <a:avLst/>
          </a:prstGeom>
          <a:noFill/>
        </p:spPr>
        <p:txBody>
          <a:bodyPr wrap="square" rtlCol="0">
            <a:spAutoFit/>
          </a:bodyPr>
          <a:lstStyle/>
          <a:p>
            <a:pPr>
              <a:lnSpc>
                <a:spcPct val="150000"/>
              </a:lnSpc>
            </a:pPr>
            <a:r>
              <a:rPr lang="en-GB" b="1">
                <a:solidFill>
                  <a:schemeClr val="accent2"/>
                </a:solidFill>
                <a:latin typeface="Arial" panose="020B0604020202020204" pitchFamily="34" charset="0"/>
                <a:cs typeface="Arial" panose="020B0604020202020204" pitchFamily="34" charset="0"/>
              </a:rPr>
              <a:t>Amendments to other IFRS Accounting Standards, including limited amendments to IAS 7 </a:t>
            </a:r>
            <a:r>
              <a:rPr lang="en-GB" b="1" i="1">
                <a:solidFill>
                  <a:schemeClr val="accent2"/>
                </a:solidFill>
                <a:latin typeface="Arial" panose="020B0604020202020204" pitchFamily="34" charset="0"/>
                <a:cs typeface="Arial" panose="020B0604020202020204" pitchFamily="34" charset="0"/>
              </a:rPr>
              <a:t>Statement of Cash Flows</a:t>
            </a:r>
            <a:endParaRPr lang="en-GB" b="1" strike="sngStrike">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568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71109A-6038-36E9-BFD7-0255EFD465D0}"/>
              </a:ext>
            </a:extLst>
          </p:cNvPr>
          <p:cNvSpPr>
            <a:spLocks noGrp="1"/>
          </p:cNvSpPr>
          <p:nvPr>
            <p:ph type="ftr" sz="quarter" idx="3"/>
          </p:nvPr>
        </p:nvSpPr>
        <p:spPr/>
        <p:txBody>
          <a:bodyPr/>
          <a:lstStyle/>
          <a:p>
            <a:fld id="{4790123A-71E8-BF43-B702-A9002E60F899}" type="slidenum">
              <a:rPr lang="en-GB" noProof="0" smtClean="0">
                <a:cs typeface="Arial" panose="020B0604020202020204" pitchFamily="34" charset="0"/>
              </a:rPr>
              <a:pPr/>
              <a:t>35</a:t>
            </a:fld>
            <a:endParaRPr lang="en-GB" noProof="0">
              <a:cs typeface="Arial" panose="020B0604020202020204" pitchFamily="34" charset="0"/>
            </a:endParaRPr>
          </a:p>
        </p:txBody>
      </p:sp>
      <p:sp>
        <p:nvSpPr>
          <p:cNvPr id="3" name="Title 2">
            <a:extLst>
              <a:ext uri="{FF2B5EF4-FFF2-40B4-BE49-F238E27FC236}">
                <a16:creationId xmlns:a16="http://schemas.microsoft.com/office/drawing/2014/main" id="{1A812BEE-83C0-CD35-F3B1-171925D7BED1}"/>
              </a:ext>
            </a:extLst>
          </p:cNvPr>
          <p:cNvSpPr>
            <a:spLocks noGrp="1"/>
          </p:cNvSpPr>
          <p:nvPr>
            <p:ph type="title"/>
          </p:nvPr>
        </p:nvSpPr>
        <p:spPr/>
        <p:txBody>
          <a:bodyPr/>
          <a:lstStyle/>
          <a:p>
            <a:r>
              <a:rPr lang="en-GB"/>
              <a:t>When will IFRS 18 come into force?</a:t>
            </a:r>
          </a:p>
        </p:txBody>
      </p:sp>
      <p:pic>
        <p:nvPicPr>
          <p:cNvPr id="6" name="Content Placeholder 4" descr="Daily calendar with solid fill">
            <a:extLst>
              <a:ext uri="{FF2B5EF4-FFF2-40B4-BE49-F238E27FC236}">
                <a16:creationId xmlns:a16="http://schemas.microsoft.com/office/drawing/2014/main" id="{408C3ABC-43BF-DB68-FEAC-B0F8B48222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280" y="2307240"/>
            <a:ext cx="2470550" cy="2470550"/>
          </a:xfrm>
          <a:prstGeom prst="rect">
            <a:avLst/>
          </a:prstGeom>
        </p:spPr>
      </p:pic>
      <p:sp>
        <p:nvSpPr>
          <p:cNvPr id="7" name="TextBox 6">
            <a:extLst>
              <a:ext uri="{FF2B5EF4-FFF2-40B4-BE49-F238E27FC236}">
                <a16:creationId xmlns:a16="http://schemas.microsoft.com/office/drawing/2014/main" id="{075B5954-0BA8-6575-44B6-1B1B3C6A4F12}"/>
              </a:ext>
            </a:extLst>
          </p:cNvPr>
          <p:cNvSpPr txBox="1"/>
          <p:nvPr/>
        </p:nvSpPr>
        <p:spPr>
          <a:xfrm>
            <a:off x="3303876" y="2756596"/>
            <a:ext cx="6042143" cy="2677656"/>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400">
                <a:latin typeface="Arial"/>
                <a:cs typeface="Arial"/>
              </a:rPr>
              <a:t> 1 January 2027</a:t>
            </a:r>
          </a:p>
          <a:p>
            <a:endParaRPr lang="en-GB" sz="2400">
              <a:latin typeface="Arial" panose="020B0604020202020204" pitchFamily="34" charset="0"/>
              <a:cs typeface="Arial" panose="020B0604020202020204" pitchFamily="34" charset="0"/>
            </a:endParaRPr>
          </a:p>
          <a:p>
            <a:pPr marL="442913" indent="-442913">
              <a:buFont typeface="Arial" panose="020B0604020202020204" pitchFamily="34" charset="0"/>
              <a:buChar char="•"/>
            </a:pPr>
            <a:r>
              <a:rPr lang="en-GB" sz="2400">
                <a:latin typeface="Arial" panose="020B0604020202020204" pitchFamily="34" charset="0"/>
                <a:cs typeface="Arial" panose="020B0604020202020204" pitchFamily="34" charset="0"/>
              </a:rPr>
              <a:t>Early application permitted</a:t>
            </a:r>
          </a:p>
          <a:p>
            <a:endParaRPr lang="en-GB" sz="2400">
              <a:latin typeface="Arial" panose="020B0604020202020204" pitchFamily="34" charset="0"/>
              <a:cs typeface="Arial" panose="020B0604020202020204" pitchFamily="34" charset="0"/>
            </a:endParaRPr>
          </a:p>
          <a:p>
            <a:pPr marL="442913" indent="-442913">
              <a:buFont typeface="Arial" panose="020B0604020202020204" pitchFamily="34" charset="0"/>
              <a:buChar char="•"/>
            </a:pPr>
            <a:r>
              <a:rPr lang="en-GB" sz="2400">
                <a:latin typeface="Arial" panose="020B0604020202020204" pitchFamily="34" charset="0"/>
                <a:cs typeface="Arial" panose="020B0604020202020204" pitchFamily="34" charset="0"/>
              </a:rPr>
              <a:t>Applied retrospectively and in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interim financial statements </a:t>
            </a:r>
          </a:p>
          <a:p>
            <a:pPr marL="285750" indent="-285750">
              <a:buFontTx/>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3478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5E58C7A2-E138-7FD0-8BC3-3CF818FB0FA3}"/>
              </a:ext>
            </a:extLst>
          </p:cNvPr>
          <p:cNvSpPr txBox="1">
            <a:spLocks/>
          </p:cNvSpPr>
          <p:nvPr/>
        </p:nvSpPr>
        <p:spPr>
          <a:xfrm>
            <a:off x="1024751" y="2603448"/>
            <a:ext cx="5072400" cy="3263210"/>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sz="333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Follow us online</a:t>
            </a:r>
          </a:p>
        </p:txBody>
      </p:sp>
      <p:pic>
        <p:nvPicPr>
          <p:cNvPr id="4" name="Picture 3">
            <a:extLst>
              <a:ext uri="{FF2B5EF4-FFF2-40B4-BE49-F238E27FC236}">
                <a16:creationId xmlns:a16="http://schemas.microsoft.com/office/drawing/2014/main" id="{4857D645-CD17-B8EE-8212-FBE2299725A3}"/>
              </a:ext>
            </a:extLst>
          </p:cNvPr>
          <p:cNvPicPr>
            <a:picLocks noChangeAspect="1"/>
          </p:cNvPicPr>
          <p:nvPr/>
        </p:nvPicPr>
        <p:blipFill>
          <a:blip r:embed="rId2"/>
          <a:stretch>
            <a:fillRect/>
          </a:stretch>
        </p:blipFill>
        <p:spPr>
          <a:xfrm>
            <a:off x="1024752" y="4151913"/>
            <a:ext cx="321432" cy="321432"/>
          </a:xfrm>
          <a:prstGeom prst="rect">
            <a:avLst/>
          </a:prstGeom>
        </p:spPr>
      </p:pic>
      <p:pic>
        <p:nvPicPr>
          <p:cNvPr id="5" name="Picture 4">
            <a:extLst>
              <a:ext uri="{FF2B5EF4-FFF2-40B4-BE49-F238E27FC236}">
                <a16:creationId xmlns:a16="http://schemas.microsoft.com/office/drawing/2014/main" id="{91090A11-30F1-B770-5868-F6893A420421}"/>
              </a:ext>
            </a:extLst>
          </p:cNvPr>
          <p:cNvPicPr>
            <a:picLocks noChangeAspect="1"/>
          </p:cNvPicPr>
          <p:nvPr/>
        </p:nvPicPr>
        <p:blipFill>
          <a:blip r:embed="rId3"/>
          <a:stretch>
            <a:fillRect/>
          </a:stretch>
        </p:blipFill>
        <p:spPr>
          <a:xfrm>
            <a:off x="1046816" y="4690291"/>
            <a:ext cx="321432" cy="321432"/>
          </a:xfrm>
          <a:prstGeom prst="rect">
            <a:avLst/>
          </a:prstGeom>
        </p:spPr>
      </p:pic>
      <p:pic>
        <p:nvPicPr>
          <p:cNvPr id="6" name="Picture 5">
            <a:extLst>
              <a:ext uri="{FF2B5EF4-FFF2-40B4-BE49-F238E27FC236}">
                <a16:creationId xmlns:a16="http://schemas.microsoft.com/office/drawing/2014/main" id="{DA3B5DAC-10D4-F799-CB54-0F3E8AF347E4}"/>
              </a:ext>
            </a:extLst>
          </p:cNvPr>
          <p:cNvPicPr>
            <a:picLocks noChangeAspect="1"/>
          </p:cNvPicPr>
          <p:nvPr/>
        </p:nvPicPr>
        <p:blipFill>
          <a:blip r:embed="rId4"/>
          <a:stretch>
            <a:fillRect/>
          </a:stretch>
        </p:blipFill>
        <p:spPr>
          <a:xfrm>
            <a:off x="1046816" y="5199494"/>
            <a:ext cx="321431" cy="321431"/>
          </a:xfrm>
          <a:prstGeom prst="rect">
            <a:avLst/>
          </a:prstGeom>
        </p:spPr>
      </p:pic>
      <p:sp>
        <p:nvSpPr>
          <p:cNvPr id="7" name="TextBox 6">
            <a:extLst>
              <a:ext uri="{FF2B5EF4-FFF2-40B4-BE49-F238E27FC236}">
                <a16:creationId xmlns:a16="http://schemas.microsoft.com/office/drawing/2014/main" id="{74838E24-86CC-5DC3-6DF9-4F31D4B10E70}"/>
              </a:ext>
            </a:extLst>
          </p:cNvPr>
          <p:cNvSpPr txBox="1"/>
          <p:nvPr/>
        </p:nvSpPr>
        <p:spPr>
          <a:xfrm>
            <a:off x="1364652" y="3499573"/>
            <a:ext cx="1670755" cy="400110"/>
          </a:xfrm>
          <a:prstGeom prst="rect">
            <a:avLst/>
          </a:prstGeom>
          <a:noFill/>
        </p:spPr>
        <p:txBody>
          <a:bodyPr wrap="square" rtlCol="0">
            <a:spAutoFit/>
          </a:bodyPr>
          <a:lstStyle/>
          <a:p>
            <a:r>
              <a:rPr lang="en-GB" sz="2000">
                <a:solidFill>
                  <a:schemeClr val="bg1"/>
                </a:solidFill>
                <a:latin typeface="Arial" panose="020B0604020202020204" pitchFamily="34" charset="0"/>
                <a:cs typeface="Arial" panose="020B0604020202020204" pitchFamily="34" charset="0"/>
              </a:rPr>
              <a:t>ifrs.org</a:t>
            </a:r>
          </a:p>
        </p:txBody>
      </p:sp>
      <p:sp>
        <p:nvSpPr>
          <p:cNvPr id="8" name="TextBox 7">
            <a:extLst>
              <a:ext uri="{FF2B5EF4-FFF2-40B4-BE49-F238E27FC236}">
                <a16:creationId xmlns:a16="http://schemas.microsoft.com/office/drawing/2014/main" id="{277A026F-F925-4428-3AF1-844A7F0EA2E0}"/>
              </a:ext>
            </a:extLst>
          </p:cNvPr>
          <p:cNvSpPr txBox="1"/>
          <p:nvPr/>
        </p:nvSpPr>
        <p:spPr>
          <a:xfrm>
            <a:off x="1346182" y="4073235"/>
            <a:ext cx="2353389" cy="400110"/>
          </a:xfrm>
          <a:prstGeom prst="rect">
            <a:avLst/>
          </a:prstGeom>
          <a:noFill/>
        </p:spPr>
        <p:txBody>
          <a:bodyPr wrap="square" rtlCol="0">
            <a:spAutoFit/>
          </a:bodyPr>
          <a:lstStyle/>
          <a:p>
            <a:r>
              <a:rPr lang="en-GB" sz="2000">
                <a:solidFill>
                  <a:schemeClr val="bg1"/>
                </a:solidFill>
                <a:latin typeface="Arial" panose="020B0604020202020204" pitchFamily="34" charset="0"/>
                <a:cs typeface="Arial" panose="020B0604020202020204" pitchFamily="34" charset="0"/>
              </a:rPr>
              <a:t>@IFRSFoundation</a:t>
            </a:r>
          </a:p>
        </p:txBody>
      </p:sp>
      <p:sp>
        <p:nvSpPr>
          <p:cNvPr id="9" name="TextBox 8">
            <a:extLst>
              <a:ext uri="{FF2B5EF4-FFF2-40B4-BE49-F238E27FC236}">
                <a16:creationId xmlns:a16="http://schemas.microsoft.com/office/drawing/2014/main" id="{525AF73C-EA43-9DF2-8887-9EE107F4D27B}"/>
              </a:ext>
            </a:extLst>
          </p:cNvPr>
          <p:cNvSpPr txBox="1"/>
          <p:nvPr/>
        </p:nvSpPr>
        <p:spPr>
          <a:xfrm>
            <a:off x="1368247" y="4646897"/>
            <a:ext cx="2130796" cy="400110"/>
          </a:xfrm>
          <a:prstGeom prst="rect">
            <a:avLst/>
          </a:prstGeom>
          <a:noFill/>
        </p:spPr>
        <p:txBody>
          <a:bodyPr wrap="square" rtlCol="0">
            <a:spAutoFit/>
          </a:bodyPr>
          <a:lstStyle/>
          <a:p>
            <a:r>
              <a:rPr lang="en-GB" sz="2000">
                <a:solidFill>
                  <a:schemeClr val="bg1"/>
                </a:solidFill>
                <a:latin typeface="Arial" panose="020B0604020202020204" pitchFamily="34" charset="0"/>
                <a:cs typeface="Arial" panose="020B0604020202020204" pitchFamily="34" charset="0"/>
              </a:rPr>
              <a:t>IFRS Foundation</a:t>
            </a:r>
          </a:p>
        </p:txBody>
      </p:sp>
      <p:sp>
        <p:nvSpPr>
          <p:cNvPr id="10" name="TextBox 9">
            <a:extLst>
              <a:ext uri="{FF2B5EF4-FFF2-40B4-BE49-F238E27FC236}">
                <a16:creationId xmlns:a16="http://schemas.microsoft.com/office/drawing/2014/main" id="{1FF8E8AA-3F41-AB81-3B31-1AB8881D9ECA}"/>
              </a:ext>
            </a:extLst>
          </p:cNvPr>
          <p:cNvSpPr txBox="1"/>
          <p:nvPr/>
        </p:nvSpPr>
        <p:spPr>
          <a:xfrm>
            <a:off x="1357605" y="5207335"/>
            <a:ext cx="3422300" cy="707886"/>
          </a:xfrm>
          <a:prstGeom prst="rect">
            <a:avLst/>
          </a:prstGeom>
          <a:noFill/>
        </p:spPr>
        <p:txBody>
          <a:bodyPr wrap="square" rtlCol="0">
            <a:spAutoFit/>
          </a:bodyPr>
          <a:lstStyle/>
          <a:p>
            <a:r>
              <a:rPr lang="en-GB" sz="2000">
                <a:solidFill>
                  <a:schemeClr val="bg1"/>
                </a:solidFill>
                <a:latin typeface="Arial" panose="020B0604020202020204" pitchFamily="34" charset="0"/>
                <a:cs typeface="Arial" panose="020B0604020202020204" pitchFamily="34" charset="0"/>
              </a:rPr>
              <a:t>International Accounting</a:t>
            </a:r>
            <a:r>
              <a:rPr lang="ja-JP" altLang="en-US" sz="2000">
                <a:solidFill>
                  <a:schemeClr val="bg1"/>
                </a:solidFill>
                <a:latin typeface="Arial" panose="020B0604020202020204" pitchFamily="34" charset="0"/>
                <a:cs typeface="Arial" panose="020B0604020202020204" pitchFamily="34" charset="0"/>
              </a:rPr>
              <a:t> </a:t>
            </a:r>
            <a:r>
              <a:rPr lang="en-GB" sz="2000">
                <a:solidFill>
                  <a:schemeClr val="bg1"/>
                </a:solidFill>
                <a:latin typeface="Arial" panose="020B0604020202020204" pitchFamily="34" charset="0"/>
                <a:cs typeface="Arial" panose="020B0604020202020204" pitchFamily="34" charset="0"/>
              </a:rPr>
              <a:t>Standards Board</a:t>
            </a:r>
          </a:p>
        </p:txBody>
      </p:sp>
      <p:pic>
        <p:nvPicPr>
          <p:cNvPr id="11" name="Picture 10">
            <a:extLst>
              <a:ext uri="{FF2B5EF4-FFF2-40B4-BE49-F238E27FC236}">
                <a16:creationId xmlns:a16="http://schemas.microsoft.com/office/drawing/2014/main" id="{0811A96C-C6A1-48E5-7E6D-B8B2236C0EF0}"/>
              </a:ext>
            </a:extLst>
          </p:cNvPr>
          <p:cNvPicPr>
            <a:picLocks noChangeAspect="1"/>
          </p:cNvPicPr>
          <p:nvPr/>
        </p:nvPicPr>
        <p:blipFill>
          <a:blip r:embed="rId5"/>
          <a:stretch>
            <a:fillRect/>
          </a:stretch>
        </p:blipFill>
        <p:spPr>
          <a:xfrm>
            <a:off x="1036173" y="3538912"/>
            <a:ext cx="321432" cy="321432"/>
          </a:xfrm>
          <a:prstGeom prst="rect">
            <a:avLst/>
          </a:prstGeom>
        </p:spPr>
      </p:pic>
    </p:spTree>
    <p:extLst>
      <p:ext uri="{BB962C8B-B14F-4D97-AF65-F5344CB8AC3E}">
        <p14:creationId xmlns:p14="http://schemas.microsoft.com/office/powerpoint/2010/main" val="219862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8B8E9C-BE9B-779A-BC52-27E798B194B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GB" sz="1200" b="0" i="0" u="none" strike="noStrike" kern="1200" cap="none" spc="0" normalizeH="0" baseline="0" noProof="0" smtClean="0">
                <a:ln>
                  <a:noFill/>
                </a:ln>
                <a:solidFill>
                  <a:srgbClr val="5F6062"/>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5F6062"/>
              </a:solidFill>
              <a:effectLst/>
              <a:uLnTx/>
              <a:uFillTx/>
              <a:latin typeface="Calibri" panose="020F0502020204030204"/>
              <a:ea typeface="+mn-ea"/>
              <a:cs typeface="Arial" panose="020B0604020202020204" pitchFamily="34" charset="0"/>
            </a:endParaRPr>
          </a:p>
        </p:txBody>
      </p:sp>
      <p:sp>
        <p:nvSpPr>
          <p:cNvPr id="3" name="Title 2">
            <a:extLst>
              <a:ext uri="{FF2B5EF4-FFF2-40B4-BE49-F238E27FC236}">
                <a16:creationId xmlns:a16="http://schemas.microsoft.com/office/drawing/2014/main" id="{370C0257-53D5-2755-21A1-6854AFD3493D}"/>
              </a:ext>
            </a:extLst>
          </p:cNvPr>
          <p:cNvSpPr>
            <a:spLocks noGrp="1"/>
          </p:cNvSpPr>
          <p:nvPr>
            <p:ph type="title"/>
          </p:nvPr>
        </p:nvSpPr>
        <p:spPr>
          <a:xfrm>
            <a:off x="923264" y="1311388"/>
            <a:ext cx="10702678" cy="768823"/>
          </a:xfrm>
        </p:spPr>
        <p:txBody>
          <a:bodyPr/>
          <a:lstStyle/>
          <a:p>
            <a:r>
              <a:rPr lang="en-GB"/>
              <a:t>IFRS 18 – the new requirements</a:t>
            </a:r>
          </a:p>
        </p:txBody>
      </p:sp>
      <p:pic>
        <p:nvPicPr>
          <p:cNvPr id="8" name="Graphic 7" descr="Document outline">
            <a:extLst>
              <a:ext uri="{FF2B5EF4-FFF2-40B4-BE49-F238E27FC236}">
                <a16:creationId xmlns:a16="http://schemas.microsoft.com/office/drawing/2014/main" id="{1C44DDE1-D0D7-4F5F-ADF4-C7F19E6617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1301" y="2309745"/>
            <a:ext cx="685697" cy="685697"/>
          </a:xfrm>
          <a:prstGeom prst="rect">
            <a:avLst/>
          </a:prstGeom>
        </p:spPr>
      </p:pic>
      <p:pic>
        <p:nvPicPr>
          <p:cNvPr id="10" name="Graphic 9" descr="Map with pin outline">
            <a:extLst>
              <a:ext uri="{FF2B5EF4-FFF2-40B4-BE49-F238E27FC236}">
                <a16:creationId xmlns:a16="http://schemas.microsoft.com/office/drawing/2014/main" id="{9330C21F-EAE2-EF32-422D-0C83770E8B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2869" y="2309746"/>
            <a:ext cx="685697" cy="685697"/>
          </a:xfrm>
          <a:prstGeom prst="rect">
            <a:avLst/>
          </a:prstGeom>
        </p:spPr>
      </p:pic>
      <p:sp>
        <p:nvSpPr>
          <p:cNvPr id="12" name="TextBox 11">
            <a:extLst>
              <a:ext uri="{FF2B5EF4-FFF2-40B4-BE49-F238E27FC236}">
                <a16:creationId xmlns:a16="http://schemas.microsoft.com/office/drawing/2014/main" id="{5CBD554C-5A49-A006-DAB4-DF2C14B59DBA}"/>
              </a:ext>
            </a:extLst>
          </p:cNvPr>
          <p:cNvSpPr txBox="1"/>
          <p:nvPr/>
        </p:nvSpPr>
        <p:spPr>
          <a:xfrm>
            <a:off x="923264" y="5408158"/>
            <a:ext cx="450598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72071"/>
                </a:solidFill>
                <a:effectLst/>
                <a:uLnTx/>
                <a:uFillTx/>
                <a:latin typeface="Arial" panose="020B0604020202020204" pitchFamily="34" charset="0"/>
                <a:ea typeface="+mn-ea"/>
                <a:cs typeface="Arial" panose="020B0604020202020204" pitchFamily="34" charset="0"/>
              </a:rPr>
              <a:t>Better information for better decisions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 increases comparability, transparency and usefulness of information</a:t>
            </a:r>
          </a:p>
        </p:txBody>
      </p:sp>
      <p:sp>
        <p:nvSpPr>
          <p:cNvPr id="14" name="Text Placeholder 4">
            <a:extLst>
              <a:ext uri="{FF2B5EF4-FFF2-40B4-BE49-F238E27FC236}">
                <a16:creationId xmlns:a16="http://schemas.microsoft.com/office/drawing/2014/main" id="{5CAE4BE1-40A1-ADC7-3D32-A48EB89ED4AD}"/>
              </a:ext>
            </a:extLst>
          </p:cNvPr>
          <p:cNvSpPr txBox="1">
            <a:spLocks/>
          </p:cNvSpPr>
          <p:nvPr/>
        </p:nvSpPr>
        <p:spPr>
          <a:xfrm>
            <a:off x="923264" y="3120365"/>
            <a:ext cx="2956632" cy="1143025"/>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72071"/>
              </a:buClr>
              <a:buSzTx/>
              <a:buFont typeface="Arial" panose="020B0604020202020204" pitchFamily="34" charset="0"/>
              <a:buNone/>
              <a:tabLst/>
              <a:defRPr/>
            </a:pPr>
            <a:r>
              <a:rPr kumimoji="0" lang="en-GB" sz="1800" b="0" i="0" u="none" strike="noStrike" kern="1200" cap="none" spc="0" normalizeH="0" baseline="0" noProof="0">
                <a:ln>
                  <a:noFill/>
                </a:ln>
                <a:solidFill>
                  <a:srgbClr val="5F6061"/>
                </a:solidFill>
                <a:effectLst/>
                <a:uLnTx/>
                <a:uFillTx/>
                <a:latin typeface="Arial"/>
                <a:ea typeface="+mn-ea"/>
                <a:cs typeface="Arial"/>
              </a:rPr>
              <a:t>New required subtotals in statement of profit or loss, including ‘operating profit’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5F6062"/>
              </a:solidFill>
              <a:effectLst/>
              <a:uLnTx/>
              <a:uFillTx/>
              <a:latin typeface="Arial" panose="020B0604020202020204" pitchFamily="34" charset="0"/>
              <a:ea typeface="+mn-ea"/>
              <a:cs typeface="Arial" panose="020B0604020202020204" pitchFamily="34" charset="0"/>
            </a:endParaRPr>
          </a:p>
        </p:txBody>
      </p:sp>
      <p:sp>
        <p:nvSpPr>
          <p:cNvPr id="16" name="Text Placeholder 4">
            <a:extLst>
              <a:ext uri="{FF2B5EF4-FFF2-40B4-BE49-F238E27FC236}">
                <a16:creationId xmlns:a16="http://schemas.microsoft.com/office/drawing/2014/main" id="{74F6AA44-4488-12E0-7DFD-9DDF38DC0080}"/>
              </a:ext>
            </a:extLst>
          </p:cNvPr>
          <p:cNvSpPr txBox="1">
            <a:spLocks/>
          </p:cNvSpPr>
          <p:nvPr/>
        </p:nvSpPr>
        <p:spPr>
          <a:xfrm>
            <a:off x="4686262" y="3120365"/>
            <a:ext cx="2956635" cy="114302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1800" kern="1200">
                <a:solidFill>
                  <a:srgbClr val="5F6062"/>
                </a:solidFill>
                <a:latin typeface="Arial" panose="020B0604020202020204" pitchFamily="34" charset="0"/>
                <a:ea typeface="+mn-ea"/>
                <a:cs typeface="Arial" panose="020B0604020202020204" pitchFamily="34" charset="0"/>
              </a:defRPr>
            </a:lvl2pPr>
            <a:lvl3pPr marL="541338" indent="-274638" algn="l" defTabSz="914400" rtl="0" eaLnBrk="1" latinLnBrk="0" hangingPunct="1">
              <a:lnSpc>
                <a:spcPct val="100000"/>
              </a:lnSpc>
              <a:spcBef>
                <a:spcPts val="500"/>
              </a:spcBef>
              <a:buFont typeface="Wingdings" panose="05000000000000000000" pitchFamily="2" charset="2"/>
              <a:buChar char="§"/>
              <a:defRPr sz="18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18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18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72071"/>
              </a:buClr>
              <a:buSzTx/>
              <a:buFont typeface="Arial" panose="020B0604020202020204" pitchFamily="34" charset="0"/>
              <a:buNone/>
              <a:tabLst/>
              <a:defRPr/>
            </a:pPr>
            <a:r>
              <a:rPr kumimoji="0" lang="en-GB" sz="1800" b="0" i="0" u="none" strike="noStrike" kern="1200" cap="none" spc="0" normalizeH="0" baseline="0" noProof="0">
                <a:ln>
                  <a:noFill/>
                </a:ln>
                <a:solidFill>
                  <a:srgbClr val="5F6061"/>
                </a:solidFill>
                <a:effectLst/>
                <a:uLnTx/>
                <a:uFillTx/>
                <a:latin typeface="Arial"/>
                <a:ea typeface="+mn-ea"/>
                <a:cs typeface="Arial"/>
              </a:rPr>
              <a:t>Disclosures about management-defined performance measures (MPMs)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5F6062"/>
              </a:solidFill>
              <a:effectLst/>
              <a:uLnTx/>
              <a:uFillTx/>
              <a:latin typeface="Arial" panose="020B0604020202020204" pitchFamily="34" charset="0"/>
              <a:ea typeface="+mn-ea"/>
              <a:cs typeface="Arial" panose="020B0604020202020204" pitchFamily="34" charset="0"/>
            </a:endParaRPr>
          </a:p>
        </p:txBody>
      </p:sp>
      <p:sp>
        <p:nvSpPr>
          <p:cNvPr id="17" name="Text Placeholder 4">
            <a:extLst>
              <a:ext uri="{FF2B5EF4-FFF2-40B4-BE49-F238E27FC236}">
                <a16:creationId xmlns:a16="http://schemas.microsoft.com/office/drawing/2014/main" id="{CC4DC608-BD2E-97D9-B280-E3AF4B0EF87F}"/>
              </a:ext>
            </a:extLst>
          </p:cNvPr>
          <p:cNvSpPr txBox="1">
            <a:spLocks/>
          </p:cNvSpPr>
          <p:nvPr/>
        </p:nvSpPr>
        <p:spPr>
          <a:xfrm>
            <a:off x="8511540" y="3120365"/>
            <a:ext cx="2956635" cy="114302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1800" kern="1200">
                <a:solidFill>
                  <a:srgbClr val="5F6062"/>
                </a:solidFill>
                <a:latin typeface="Arial" panose="020B0604020202020204" pitchFamily="34" charset="0"/>
                <a:ea typeface="+mn-ea"/>
                <a:cs typeface="Arial" panose="020B0604020202020204" pitchFamily="34" charset="0"/>
              </a:defRPr>
            </a:lvl2pPr>
            <a:lvl3pPr marL="541338" indent="-274638" algn="l" defTabSz="914400" rtl="0" eaLnBrk="1" latinLnBrk="0" hangingPunct="1">
              <a:lnSpc>
                <a:spcPct val="100000"/>
              </a:lnSpc>
              <a:spcBef>
                <a:spcPts val="500"/>
              </a:spcBef>
              <a:buFont typeface="Wingdings" panose="05000000000000000000" pitchFamily="2" charset="2"/>
              <a:buChar char="§"/>
              <a:defRPr sz="18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18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18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072071"/>
              </a:buClr>
              <a:buSzTx/>
              <a:buFont typeface="Arial" panose="020B0604020202020204" pitchFamily="34" charset="0"/>
              <a:buNone/>
              <a:tabLst/>
              <a:defRPr/>
            </a:pPr>
            <a:r>
              <a:rPr kumimoji="0" lang="en-GB" sz="1800" b="0" i="0" u="none" strike="noStrike" kern="1200" cap="none" spc="0" normalizeH="0" baseline="0" noProof="0">
                <a:ln>
                  <a:noFill/>
                </a:ln>
                <a:solidFill>
                  <a:srgbClr val="5F6061"/>
                </a:solidFill>
                <a:effectLst/>
                <a:uLnTx/>
                <a:uFillTx/>
                <a:latin typeface="Arial"/>
                <a:ea typeface="+mn-ea"/>
                <a:cs typeface="Arial"/>
              </a:rPr>
              <a:t>Enhanced requirements on grouping of information (aggregation and disaggregation)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sz="1800" b="0" i="0" u="none" strike="noStrike" kern="1200" cap="none" spc="0" normalizeH="0" baseline="0" noProof="0">
              <a:ln>
                <a:noFill/>
              </a:ln>
              <a:solidFill>
                <a:srgbClr val="5F6062"/>
              </a:solidFill>
              <a:effectLst/>
              <a:uLnTx/>
              <a:uFillTx/>
              <a:latin typeface="Arial" panose="020B0604020202020204" pitchFamily="34" charset="0"/>
              <a:ea typeface="+mn-ea"/>
              <a:cs typeface="Arial" panose="020B0604020202020204" pitchFamily="34" charset="0"/>
            </a:endParaRPr>
          </a:p>
        </p:txBody>
      </p:sp>
      <p:cxnSp>
        <p:nvCxnSpPr>
          <p:cNvPr id="18" name="Straight Connector 17">
            <a:extLst>
              <a:ext uri="{FF2B5EF4-FFF2-40B4-BE49-F238E27FC236}">
                <a16:creationId xmlns:a16="http://schemas.microsoft.com/office/drawing/2014/main" id="{915D1AA0-13F0-B983-C230-48E1EBC68337}"/>
              </a:ext>
            </a:extLst>
          </p:cNvPr>
          <p:cNvCxnSpPr>
            <a:cxnSpLocks/>
          </p:cNvCxnSpPr>
          <p:nvPr/>
        </p:nvCxnSpPr>
        <p:spPr>
          <a:xfrm>
            <a:off x="4185954" y="2697455"/>
            <a:ext cx="0" cy="170307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36BB47-27AA-7D71-F227-5FF5073EF0A8}"/>
              </a:ext>
            </a:extLst>
          </p:cNvPr>
          <p:cNvCxnSpPr>
            <a:cxnSpLocks/>
          </p:cNvCxnSpPr>
          <p:nvPr/>
        </p:nvCxnSpPr>
        <p:spPr>
          <a:xfrm>
            <a:off x="7913370" y="2697455"/>
            <a:ext cx="0" cy="170307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2" name="Graphic 21" descr="Magnifying glass with solid fill">
            <a:extLst>
              <a:ext uri="{FF2B5EF4-FFF2-40B4-BE49-F238E27FC236}">
                <a16:creationId xmlns:a16="http://schemas.microsoft.com/office/drawing/2014/main" id="{8D19B9CA-A2E6-511B-97F7-D641A2AD0D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44911" y="2388612"/>
            <a:ext cx="609503" cy="609503"/>
          </a:xfrm>
          <a:prstGeom prst="rect">
            <a:avLst/>
          </a:prstGeom>
        </p:spPr>
      </p:pic>
      <p:sp>
        <p:nvSpPr>
          <p:cNvPr id="4" name="TextBox 3">
            <a:extLst>
              <a:ext uri="{FF2B5EF4-FFF2-40B4-BE49-F238E27FC236}">
                <a16:creationId xmlns:a16="http://schemas.microsoft.com/office/drawing/2014/main" id="{B189CD15-3CA9-5E1C-C0C9-98C1C625444D}"/>
              </a:ext>
            </a:extLst>
          </p:cNvPr>
          <p:cNvSpPr txBox="1"/>
          <p:nvPr/>
        </p:nvSpPr>
        <p:spPr>
          <a:xfrm>
            <a:off x="7452725" y="5541720"/>
            <a:ext cx="4505986" cy="369332"/>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Effective date: </a:t>
            </a:r>
            <a:r>
              <a:rPr lang="en-GB">
                <a:latin typeface="Arial" panose="020B0604020202020204" pitchFamily="34" charset="0"/>
                <a:cs typeface="Arial" panose="020B0604020202020204" pitchFamily="34" charset="0"/>
              </a:rPr>
              <a:t>1 January 2027</a:t>
            </a:r>
          </a:p>
        </p:txBody>
      </p:sp>
      <p:pic>
        <p:nvPicPr>
          <p:cNvPr id="5" name="Content Placeholder 4" descr="Daily calendar with solid fill">
            <a:extLst>
              <a:ext uri="{FF2B5EF4-FFF2-40B4-BE49-F238E27FC236}">
                <a16:creationId xmlns:a16="http://schemas.microsoft.com/office/drawing/2014/main" id="{B365727F-C369-7A3D-316C-6B9479B6D6A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62752" y="5360693"/>
            <a:ext cx="689973" cy="689973"/>
          </a:xfrm>
          <a:prstGeom prst="rect">
            <a:avLst/>
          </a:prstGeom>
        </p:spPr>
      </p:pic>
    </p:spTree>
    <p:extLst>
      <p:ext uri="{BB962C8B-B14F-4D97-AF65-F5344CB8AC3E}">
        <p14:creationId xmlns:p14="http://schemas.microsoft.com/office/powerpoint/2010/main" val="334274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27E30F-520F-443E-1966-838ADE272FE2}"/>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5</a:t>
            </a:fld>
            <a:endParaRPr lang="en-US">
              <a:cs typeface="Arial" panose="020B0604020202020204" pitchFamily="34" charset="0"/>
            </a:endParaRPr>
          </a:p>
        </p:txBody>
      </p:sp>
      <p:sp>
        <p:nvSpPr>
          <p:cNvPr id="3" name="Title 2">
            <a:extLst>
              <a:ext uri="{FF2B5EF4-FFF2-40B4-BE49-F238E27FC236}">
                <a16:creationId xmlns:a16="http://schemas.microsoft.com/office/drawing/2014/main" id="{E8214E4B-B91D-8B6E-3A82-C3DDF21AB2CD}"/>
              </a:ext>
            </a:extLst>
          </p:cNvPr>
          <p:cNvSpPr>
            <a:spLocks noGrp="1"/>
          </p:cNvSpPr>
          <p:nvPr>
            <p:ph type="ctrTitle"/>
          </p:nvPr>
        </p:nvSpPr>
        <p:spPr/>
        <p:txBody>
          <a:bodyPr/>
          <a:lstStyle/>
          <a:p>
            <a:r>
              <a:rPr lang="en-GB"/>
              <a:t>Categories and subtotals</a:t>
            </a:r>
          </a:p>
        </p:txBody>
      </p:sp>
    </p:spTree>
    <p:extLst>
      <p:ext uri="{BB962C8B-B14F-4D97-AF65-F5344CB8AC3E}">
        <p14:creationId xmlns:p14="http://schemas.microsoft.com/office/powerpoint/2010/main" val="2216164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E0938C-8231-91CD-95F1-91E84337457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GB" sz="1200" b="0" i="0" u="none" strike="noStrike" kern="1200" cap="none" spc="0" normalizeH="0" baseline="0" noProof="0" smtClean="0">
                <a:ln>
                  <a:noFill/>
                </a:ln>
                <a:solidFill>
                  <a:srgbClr val="5F6062"/>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5F6062"/>
              </a:solidFill>
              <a:effectLst/>
              <a:uLnTx/>
              <a:uFillTx/>
              <a:latin typeface="Calibri" panose="020F0502020204030204"/>
              <a:ea typeface="+mn-ea"/>
              <a:cs typeface="Arial" panose="020B0604020202020204" pitchFamily="34" charset="0"/>
            </a:endParaRPr>
          </a:p>
        </p:txBody>
      </p:sp>
      <p:sp>
        <p:nvSpPr>
          <p:cNvPr id="3" name="Title 2">
            <a:extLst>
              <a:ext uri="{FF2B5EF4-FFF2-40B4-BE49-F238E27FC236}">
                <a16:creationId xmlns:a16="http://schemas.microsoft.com/office/drawing/2014/main" id="{9809784C-4D39-2E25-81DC-275779024E6E}"/>
              </a:ext>
            </a:extLst>
          </p:cNvPr>
          <p:cNvSpPr>
            <a:spLocks noGrp="1"/>
          </p:cNvSpPr>
          <p:nvPr>
            <p:ph type="title"/>
          </p:nvPr>
        </p:nvSpPr>
        <p:spPr/>
        <p:txBody>
          <a:bodyPr/>
          <a:lstStyle/>
          <a:p>
            <a:r>
              <a:rPr lang="en-GB"/>
              <a:t>Categories and subtotals in the statement of profit or loss</a:t>
            </a:r>
          </a:p>
        </p:txBody>
      </p:sp>
      <p:sp>
        <p:nvSpPr>
          <p:cNvPr id="4" name="Text Placeholder 3">
            <a:extLst>
              <a:ext uri="{FF2B5EF4-FFF2-40B4-BE49-F238E27FC236}">
                <a16:creationId xmlns:a16="http://schemas.microsoft.com/office/drawing/2014/main" id="{104BC42D-9F82-0F24-A919-FEDF28B7F7BD}"/>
              </a:ext>
            </a:extLst>
          </p:cNvPr>
          <p:cNvSpPr>
            <a:spLocks noGrp="1"/>
          </p:cNvSpPr>
          <p:nvPr>
            <p:ph type="body" sz="quarter" idx="12"/>
          </p:nvPr>
        </p:nvSpPr>
        <p:spPr/>
        <p:txBody>
          <a:bodyPr/>
          <a:lstStyle/>
          <a:p>
            <a:r>
              <a:rPr lang="en-GB" sz="2000" b="1">
                <a:solidFill>
                  <a:schemeClr val="accent2"/>
                </a:solidFill>
              </a:rPr>
              <a:t>Investors’ concerns</a:t>
            </a:r>
          </a:p>
          <a:p>
            <a:pPr marL="285750" indent="-285750">
              <a:buFont typeface="Arial" panose="020B0604020202020204" pitchFamily="34" charset="0"/>
              <a:buChar char="•"/>
            </a:pPr>
            <a:r>
              <a:rPr lang="en-GB" sz="2000"/>
              <a:t>Difficulty comparing financial performance because companies’ statement of profit or loss vary in content and structure</a:t>
            </a:r>
          </a:p>
          <a:p>
            <a:pPr marL="285750" indent="-285750">
              <a:buFont typeface="Arial" panose="020B0604020202020204" pitchFamily="34" charset="0"/>
              <a:buChar char="•"/>
            </a:pPr>
            <a:endParaRPr lang="en-GB" sz="2000"/>
          </a:p>
        </p:txBody>
      </p:sp>
      <p:sp>
        <p:nvSpPr>
          <p:cNvPr id="5" name="Text Placeholder 4">
            <a:extLst>
              <a:ext uri="{FF2B5EF4-FFF2-40B4-BE49-F238E27FC236}">
                <a16:creationId xmlns:a16="http://schemas.microsoft.com/office/drawing/2014/main" id="{8468BF7C-4994-B5A1-0DF9-102885AF726D}"/>
              </a:ext>
            </a:extLst>
          </p:cNvPr>
          <p:cNvSpPr>
            <a:spLocks noGrp="1"/>
          </p:cNvSpPr>
          <p:nvPr>
            <p:ph type="body" sz="quarter" idx="13"/>
          </p:nvPr>
        </p:nvSpPr>
        <p:spPr>
          <a:xfrm>
            <a:off x="4689689" y="2496366"/>
            <a:ext cx="6446740" cy="3756388"/>
          </a:xfrm>
          <a:solidFill>
            <a:schemeClr val="bg2">
              <a:lumMod val="95000"/>
            </a:schemeClr>
          </a:solidFill>
        </p:spPr>
        <p:txBody>
          <a:bodyPr/>
          <a:lstStyle/>
          <a:p>
            <a:r>
              <a:rPr lang="en-GB" sz="2000" b="1">
                <a:solidFill>
                  <a:schemeClr val="accent2"/>
                </a:solidFill>
              </a:rPr>
              <a:t>IFRS 18 introduces</a:t>
            </a:r>
          </a:p>
          <a:p>
            <a:pPr marL="285750" indent="-285750">
              <a:buFont typeface="Arial" panose="020B0604020202020204" pitchFamily="34" charset="0"/>
              <a:buChar char="•"/>
            </a:pPr>
            <a:r>
              <a:rPr lang="en-GB" sz="2000"/>
              <a:t>Three new defined categories to provide a consistent structure of the statement of profit or loss:</a:t>
            </a:r>
          </a:p>
          <a:p>
            <a:pPr marL="552450" lvl="1" indent="-285750"/>
            <a:r>
              <a:rPr lang="en-GB" sz="2000"/>
              <a:t>operating</a:t>
            </a:r>
          </a:p>
          <a:p>
            <a:pPr marL="552450" lvl="1" indent="-285750"/>
            <a:r>
              <a:rPr lang="en-GB" sz="2000"/>
              <a:t>investing</a:t>
            </a:r>
          </a:p>
          <a:p>
            <a:pPr marL="552450" lvl="1" indent="-285750"/>
            <a:r>
              <a:rPr lang="en-GB" sz="2000"/>
              <a:t>financing</a:t>
            </a:r>
          </a:p>
          <a:p>
            <a:pPr marL="285750" indent="-285750">
              <a:buFont typeface="Arial" panose="020B0604020202020204" pitchFamily="34" charset="0"/>
              <a:buChar char="•"/>
            </a:pPr>
            <a:r>
              <a:rPr lang="en-GB" sz="2000"/>
              <a:t>Two new required subtotals to enable analysis:</a:t>
            </a:r>
          </a:p>
          <a:p>
            <a:pPr marL="552450" lvl="1" indent="-285750"/>
            <a:r>
              <a:rPr lang="en-GB" sz="2000"/>
              <a:t>operating profit</a:t>
            </a:r>
          </a:p>
          <a:p>
            <a:pPr marL="552450" lvl="1" indent="-285750"/>
            <a:r>
              <a:rPr lang="en-GB" sz="2000"/>
              <a:t>profit before financing and taxes</a:t>
            </a:r>
          </a:p>
        </p:txBody>
      </p:sp>
    </p:spTree>
    <p:extLst>
      <p:ext uri="{BB962C8B-B14F-4D97-AF65-F5344CB8AC3E}">
        <p14:creationId xmlns:p14="http://schemas.microsoft.com/office/powerpoint/2010/main" val="162427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6F4F5A-2FA9-3580-5F5C-E1D8DA320CAB}"/>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790123A-71E8-BF43-B702-A9002E60F899}" type="slidenum">
              <a:rPr kumimoji="0" lang="en-GB" sz="1200" b="0" i="0" u="none" strike="noStrike" kern="1200" cap="none" spc="0" normalizeH="0" baseline="0" noProof="0" smtClean="0">
                <a:ln>
                  <a:noFill/>
                </a:ln>
                <a:solidFill>
                  <a:srgbClr val="5F6062"/>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5F6062"/>
              </a:solidFill>
              <a:effectLst/>
              <a:uLnTx/>
              <a:uFillTx/>
              <a:latin typeface="Calibri" panose="020F0502020204030204"/>
              <a:ea typeface="+mn-ea"/>
              <a:cs typeface="Arial" panose="020B0604020202020204" pitchFamily="34" charset="0"/>
            </a:endParaRPr>
          </a:p>
        </p:txBody>
      </p:sp>
      <p:sp>
        <p:nvSpPr>
          <p:cNvPr id="3" name="Title 2">
            <a:extLst>
              <a:ext uri="{FF2B5EF4-FFF2-40B4-BE49-F238E27FC236}">
                <a16:creationId xmlns:a16="http://schemas.microsoft.com/office/drawing/2014/main" id="{B79126B4-2EB3-34BA-7B71-8C1D29726622}"/>
              </a:ext>
            </a:extLst>
          </p:cNvPr>
          <p:cNvSpPr>
            <a:spLocks noGrp="1"/>
          </p:cNvSpPr>
          <p:nvPr>
            <p:ph type="title"/>
          </p:nvPr>
        </p:nvSpPr>
        <p:spPr>
          <a:xfrm>
            <a:off x="923264" y="1311388"/>
            <a:ext cx="3786960" cy="768823"/>
          </a:xfrm>
        </p:spPr>
        <p:txBody>
          <a:bodyPr/>
          <a:lstStyle/>
          <a:p>
            <a:r>
              <a:rPr lang="en-GB"/>
              <a:t>New required subtotals </a:t>
            </a:r>
          </a:p>
        </p:txBody>
      </p:sp>
      <p:sp>
        <p:nvSpPr>
          <p:cNvPr id="4" name="Text Placeholder 3">
            <a:extLst>
              <a:ext uri="{FF2B5EF4-FFF2-40B4-BE49-F238E27FC236}">
                <a16:creationId xmlns:a16="http://schemas.microsoft.com/office/drawing/2014/main" id="{43E5485A-BEEC-0C7A-202C-F803E3104D5C}"/>
              </a:ext>
            </a:extLst>
          </p:cNvPr>
          <p:cNvSpPr>
            <a:spLocks noGrp="1"/>
          </p:cNvSpPr>
          <p:nvPr>
            <p:ph type="body" sz="quarter" idx="12"/>
          </p:nvPr>
        </p:nvSpPr>
        <p:spPr>
          <a:xfrm>
            <a:off x="934111" y="2465800"/>
            <a:ext cx="3240000" cy="1331352"/>
          </a:xfrm>
        </p:spPr>
        <p:txBody>
          <a:bodyPr/>
          <a:lstStyle/>
          <a:p>
            <a:r>
              <a:rPr lang="en-GB" sz="1800" b="1">
                <a:solidFill>
                  <a:schemeClr val="accent2"/>
                </a:solidFill>
              </a:rPr>
              <a:t>Operating profit</a:t>
            </a:r>
          </a:p>
          <a:p>
            <a:r>
              <a:rPr lang="en-GB" sz="1800"/>
              <a:t>Gives a complete picture of a company’s operations</a:t>
            </a:r>
          </a:p>
          <a:p>
            <a:endParaRPr lang="en-GB" sz="1800"/>
          </a:p>
          <a:p>
            <a:endParaRPr lang="en-GB" sz="1800"/>
          </a:p>
          <a:p>
            <a:endParaRPr lang="en-GB" sz="1800"/>
          </a:p>
        </p:txBody>
      </p:sp>
      <p:sp>
        <p:nvSpPr>
          <p:cNvPr id="11" name="TextBox 10">
            <a:extLst>
              <a:ext uri="{FF2B5EF4-FFF2-40B4-BE49-F238E27FC236}">
                <a16:creationId xmlns:a16="http://schemas.microsoft.com/office/drawing/2014/main" id="{FDDB2FBF-1230-25F6-6512-DC29D19225E9}"/>
              </a:ext>
            </a:extLst>
          </p:cNvPr>
          <p:cNvSpPr txBox="1"/>
          <p:nvPr/>
        </p:nvSpPr>
        <p:spPr>
          <a:xfrm>
            <a:off x="923263" y="3933093"/>
            <a:ext cx="3240000"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72071"/>
                </a:solidFill>
                <a:effectLst/>
                <a:uLnTx/>
                <a:uFillTx/>
                <a:latin typeface="Arial" panose="020B0604020202020204" pitchFamily="34" charset="0"/>
                <a:ea typeface="+mn-ea"/>
                <a:cs typeface="Arial" panose="020B0604020202020204" pitchFamily="34" charset="0"/>
              </a:rPr>
              <a:t>Profit before financing and income taxes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Gives a picture of a company’s performance before the effects of its financing </a:t>
            </a:r>
          </a:p>
        </p:txBody>
      </p:sp>
      <p:graphicFrame>
        <p:nvGraphicFramePr>
          <p:cNvPr id="29" name="Table 6">
            <a:extLst>
              <a:ext uri="{FF2B5EF4-FFF2-40B4-BE49-F238E27FC236}">
                <a16:creationId xmlns:a16="http://schemas.microsoft.com/office/drawing/2014/main" id="{F0B68880-13DC-F22A-9393-12CB249F2F42}"/>
              </a:ext>
            </a:extLst>
          </p:cNvPr>
          <p:cNvGraphicFramePr>
            <a:graphicFrameLocks noGrp="1"/>
          </p:cNvGraphicFramePr>
          <p:nvPr>
            <p:extLst>
              <p:ext uri="{D42A27DB-BD31-4B8C-83A1-F6EECF244321}">
                <p14:modId xmlns:p14="http://schemas.microsoft.com/office/powerpoint/2010/main" val="1606570559"/>
              </p:ext>
            </p:extLst>
          </p:nvPr>
        </p:nvGraphicFramePr>
        <p:xfrm>
          <a:off x="6458048" y="1751215"/>
          <a:ext cx="5268812" cy="4913548"/>
        </p:xfrm>
        <a:graphic>
          <a:graphicData uri="http://schemas.openxmlformats.org/drawingml/2006/table">
            <a:tbl>
              <a:tblPr firstRow="1" bandRow="1">
                <a:tableStyleId>{16D9F66E-5EB9-4882-86FB-DCBF35E3C3E4}</a:tableStyleId>
              </a:tblPr>
              <a:tblGrid>
                <a:gridCol w="3808603">
                  <a:extLst>
                    <a:ext uri="{9D8B030D-6E8A-4147-A177-3AD203B41FA5}">
                      <a16:colId xmlns:a16="http://schemas.microsoft.com/office/drawing/2014/main" val="2639745050"/>
                    </a:ext>
                  </a:extLst>
                </a:gridCol>
                <a:gridCol w="220598">
                  <a:extLst>
                    <a:ext uri="{9D8B030D-6E8A-4147-A177-3AD203B41FA5}">
                      <a16:colId xmlns:a16="http://schemas.microsoft.com/office/drawing/2014/main" val="2416289221"/>
                    </a:ext>
                  </a:extLst>
                </a:gridCol>
                <a:gridCol w="1239611">
                  <a:extLst>
                    <a:ext uri="{9D8B030D-6E8A-4147-A177-3AD203B41FA5}">
                      <a16:colId xmlns:a16="http://schemas.microsoft.com/office/drawing/2014/main" val="179401146"/>
                    </a:ext>
                  </a:extLst>
                </a:gridCol>
              </a:tblGrid>
              <a:tr h="270305">
                <a:tc>
                  <a:txBody>
                    <a:bodyPr/>
                    <a:lstStyle/>
                    <a:p>
                      <a:r>
                        <a:rPr lang="en-GB" sz="1200" b="0">
                          <a:latin typeface="Arial" panose="020B0604020202020204" pitchFamily="34" charset="0"/>
                          <a:cs typeface="Arial" panose="020B0604020202020204" pitchFamily="34" charset="0"/>
                        </a:rPr>
                        <a:t>Revenue</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rowSpan="9">
                  <a:txBody>
                    <a:bodyPr/>
                    <a:lstStyle/>
                    <a:p>
                      <a:pPr algn="ctr"/>
                      <a:r>
                        <a:rPr lang="en-GB" sz="1200" b="0">
                          <a:solidFill>
                            <a:schemeClr val="bg1"/>
                          </a:solidFill>
                          <a:latin typeface="Arial" panose="020B0604020202020204" pitchFamily="34" charset="0"/>
                          <a:cs typeface="Arial" panose="020B0604020202020204" pitchFamily="34" charset="0"/>
                        </a:rPr>
                        <a:t>Operating</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0476768"/>
                  </a:ext>
                </a:extLst>
              </a:tr>
              <a:tr h="270305">
                <a:tc>
                  <a:txBody>
                    <a:bodyPr/>
                    <a:lstStyle/>
                    <a:p>
                      <a:r>
                        <a:rPr lang="en-GB" sz="1200">
                          <a:latin typeface="Arial" panose="020B0604020202020204" pitchFamily="34" charset="0"/>
                          <a:cs typeface="Arial" panose="020B0604020202020204" pitchFamily="34" charset="0"/>
                        </a:rPr>
                        <a:t>Cost of sales</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33419884"/>
                  </a:ext>
                </a:extLst>
              </a:tr>
              <a:tr h="270305">
                <a:tc>
                  <a:txBody>
                    <a:bodyPr/>
                    <a:lstStyle/>
                    <a:p>
                      <a:r>
                        <a:rPr lang="en-GB" sz="1200" b="1">
                          <a:latin typeface="Arial" panose="020B0604020202020204" pitchFamily="34" charset="0"/>
                          <a:cs typeface="Arial" panose="020B0604020202020204" pitchFamily="34" charset="0"/>
                        </a:rPr>
                        <a:t>Gross profit</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41605622"/>
                  </a:ext>
                </a:extLst>
              </a:tr>
              <a:tr h="270305">
                <a:tc>
                  <a:txBody>
                    <a:bodyPr/>
                    <a:lstStyle/>
                    <a:p>
                      <a:r>
                        <a:rPr lang="en-GB" sz="1200">
                          <a:latin typeface="Arial" panose="020B0604020202020204" pitchFamily="34" charset="0"/>
                          <a:cs typeface="Arial" panose="020B0604020202020204" pitchFamily="34" charset="0"/>
                        </a:rPr>
                        <a:t>Other operating income</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r>
                        <a:rPr lang="en-GB" sz="1800">
                          <a:solidFill>
                            <a:schemeClr val="bg1"/>
                          </a:solidFill>
                          <a:latin typeface="Arial" panose="020B0604020202020204" pitchFamily="34" charset="0"/>
                          <a:cs typeface="Arial" panose="020B0604020202020204" pitchFamily="34" charset="0"/>
                        </a:rPr>
                        <a:t>Operating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98028357"/>
                  </a:ext>
                </a:extLst>
              </a:tr>
              <a:tr h="270305">
                <a:tc>
                  <a:txBody>
                    <a:bodyPr/>
                    <a:lstStyle/>
                    <a:p>
                      <a:r>
                        <a:rPr lang="en-GB" sz="1200">
                          <a:latin typeface="Arial" panose="020B0604020202020204" pitchFamily="34" charset="0"/>
                          <a:cs typeface="Arial" panose="020B0604020202020204" pitchFamily="34" charset="0"/>
                        </a:rPr>
                        <a:t>Selling expense</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r>
                        <a:rPr lang="en-GB" sz="900"/>
                        <a:t>Operating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75975196"/>
                  </a:ext>
                </a:extLst>
              </a:tr>
              <a:tr h="270305">
                <a:tc>
                  <a:txBody>
                    <a:bodyPr/>
                    <a:lstStyle/>
                    <a:p>
                      <a:r>
                        <a:rPr lang="en-GB" sz="1200">
                          <a:latin typeface="Arial" panose="020B0604020202020204" pitchFamily="34" charset="0"/>
                          <a:cs typeface="Arial" panose="020B0604020202020204" pitchFamily="34" charset="0"/>
                        </a:rPr>
                        <a:t>Research and development expenses</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5501875"/>
                  </a:ext>
                </a:extLst>
              </a:tr>
              <a:tr h="270305">
                <a:tc>
                  <a:txBody>
                    <a:bodyPr/>
                    <a:lstStyle/>
                    <a:p>
                      <a:r>
                        <a:rPr lang="en-GB" sz="1200">
                          <a:latin typeface="Arial" panose="020B0604020202020204" pitchFamily="34" charset="0"/>
                          <a:cs typeface="Arial" panose="020B0604020202020204" pitchFamily="34" charset="0"/>
                        </a:rPr>
                        <a:t>General and administrative expenses</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a:p>
                  </a:txBody>
                  <a:tcPr/>
                </a:tc>
                <a:extLst>
                  <a:ext uri="{0D108BD9-81ED-4DB2-BD59-A6C34878D82A}">
                    <a16:rowId xmlns:a16="http://schemas.microsoft.com/office/drawing/2014/main" val="3365540669"/>
                  </a:ext>
                </a:extLst>
              </a:tr>
              <a:tr h="270305">
                <a:tc>
                  <a:txBody>
                    <a:bodyPr/>
                    <a:lstStyle/>
                    <a:p>
                      <a:r>
                        <a:rPr lang="en-GB" sz="1200">
                          <a:latin typeface="Arial" panose="020B0604020202020204" pitchFamily="34" charset="0"/>
                          <a:cs typeface="Arial" panose="020B0604020202020204" pitchFamily="34" charset="0"/>
                        </a:rPr>
                        <a:t>Goodwill impairment loss</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a:p>
                  </a:txBody>
                  <a:tcPr/>
                </a:tc>
                <a:extLst>
                  <a:ext uri="{0D108BD9-81ED-4DB2-BD59-A6C34878D82A}">
                    <a16:rowId xmlns:a16="http://schemas.microsoft.com/office/drawing/2014/main" val="1580525477"/>
                  </a:ext>
                </a:extLst>
              </a:tr>
              <a:tr h="270305">
                <a:tc>
                  <a:txBody>
                    <a:bodyPr/>
                    <a:lstStyle/>
                    <a:p>
                      <a:r>
                        <a:rPr lang="en-GB" sz="1200">
                          <a:latin typeface="Arial" panose="020B0604020202020204" pitchFamily="34" charset="0"/>
                          <a:cs typeface="Arial" panose="020B0604020202020204" pitchFamily="34" charset="0"/>
                        </a:rPr>
                        <a:t>Other operating expenses</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endParaRPr lang="en-GB" sz="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36833171"/>
                  </a:ext>
                </a:extLst>
              </a:tr>
              <a:tr h="270305">
                <a:tc>
                  <a:txBody>
                    <a:bodyPr/>
                    <a:lstStyle/>
                    <a:p>
                      <a:r>
                        <a:rPr lang="en-GB" sz="1200">
                          <a:solidFill>
                            <a:schemeClr val="bg1"/>
                          </a:solidFill>
                          <a:latin typeface="Arial" panose="020B0604020202020204" pitchFamily="34" charset="0"/>
                          <a:cs typeface="Arial" panose="020B0604020202020204" pitchFamily="34" charset="0"/>
                        </a:rPr>
                        <a:t>Operating profit</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a:p>
                  </a:txBody>
                  <a:tcPr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0338012"/>
                  </a:ext>
                </a:extLst>
              </a:tr>
              <a:tr h="316930">
                <a:tc>
                  <a:txBody>
                    <a:bodyPr/>
                    <a:lstStyle/>
                    <a:p>
                      <a:r>
                        <a:rPr lang="en-GB" sz="1200">
                          <a:latin typeface="Arial" panose="020B0604020202020204" pitchFamily="34" charset="0"/>
                          <a:cs typeface="Arial" panose="020B0604020202020204" pitchFamily="34" charset="0"/>
                        </a:rPr>
                        <a:t>Share of profit or loss of associates and joint ventures </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rowSpan="2">
                  <a:txBody>
                    <a:bodyPr/>
                    <a:lstStyle/>
                    <a:p>
                      <a:pPr algn="ctr"/>
                      <a:r>
                        <a:rPr lang="en-GB" sz="1200">
                          <a:ln>
                            <a:noFill/>
                          </a:ln>
                          <a:solidFill>
                            <a:schemeClr val="bg1"/>
                          </a:solidFill>
                          <a:latin typeface="Arial" panose="020B0604020202020204" pitchFamily="34" charset="0"/>
                          <a:cs typeface="Arial" panose="020B0604020202020204" pitchFamily="34" charset="0"/>
                        </a:rPr>
                        <a:t>Investing</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06967481"/>
                  </a:ext>
                </a:extLst>
              </a:tr>
              <a:tr h="210282">
                <a:tc>
                  <a:txBody>
                    <a:bodyPr/>
                    <a:lstStyle/>
                    <a:p>
                      <a:r>
                        <a:rPr lang="en-GB" sz="1200">
                          <a:latin typeface="Arial" panose="020B0604020202020204" pitchFamily="34" charset="0"/>
                          <a:cs typeface="Arial" panose="020B0604020202020204" pitchFamily="34" charset="0"/>
                        </a:rPr>
                        <a:t>Other investment income</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algn="ctr"/>
                      <a:endParaRPr lang="en-GB" sz="1200">
                        <a:ln>
                          <a:noFill/>
                        </a:ln>
                        <a:solidFill>
                          <a:schemeClr val="bg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25728846"/>
                  </a:ext>
                </a:extLst>
              </a:tr>
              <a:tr h="270305">
                <a:tc>
                  <a:txBody>
                    <a:bodyPr/>
                    <a:lstStyle/>
                    <a:p>
                      <a:r>
                        <a:rPr lang="en-GB" sz="1200">
                          <a:solidFill>
                            <a:schemeClr val="bg1"/>
                          </a:solidFill>
                          <a:latin typeface="Arial" panose="020B0604020202020204" pitchFamily="34" charset="0"/>
                          <a:cs typeface="Arial" panose="020B0604020202020204" pitchFamily="34" charset="0"/>
                        </a:rPr>
                        <a:t>Profit before financing and income taxes</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a:p>
                  </a:txBody>
                  <a:tcPr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741638"/>
                  </a:ext>
                </a:extLst>
              </a:tr>
              <a:tr h="302588">
                <a:tc>
                  <a:txBody>
                    <a:bodyPr/>
                    <a:lstStyle/>
                    <a:p>
                      <a:r>
                        <a:rPr lang="en-GB" sz="1200">
                          <a:latin typeface="Arial" panose="020B0604020202020204" pitchFamily="34" charset="0"/>
                          <a:cs typeface="Arial" panose="020B0604020202020204" pitchFamily="34" charset="0"/>
                        </a:rPr>
                        <a:t>Interest expense on borrowings and lease liabilities</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rowSpan="2">
                  <a:txBody>
                    <a:bodyPr/>
                    <a:lstStyle/>
                    <a:p>
                      <a:pPr algn="ctr"/>
                      <a:r>
                        <a:rPr lang="en-GB" sz="1200">
                          <a:solidFill>
                            <a:schemeClr val="bg1"/>
                          </a:solidFill>
                          <a:latin typeface="Arial" panose="020B0604020202020204" pitchFamily="34" charset="0"/>
                          <a:cs typeface="Arial" panose="020B0604020202020204" pitchFamily="34" charset="0"/>
                        </a:rPr>
                        <a:t>Financing</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12792079"/>
                  </a:ext>
                </a:extLst>
              </a:tr>
              <a:tr h="173255">
                <a:tc>
                  <a:txBody>
                    <a:bodyPr/>
                    <a:lstStyle/>
                    <a:p>
                      <a:r>
                        <a:rPr lang="en-GB" sz="1200">
                          <a:latin typeface="Arial" panose="020B0604020202020204" pitchFamily="34" charset="0"/>
                          <a:cs typeface="Arial" panose="020B0604020202020204" pitchFamily="34" charset="0"/>
                        </a:rPr>
                        <a:t>Interest expense on pension liabilities and provisions</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vMerge="1">
                  <a:txBody>
                    <a:bodyPr/>
                    <a:lstStyle/>
                    <a:p>
                      <a:pPr algn="ctr"/>
                      <a:endParaRPr lang="en-GB" sz="900"/>
                    </a:p>
                  </a:txBody>
                  <a:tcPr anchor="ctr">
                    <a:lnL w="12700" cap="flat" cmpd="sng" algn="ctr">
                      <a:solidFill>
                        <a:srgbClr val="072171"/>
                      </a:solidFill>
                      <a:prstDash val="solid"/>
                      <a:round/>
                      <a:headEnd type="none" w="med" len="med"/>
                      <a:tailEnd type="none" w="med" len="med"/>
                    </a:lnL>
                    <a:lnR w="12700" cmpd="sng">
                      <a:noFill/>
                    </a:lnR>
                    <a:lnT w="12700" cap="flat" cmpd="sng" algn="ctr">
                      <a:solidFill>
                        <a:srgbClr val="07217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8491328"/>
                  </a:ext>
                </a:extLst>
              </a:tr>
              <a:tr h="270305">
                <a:tc>
                  <a:txBody>
                    <a:bodyPr/>
                    <a:lstStyle/>
                    <a:p>
                      <a:r>
                        <a:rPr lang="en-GB" sz="1200" b="1">
                          <a:solidFill>
                            <a:schemeClr val="accent2"/>
                          </a:solidFill>
                          <a:latin typeface="Arial" panose="020B0604020202020204" pitchFamily="34" charset="0"/>
                          <a:cs typeface="Arial" panose="020B0604020202020204" pitchFamily="34" charset="0"/>
                        </a:rPr>
                        <a:t>Profit before income taxes</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a:p>
                  </a:txBody>
                  <a:tcPr marT="36000" marB="36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1253992"/>
                  </a:ext>
                </a:extLst>
              </a:tr>
              <a:tr h="270305">
                <a:tc>
                  <a:txBody>
                    <a:bodyPr/>
                    <a:lstStyle/>
                    <a:p>
                      <a:r>
                        <a:rPr lang="en-GB" sz="1200">
                          <a:latin typeface="Arial" panose="020B0604020202020204" pitchFamily="34" charset="0"/>
                          <a:cs typeface="Arial" panose="020B0604020202020204" pitchFamily="34" charset="0"/>
                        </a:rPr>
                        <a:t>Income tax expense</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7780973"/>
                  </a:ext>
                </a:extLst>
              </a:tr>
              <a:tr h="270305">
                <a:tc>
                  <a:txBody>
                    <a:bodyPr/>
                    <a:lstStyle/>
                    <a:p>
                      <a:r>
                        <a:rPr lang="en-GB" sz="1200" b="1">
                          <a:solidFill>
                            <a:schemeClr val="accent2"/>
                          </a:solidFill>
                          <a:latin typeface="Arial" panose="020B0604020202020204" pitchFamily="34" charset="0"/>
                          <a:cs typeface="Arial" panose="020B0604020202020204" pitchFamily="34" charset="0"/>
                        </a:rPr>
                        <a:t>PROFIT</a:t>
                      </a:r>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a:p>
                  </a:txBody>
                  <a:tcPr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3854782"/>
                  </a:ext>
                </a:extLst>
              </a:tr>
            </a:tbl>
          </a:graphicData>
        </a:graphic>
      </p:graphicFrame>
      <p:sp>
        <p:nvSpPr>
          <p:cNvPr id="6" name="Rectangle 5">
            <a:extLst>
              <a:ext uri="{FF2B5EF4-FFF2-40B4-BE49-F238E27FC236}">
                <a16:creationId xmlns:a16="http://schemas.microsoft.com/office/drawing/2014/main" id="{F2E5E321-C7A2-BA3D-5063-22F843F09A12}"/>
              </a:ext>
            </a:extLst>
          </p:cNvPr>
          <p:cNvSpPr/>
          <p:nvPr/>
        </p:nvSpPr>
        <p:spPr>
          <a:xfrm>
            <a:off x="6390671" y="1387630"/>
            <a:ext cx="5268812" cy="3844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F6061"/>
                </a:solidFill>
                <a:effectLst/>
                <a:uLnTx/>
                <a:uFillTx/>
                <a:latin typeface="Arial" panose="020B0604020202020204" pitchFamily="34" charset="0"/>
                <a:ea typeface="+mn-ea"/>
                <a:cs typeface="Arial" panose="020B0604020202020204" pitchFamily="34" charset="0"/>
              </a:rPr>
              <a:t>Statement of profit or loss</a:t>
            </a:r>
          </a:p>
        </p:txBody>
      </p:sp>
    </p:spTree>
    <p:extLst>
      <p:ext uri="{BB962C8B-B14F-4D97-AF65-F5344CB8AC3E}">
        <p14:creationId xmlns:p14="http://schemas.microsoft.com/office/powerpoint/2010/main" val="3735903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BD8C4C-CB33-875D-F9E2-DF1F4AF7806C}"/>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8</a:t>
            </a:fld>
            <a:endParaRPr lang="en-US">
              <a:cs typeface="Arial" panose="020B0604020202020204" pitchFamily="34" charset="0"/>
            </a:endParaRPr>
          </a:p>
        </p:txBody>
      </p:sp>
      <p:sp>
        <p:nvSpPr>
          <p:cNvPr id="3" name="Title 2">
            <a:extLst>
              <a:ext uri="{FF2B5EF4-FFF2-40B4-BE49-F238E27FC236}">
                <a16:creationId xmlns:a16="http://schemas.microsoft.com/office/drawing/2014/main" id="{3941CA90-F639-D355-EF92-8121FAD83ABC}"/>
              </a:ext>
            </a:extLst>
          </p:cNvPr>
          <p:cNvSpPr>
            <a:spLocks noGrp="1"/>
          </p:cNvSpPr>
          <p:nvPr>
            <p:ph type="title"/>
          </p:nvPr>
        </p:nvSpPr>
        <p:spPr/>
        <p:txBody>
          <a:bodyPr/>
          <a:lstStyle/>
          <a:p>
            <a:r>
              <a:rPr lang="en-GB"/>
              <a:t>What is in the operating category?</a:t>
            </a:r>
          </a:p>
        </p:txBody>
      </p:sp>
      <p:sp>
        <p:nvSpPr>
          <p:cNvPr id="4" name="Text Placeholder 5">
            <a:extLst>
              <a:ext uri="{FF2B5EF4-FFF2-40B4-BE49-F238E27FC236}">
                <a16:creationId xmlns:a16="http://schemas.microsoft.com/office/drawing/2014/main" id="{008A0439-A292-BD6E-07AD-BA7C5832F4CE}"/>
              </a:ext>
            </a:extLst>
          </p:cNvPr>
          <p:cNvSpPr txBox="1">
            <a:spLocks/>
          </p:cNvSpPr>
          <p:nvPr/>
        </p:nvSpPr>
        <p:spPr>
          <a:xfrm>
            <a:off x="2917371" y="2602700"/>
            <a:ext cx="7933657" cy="3391984"/>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5F6062"/>
                </a:solidFill>
                <a:latin typeface="Arial" panose="020B0604020202020204" pitchFamily="34" charset="0"/>
                <a:ea typeface="+mn-ea"/>
                <a:cs typeface="Arial" panose="020B0604020202020204" pitchFamily="34" charset="0"/>
              </a:defRPr>
            </a:lvl1pPr>
            <a:lvl2pPr marL="266700"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2pPr>
            <a:lvl3pPr marL="541338" indent="-254000" algn="l" defTabSz="914400" rtl="0" eaLnBrk="1" latinLnBrk="0" hangingPunct="1">
              <a:lnSpc>
                <a:spcPct val="100000"/>
              </a:lnSpc>
              <a:spcBef>
                <a:spcPts val="500"/>
              </a:spcBef>
              <a:buFont typeface="Wingdings" panose="05000000000000000000" pitchFamily="2" charset="2"/>
              <a:buChar char="§"/>
              <a:defRPr sz="2000" kern="1200">
                <a:solidFill>
                  <a:srgbClr val="5F6062"/>
                </a:solidFill>
                <a:latin typeface="Arial" panose="020B0604020202020204" pitchFamily="34" charset="0"/>
                <a:ea typeface="+mn-ea"/>
                <a:cs typeface="Arial" panose="020B0604020202020204" pitchFamily="34" charset="0"/>
              </a:defRPr>
            </a:lvl3pPr>
            <a:lvl4pPr marL="8080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4pPr>
            <a:lvl5pPr marL="1074738" indent="-266700" algn="l" defTabSz="914400" rtl="0" eaLnBrk="1" latinLnBrk="0" hangingPunct="1">
              <a:lnSpc>
                <a:spcPct val="100000"/>
              </a:lnSpc>
              <a:spcBef>
                <a:spcPts val="500"/>
              </a:spcBef>
              <a:buFont typeface="Arial" panose="020B0604020202020204" pitchFamily="34" charset="0"/>
              <a:buChar char="•"/>
              <a:defRPr sz="2000" kern="1200">
                <a:solidFill>
                  <a:srgbClr val="5F606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solidFill>
                  <a:schemeClr val="accent2"/>
                </a:solidFill>
              </a:rPr>
              <a:t>Income and expenses:</a:t>
            </a:r>
          </a:p>
          <a:p>
            <a:pPr marL="285750" indent="-285750">
              <a:buFont typeface="Arial" panose="020B0604020202020204" pitchFamily="34" charset="0"/>
              <a:buChar char="•"/>
            </a:pPr>
            <a:r>
              <a:rPr lang="en-GB"/>
              <a:t>All income and expenses from a company’s operations, regardless of whether they are volatile or unusual in some way</a:t>
            </a:r>
            <a:endParaRPr lang="en-GB">
              <a:highlight>
                <a:srgbClr val="FFFF00"/>
              </a:highlight>
            </a:endParaRPr>
          </a:p>
          <a:p>
            <a:pPr marL="285750" indent="-285750">
              <a:buFont typeface="Arial" panose="020B0604020202020204" pitchFamily="34" charset="0"/>
              <a:buChar char="•"/>
            </a:pPr>
            <a:r>
              <a:rPr lang="en-GB"/>
              <a:t>Including from its main business activities</a:t>
            </a:r>
          </a:p>
          <a:p>
            <a:pPr marL="285750" indent="-285750">
              <a:buFont typeface="Arial" panose="020B0604020202020204" pitchFamily="34" charset="0"/>
              <a:buChar char="•"/>
            </a:pPr>
            <a:endParaRPr lang="en-GB"/>
          </a:p>
          <a:p>
            <a:r>
              <a:rPr lang="en-GB" b="1">
                <a:solidFill>
                  <a:schemeClr val="accent2"/>
                </a:solidFill>
              </a:rPr>
              <a:t>Works for all business models</a:t>
            </a:r>
          </a:p>
          <a:p>
            <a:r>
              <a:rPr lang="en-GB" b="1">
                <a:solidFill>
                  <a:schemeClr val="accent2"/>
                </a:solidFill>
              </a:rPr>
              <a:t>Provides complete picture of company’s operations</a:t>
            </a:r>
          </a:p>
        </p:txBody>
      </p:sp>
      <p:pic>
        <p:nvPicPr>
          <p:cNvPr id="5" name="Graphic 4" descr="Checkmark with solid fill">
            <a:extLst>
              <a:ext uri="{FF2B5EF4-FFF2-40B4-BE49-F238E27FC236}">
                <a16:creationId xmlns:a16="http://schemas.microsoft.com/office/drawing/2014/main" id="{78B2B737-A87D-C746-0EC2-D00D6F4145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4812" y="4530634"/>
            <a:ext cx="914400" cy="914400"/>
          </a:xfrm>
          <a:prstGeom prst="rect">
            <a:avLst/>
          </a:prstGeom>
        </p:spPr>
      </p:pic>
      <p:pic>
        <p:nvPicPr>
          <p:cNvPr id="6" name="Graphic 5" descr="Factory with solid fill">
            <a:extLst>
              <a:ext uri="{FF2B5EF4-FFF2-40B4-BE49-F238E27FC236}">
                <a16:creationId xmlns:a16="http://schemas.microsoft.com/office/drawing/2014/main" id="{1AC8389E-B91B-4014-1FF5-7177905076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84812" y="2971800"/>
            <a:ext cx="914400" cy="914400"/>
          </a:xfrm>
          <a:prstGeom prst="rect">
            <a:avLst/>
          </a:prstGeom>
        </p:spPr>
      </p:pic>
    </p:spTree>
    <p:extLst>
      <p:ext uri="{BB962C8B-B14F-4D97-AF65-F5344CB8AC3E}">
        <p14:creationId xmlns:p14="http://schemas.microsoft.com/office/powerpoint/2010/main" val="30163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52EA51D-7741-7F6F-9110-A6F2DE2F3938}"/>
              </a:ext>
            </a:extLst>
          </p:cNvPr>
          <p:cNvSpPr>
            <a:spLocks noGrp="1"/>
          </p:cNvSpPr>
          <p:nvPr>
            <p:ph type="ftr" sz="quarter" idx="3"/>
          </p:nvPr>
        </p:nvSpPr>
        <p:spPr/>
        <p:txBody>
          <a:bodyPr/>
          <a:lstStyle/>
          <a:p>
            <a:fld id="{4790123A-71E8-BF43-B702-A9002E60F899}" type="slidenum">
              <a:rPr lang="en-US" smtClean="0">
                <a:cs typeface="Arial" panose="020B0604020202020204" pitchFamily="34" charset="0"/>
              </a:rPr>
              <a:pPr/>
              <a:t>9</a:t>
            </a:fld>
            <a:endParaRPr lang="en-US">
              <a:cs typeface="Arial" panose="020B0604020202020204" pitchFamily="34" charset="0"/>
            </a:endParaRPr>
          </a:p>
        </p:txBody>
      </p:sp>
      <p:sp>
        <p:nvSpPr>
          <p:cNvPr id="3" name="Title 2">
            <a:extLst>
              <a:ext uri="{FF2B5EF4-FFF2-40B4-BE49-F238E27FC236}">
                <a16:creationId xmlns:a16="http://schemas.microsoft.com/office/drawing/2014/main" id="{A2572976-72C0-AA2B-DAF0-0DE657CA91C6}"/>
              </a:ext>
            </a:extLst>
          </p:cNvPr>
          <p:cNvSpPr>
            <a:spLocks noGrp="1"/>
          </p:cNvSpPr>
          <p:nvPr>
            <p:ph type="title"/>
          </p:nvPr>
        </p:nvSpPr>
        <p:spPr/>
        <p:txBody>
          <a:bodyPr/>
          <a:lstStyle/>
          <a:p>
            <a:r>
              <a:rPr lang="en-GB"/>
              <a:t>What is in the investing category?</a:t>
            </a:r>
          </a:p>
        </p:txBody>
      </p:sp>
      <p:sp>
        <p:nvSpPr>
          <p:cNvPr id="4" name="TextBox 3">
            <a:extLst>
              <a:ext uri="{FF2B5EF4-FFF2-40B4-BE49-F238E27FC236}">
                <a16:creationId xmlns:a16="http://schemas.microsoft.com/office/drawing/2014/main" id="{27A6CF35-C0FB-8DC4-6064-273644C765CB}"/>
              </a:ext>
            </a:extLst>
          </p:cNvPr>
          <p:cNvSpPr txBox="1"/>
          <p:nvPr/>
        </p:nvSpPr>
        <p:spPr>
          <a:xfrm>
            <a:off x="3169920" y="2052000"/>
            <a:ext cx="7627389" cy="2327817"/>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600" b="1" i="0" u="none" strike="noStrike" kern="1200" cap="none" spc="0" normalizeH="0" baseline="0" noProof="0">
              <a:ln>
                <a:noFill/>
              </a:ln>
              <a:solidFill>
                <a:srgbClr val="0720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200" cap="none" spc="0" normalizeH="0" baseline="0" noProof="0">
                <a:ln>
                  <a:noFill/>
                </a:ln>
                <a:solidFill>
                  <a:srgbClr val="072071"/>
                </a:solidFill>
                <a:effectLst/>
                <a:uLnTx/>
                <a:uFillTx/>
                <a:latin typeface="Arial" panose="020B0604020202020204" pitchFamily="34" charset="0"/>
                <a:ea typeface="+mn-ea"/>
                <a:cs typeface="Arial" panose="020B0604020202020204" pitchFamily="34" charset="0"/>
              </a:rPr>
              <a:t>Income and expenses from assets that generate a return individually and largely independently of other resources held by an entity</a:t>
            </a:r>
            <a:endParaRPr kumimoji="0" lang="en-GB" sz="1600" b="0" i="0" u="none" strike="noStrike" kern="1200" cap="none" spc="0" normalizeH="0" baseline="0" noProof="0">
              <a:ln>
                <a:noFill/>
              </a:ln>
              <a:solidFill>
                <a:srgbClr val="5F6061"/>
              </a:solidFill>
              <a:effectLst/>
              <a:uLnTx/>
              <a:uFillTx/>
              <a:latin typeface="Arial" panose="020B0604020202020204" pitchFamily="34" charset="0"/>
              <a:ea typeface="Yu Mincho" panose="02020400000000000000" pitchFamily="18" charset="-128"/>
              <a:cs typeface="Arial" panose="020B0604020202020204" pitchFamily="34" charset="0"/>
            </a:endParaRPr>
          </a:p>
          <a:p>
            <a:pPr marL="803275" marR="0" lvl="0" indent="-3603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Yu Mincho" panose="02020400000000000000" pitchFamily="18" charset="-128"/>
                <a:cs typeface="Arial" panose="020B0604020202020204" pitchFamily="34" charset="0"/>
              </a:rPr>
              <a:t>rental income</a:t>
            </a:r>
            <a:r>
              <a:rPr lang="en-GB" sz="1600">
                <a:solidFill>
                  <a:srgbClr val="5F6061"/>
                </a:solidFill>
                <a:latin typeface="Arial" panose="020B0604020202020204" pitchFamily="34" charset="0"/>
                <a:ea typeface="Yu Mincho" panose="02020400000000000000" pitchFamily="18" charset="-128"/>
                <a:cs typeface="Arial" panose="020B0604020202020204" pitchFamily="34" charset="0"/>
              </a:rPr>
              <a:t> and</a:t>
            </a: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Yu Mincho" panose="02020400000000000000" pitchFamily="18" charset="-128"/>
                <a:cs typeface="Arial" panose="020B0604020202020204" pitchFamily="34" charset="0"/>
              </a:rPr>
              <a:t> remeasurements</a:t>
            </a:r>
            <a:r>
              <a:rPr lang="en-GB" sz="1600">
                <a:solidFill>
                  <a:srgbClr val="5F6061"/>
                </a:solidFill>
                <a:latin typeface="Arial" panose="020B0604020202020204" pitchFamily="34" charset="0"/>
                <a:ea typeface="Yu Mincho" panose="02020400000000000000" pitchFamily="18" charset="-128"/>
                <a:cs typeface="Arial" panose="020B0604020202020204" pitchFamily="34" charset="0"/>
              </a:rPr>
              <a:t> of</a:t>
            </a: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Yu Mincho" panose="02020400000000000000" pitchFamily="18" charset="-128"/>
                <a:cs typeface="Arial" panose="020B0604020202020204" pitchFamily="34" charset="0"/>
              </a:rPr>
              <a:t> investment property</a:t>
            </a:r>
          </a:p>
          <a:p>
            <a:pPr marL="803275" marR="0" lvl="0" indent="-3603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Yu Mincho" panose="02020400000000000000" pitchFamily="18" charset="-128"/>
                <a:cs typeface="Arial" panose="020B0604020202020204" pitchFamily="34" charset="0"/>
              </a:rPr>
              <a:t>interest income</a:t>
            </a:r>
            <a:r>
              <a:rPr lang="en-GB" sz="1600">
                <a:solidFill>
                  <a:srgbClr val="5F6061"/>
                </a:solidFill>
                <a:latin typeface="Arial" panose="020B0604020202020204" pitchFamily="34" charset="0"/>
                <a:ea typeface="Yu Mincho" panose="02020400000000000000" pitchFamily="18" charset="-128"/>
                <a:cs typeface="Arial" panose="020B0604020202020204" pitchFamily="34" charset="0"/>
              </a:rPr>
              <a:t> and</a:t>
            </a: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Yu Mincho" panose="02020400000000000000" pitchFamily="18" charset="-128"/>
                <a:cs typeface="Arial" panose="020B0604020202020204" pitchFamily="34" charset="0"/>
              </a:rPr>
              <a:t> fair value changes on financial assets, </a:t>
            </a:r>
            <a:r>
              <a:rPr kumimoji="0" lang="en-GB" sz="1600" b="0" i="0" u="none" strike="noStrike" kern="1200" cap="none" spc="0" normalizeH="0" baseline="0" noProof="0" err="1">
                <a:ln>
                  <a:noFill/>
                </a:ln>
                <a:solidFill>
                  <a:srgbClr val="5F6061"/>
                </a:solidFill>
                <a:effectLst/>
                <a:uLnTx/>
                <a:uFillTx/>
                <a:latin typeface="Arial" panose="020B0604020202020204" pitchFamily="34" charset="0"/>
                <a:ea typeface="Yu Mincho" panose="02020400000000000000" pitchFamily="18" charset="-128"/>
                <a:cs typeface="Arial" panose="020B0604020202020204" pitchFamily="34" charset="0"/>
              </a:rPr>
              <a:t>suc</a:t>
            </a:r>
            <a:r>
              <a:rPr lang="en-GB" sz="1600">
                <a:solidFill>
                  <a:srgbClr val="5F6061"/>
                </a:solidFill>
                <a:latin typeface="Arial" panose="020B0604020202020204" pitchFamily="34" charset="0"/>
                <a:ea typeface="Yu Mincho" panose="02020400000000000000" pitchFamily="18" charset="-128"/>
                <a:cs typeface="Arial" panose="020B0604020202020204" pitchFamily="34" charset="0"/>
              </a:rPr>
              <a:t>h as</a:t>
            </a: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Yu Mincho" panose="02020400000000000000" pitchFamily="18" charset="-128"/>
                <a:cs typeface="Arial" panose="020B0604020202020204" pitchFamily="34" charset="0"/>
              </a:rPr>
              <a:t> debt securities</a:t>
            </a:r>
          </a:p>
          <a:p>
            <a:pPr marL="803275" marR="0" lvl="0" indent="-360363"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600">
                <a:solidFill>
                  <a:srgbClr val="5F6061"/>
                </a:solidFill>
                <a:latin typeface="Arial" panose="020B0604020202020204" pitchFamily="34" charset="0"/>
                <a:ea typeface="Yu Mincho" panose="02020400000000000000" pitchFamily="18" charset="-128"/>
                <a:cs typeface="Arial" panose="020B0604020202020204" pitchFamily="34" charset="0"/>
              </a:rPr>
              <a:t>d</a:t>
            </a:r>
            <a:r>
              <a:rPr kumimoji="0" lang="en-GB" sz="1600" b="0" i="0" u="none" strike="noStrike" kern="1200" cap="none" spc="0" normalizeH="0" baseline="0" noProof="0" err="1">
                <a:ln>
                  <a:noFill/>
                </a:ln>
                <a:solidFill>
                  <a:srgbClr val="5F6061"/>
                </a:solidFill>
                <a:effectLst/>
                <a:uLnTx/>
                <a:uFillTx/>
                <a:latin typeface="Arial" panose="020B0604020202020204" pitchFamily="34" charset="0"/>
                <a:ea typeface="Yu Mincho" panose="02020400000000000000" pitchFamily="18" charset="-128"/>
                <a:cs typeface="Arial" panose="020B0604020202020204" pitchFamily="34" charset="0"/>
              </a:rPr>
              <a:t>ividends</a:t>
            </a:r>
            <a:r>
              <a:rPr lang="en-GB" sz="1600">
                <a:solidFill>
                  <a:srgbClr val="5F6061"/>
                </a:solidFill>
                <a:latin typeface="Arial" panose="020B0604020202020204" pitchFamily="34" charset="0"/>
                <a:ea typeface="Yu Mincho" panose="02020400000000000000" pitchFamily="18" charset="-128"/>
                <a:cs typeface="Arial" panose="020B0604020202020204" pitchFamily="34" charset="0"/>
              </a:rPr>
              <a:t> and</a:t>
            </a:r>
            <a:r>
              <a:rPr kumimoji="0" lang="en-GB" sz="1600" b="0" i="0" u="none" strike="noStrike" kern="1200" cap="none" spc="0" normalizeH="0" baseline="0" noProof="0">
                <a:ln>
                  <a:noFill/>
                </a:ln>
                <a:solidFill>
                  <a:srgbClr val="5F6061"/>
                </a:solidFill>
                <a:effectLst/>
                <a:uLnTx/>
                <a:uFillTx/>
                <a:latin typeface="Arial" panose="020B0604020202020204" pitchFamily="34" charset="0"/>
                <a:ea typeface="Yu Mincho" panose="02020400000000000000" pitchFamily="18" charset="-128"/>
                <a:cs typeface="Arial" panose="020B0604020202020204" pitchFamily="34" charset="0"/>
              </a:rPr>
              <a:t> fair value changes on non-consolidated equity investments</a:t>
            </a:r>
          </a:p>
        </p:txBody>
      </p:sp>
      <p:sp>
        <p:nvSpPr>
          <p:cNvPr id="5" name="TextBox 4">
            <a:extLst>
              <a:ext uri="{FF2B5EF4-FFF2-40B4-BE49-F238E27FC236}">
                <a16:creationId xmlns:a16="http://schemas.microsoft.com/office/drawing/2014/main" id="{A70DE195-9E2D-5FB8-1EDB-4179DCBAF334}"/>
              </a:ext>
            </a:extLst>
          </p:cNvPr>
          <p:cNvSpPr txBox="1"/>
          <p:nvPr/>
        </p:nvSpPr>
        <p:spPr>
          <a:xfrm>
            <a:off x="3169920" y="4645382"/>
            <a:ext cx="7165571" cy="169828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72071"/>
                </a:solidFill>
                <a:effectLst/>
                <a:uLnTx/>
                <a:uFillTx/>
                <a:latin typeface="Arial" panose="020B0604020202020204" pitchFamily="34" charset="0"/>
                <a:ea typeface="+mn-ea"/>
                <a:cs typeface="Arial" panose="020B0604020202020204" pitchFamily="34" charset="0"/>
              </a:rPr>
              <a:t>Income and expenses from non-consolidated subsidiaries, associates and joint ventures</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600" b="1" i="0" u="none" strike="noStrike" kern="1200" cap="none" spc="0" normalizeH="0" baseline="0" noProof="0">
              <a:ln>
                <a:noFill/>
              </a:ln>
              <a:solidFill>
                <a:srgbClr val="07207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a:ln>
                  <a:noFill/>
                </a:ln>
                <a:solidFill>
                  <a:srgbClr val="072071"/>
                </a:solidFill>
                <a:effectLst/>
                <a:uLnTx/>
                <a:uFillTx/>
                <a:latin typeface="Arial" panose="020B0604020202020204" pitchFamily="34" charset="0"/>
                <a:ea typeface="+mn-ea"/>
                <a:cs typeface="Arial" panose="020B0604020202020204" pitchFamily="34" charset="0"/>
              </a:rPr>
              <a:t>Income and expenses from cash and cash equivalents</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5F6061"/>
              </a:solidFill>
              <a:effectLst/>
              <a:uLnTx/>
              <a:uFillTx/>
              <a:latin typeface="Arial" panose="020B0604020202020204" pitchFamily="34" charset="0"/>
              <a:ea typeface="Yu Mincho" panose="02020400000000000000" pitchFamily="18" charset="-128"/>
              <a:cs typeface="Arial" panose="020B0604020202020204" pitchFamily="34" charset="0"/>
            </a:endParaRPr>
          </a:p>
        </p:txBody>
      </p:sp>
      <p:pic>
        <p:nvPicPr>
          <p:cNvPr id="6" name="Graphic 5" descr="Coins with solid fill">
            <a:extLst>
              <a:ext uri="{FF2B5EF4-FFF2-40B4-BE49-F238E27FC236}">
                <a16:creationId xmlns:a16="http://schemas.microsoft.com/office/drawing/2014/main" id="{759185DA-A743-E114-8361-B08FA52112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8833" y="5613481"/>
            <a:ext cx="727165" cy="727165"/>
          </a:xfrm>
          <a:prstGeom prst="rect">
            <a:avLst/>
          </a:prstGeom>
        </p:spPr>
      </p:pic>
      <p:pic>
        <p:nvPicPr>
          <p:cNvPr id="7" name="Graphic 6" descr="Hierarchy with solid fill">
            <a:extLst>
              <a:ext uri="{FF2B5EF4-FFF2-40B4-BE49-F238E27FC236}">
                <a16:creationId xmlns:a16="http://schemas.microsoft.com/office/drawing/2014/main" id="{7D6ADECD-B6A5-68ED-BE15-E201573419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30295" y="4625953"/>
            <a:ext cx="755703" cy="755703"/>
          </a:xfrm>
          <a:prstGeom prst="rect">
            <a:avLst/>
          </a:prstGeom>
        </p:spPr>
      </p:pic>
      <p:pic>
        <p:nvPicPr>
          <p:cNvPr id="8" name="Graphic 7" descr="Building Brick Wall with solid fill">
            <a:extLst>
              <a:ext uri="{FF2B5EF4-FFF2-40B4-BE49-F238E27FC236}">
                <a16:creationId xmlns:a16="http://schemas.microsoft.com/office/drawing/2014/main" id="{BFB482FA-B16B-8C65-9894-18C88F30E7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64155" y="2456212"/>
            <a:ext cx="755703" cy="755703"/>
          </a:xfrm>
          <a:prstGeom prst="rect">
            <a:avLst/>
          </a:prstGeom>
        </p:spPr>
      </p:pic>
    </p:spTree>
    <p:extLst>
      <p:ext uri="{BB962C8B-B14F-4D97-AF65-F5344CB8AC3E}">
        <p14:creationId xmlns:p14="http://schemas.microsoft.com/office/powerpoint/2010/main" val="1191720916"/>
      </p:ext>
    </p:extLst>
  </p:cSld>
  <p:clrMapOvr>
    <a:masterClrMapping/>
  </p:clrMapOvr>
</p:sld>
</file>

<file path=ppt/theme/theme1.xml><?xml version="1.0" encoding="utf-8"?>
<a:theme xmlns:a="http://schemas.openxmlformats.org/drawingml/2006/main" name="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3C03317-540E-A84F-954B-003142A3AFFC}" vid="{EF3D26EC-6AC3-5F4F-8CBB-6C303A6E4707}"/>
    </a:ext>
  </a:extLst>
</a:theme>
</file>

<file path=ppt/theme/theme2.xml><?xml version="1.0" encoding="utf-8"?>
<a:theme xmlns:a="http://schemas.openxmlformats.org/drawingml/2006/main" name="1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RS-Accounting-template" id="{C2EAED9C-58C9-864D-988C-29DA62D8E2D0}" vid="{4C38A788-FF10-C241-989B-8511C5633E25}"/>
    </a:ext>
  </a:extLst>
</a:theme>
</file>

<file path=ppt/theme/theme3.xml><?xml version="1.0" encoding="utf-8"?>
<a:theme xmlns:a="http://schemas.openxmlformats.org/drawingml/2006/main" name="2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82ACD4DB-0811-004E-96F3-5269E7C21DDD}" vid="{DC95EDEF-EB2F-FA46-A991-48169A437A3F}"/>
    </a:ext>
  </a:extLst>
</a:theme>
</file>

<file path=ppt/theme/theme4.xml><?xml version="1.0" encoding="utf-8"?>
<a:theme xmlns:a="http://schemas.openxmlformats.org/drawingml/2006/main" name="3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7EFECF7-500A-6D44-AB04-511FB64D123D}" vid="{44389C29-E5A7-D04E-9669-AFF5222CAF10}"/>
    </a:ext>
  </a:extLst>
</a:theme>
</file>

<file path=ppt/theme/theme5.xml><?xml version="1.0" encoding="utf-8"?>
<a:theme xmlns:a="http://schemas.openxmlformats.org/drawingml/2006/main" name="4_IFRS-Accountancy">
  <a:themeElements>
    <a:clrScheme name="IFRS">
      <a:dk1>
        <a:srgbClr val="5F6061"/>
      </a:dk1>
      <a:lt1>
        <a:srgbClr val="FFFFFF"/>
      </a:lt1>
      <a:dk2>
        <a:srgbClr val="5F6061"/>
      </a:dk2>
      <a:lt2>
        <a:srgbClr val="FFFFFF"/>
      </a:lt2>
      <a:accent1>
        <a:srgbClr val="B31E3B"/>
      </a:accent1>
      <a:accent2>
        <a:srgbClr val="072071"/>
      </a:accent2>
      <a:accent3>
        <a:srgbClr val="1A99D2"/>
      </a:accent3>
      <a:accent4>
        <a:srgbClr val="EDD3D8"/>
      </a:accent4>
      <a:accent5>
        <a:srgbClr val="CFD6E2"/>
      </a:accent5>
      <a:accent6>
        <a:srgbClr val="DAEBF5"/>
      </a:accent6>
      <a:hlink>
        <a:srgbClr val="B31E3B"/>
      </a:hlink>
      <a:folHlink>
        <a:srgbClr val="5F60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82ACD4DB-0811-004E-96F3-5269E7C21DDD}" vid="{DC95EDEF-EB2F-FA46-A991-48169A437A3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C135F553AAB44B92D9576434B76DA2" ma:contentTypeVersion="22" ma:contentTypeDescription="Create a new document." ma:contentTypeScope="" ma:versionID="db452f6165e460f932b57eb8529d453d">
  <xsd:schema xmlns:xsd="http://www.w3.org/2001/XMLSchema" xmlns:xs="http://www.w3.org/2001/XMLSchema" xmlns:p="http://schemas.microsoft.com/office/2006/metadata/properties" xmlns:ns2="f798eb14-e4f5-4b70-8409-b6631524b01d" xmlns:ns3="3fb00553-25f0-4803-8167-7219f0a4da87" xmlns:ns4="http://schemas.microsoft.com/sharepoint/v3/fields" targetNamespace="http://schemas.microsoft.com/office/2006/metadata/properties" ma:root="true" ma:fieldsID="7e9d15b6d8d166633e255029103e2c02" ns2:_="" ns3:_="" ns4:_="">
    <xsd:import namespace="f798eb14-e4f5-4b70-8409-b6631524b01d"/>
    <xsd:import namespace="3fb00553-25f0-4803-8167-7219f0a4da87"/>
    <xsd:import namespace="http://schemas.microsoft.com/sharepoint/v3/fields"/>
    <xsd:element name="properties">
      <xsd:complexType>
        <xsd:sequence>
          <xsd:element name="documentManagement">
            <xsd:complexType>
              <xsd:all>
                <xsd:element ref="ns2:DocumentIssueDate"/>
                <xsd:element ref="ns2:TypeOfCommunication" minOccurs="0"/>
                <xsd:element ref="ns3:MediaServiceMetadata" minOccurs="0"/>
                <xsd:element ref="ns3:MediaServiceFastMetadata" minOccurs="0"/>
                <xsd:element ref="ns3:MediaServiceObjectDetectorVersions" minOccurs="0"/>
                <xsd:element ref="ns2:_dlc_DocId" minOccurs="0"/>
                <xsd:element ref="ns2:_dlc_DocIdUrl" minOccurs="0"/>
                <xsd:element ref="ns2:_dlc_DocIdPersistId" minOccurs="0"/>
                <xsd:element ref="ns3:KeyContact_x0028_s_x0029_"/>
                <xsd:element ref="ns4:_Status" minOccurs="0"/>
                <xsd:element ref="ns2:Detail1" minOccurs="0"/>
                <xsd:element ref="ns3:Commsstatus"/>
                <xsd:element ref="ns3:MediaServiceSearchProperties" minOccurs="0"/>
                <xsd:element ref="ns2:SharedWithUsers" minOccurs="0"/>
                <xsd:element ref="ns2:SharedWithDetails" minOccurs="0"/>
                <xsd:element ref="ns2:ProjectNam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98eb14-e4f5-4b70-8409-b6631524b01d" elementFormDefault="qualified">
    <xsd:import namespace="http://schemas.microsoft.com/office/2006/documentManagement/types"/>
    <xsd:import namespace="http://schemas.microsoft.com/office/infopath/2007/PartnerControls"/>
    <xsd:element name="DocumentIssueDate" ma:index="8" ma:displayName="Document release date" ma:description="Date the communication was released" ma:format="DateOnly" ma:internalName="DocumentIssueDate">
      <xsd:simpleType>
        <xsd:restriction base="dms:DateTime"/>
      </xsd:simpleType>
    </xsd:element>
    <xsd:element name="TypeOfCommunication" ma:index="10" nillable="true" ma:displayName="Comms type" ma:format="Dropdown" ma:internalName="TypeOfCommunication" ma:requiredMultiChoice="true">
      <xsd:complexType>
        <xsd:complexContent>
          <xsd:extension base="dms:MultiChoice">
            <xsd:sequence>
              <xsd:element name="Value" maxOccurs="unbounded" minOccurs="0" nillable="true">
                <xsd:simpleType>
                  <xsd:restriction base="dms:Choice">
                    <xsd:enumeration value="Consultation: Q&amp;A"/>
                    <xsd:enumeration value="Consultation: slides"/>
                    <xsd:enumeration value="Consultation: talking points"/>
                    <xsd:enumeration value="Project slides: mid-level"/>
                    <xsd:enumeration value="Project slides: detailed"/>
                    <xsd:enumeration value="Other"/>
                  </xsd:restriction>
                </xsd:simpleType>
              </xsd:element>
            </xsd:sequence>
          </xsd:extension>
        </xsd:complexContent>
      </xsd:complexType>
    </xsd:element>
    <xsd:element name="_dlc_DocId" ma:index="14" nillable="true" ma:displayName="Document ID Value" ma:description="The value of the document ID assigned to this item." ma:indexed="true"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Detail1" ma:index="19" nillable="true" ma:displayName="Detail" ma:format="Dropdown" ma:internalName="Detail1">
      <xsd:simpleType>
        <xsd:restriction base="dms:Choice">
          <xsd:enumeration value="High-level"/>
          <xsd:enumeration value="Mid-level"/>
          <xsd:enumeration value="Detailed"/>
        </xsd:restrictio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ProjectName" ma:index="24" ma:displayName="Project Name" ma:description="Name of the project" ma:format="Dropdown" ma:internalName="ProjectName">
      <xsd:simpleType>
        <xsd:restriction base="dms:Choice">
          <xsd:enumeration value="Amendments to the Classification and Measurement of Financial Instruments"/>
          <xsd:enumeration value="Annual Improvements to IFRS Accounting Standards—Volume 11"/>
          <xsd:enumeration value="Business Combinations under Common Control"/>
          <xsd:enumeration value="Business Combinations—Disclosures, Goodwill and Impairment"/>
          <xsd:enumeration value="Climate-related and Other Uncertainties in the Financial Statements"/>
          <xsd:enumeration value="Digital Financial Reporting"/>
          <xsd:enumeration value="Disclosure Initiative—Subsidiaries without Public Accountability: Disclosures"/>
          <xsd:enumeration value="Disclosure Initiative - Targeted Standards-level Review of Disclosures"/>
          <xsd:enumeration value="Dynamic Risk Management"/>
          <xsd:enumeration value="Equity Method"/>
          <xsd:enumeration value="Extractive Activities"/>
          <xsd:enumeration value="Financial Instruments with Characteristics of Equity"/>
          <xsd:enumeration value="Guarantee over a Derivative Contract (IFRS 9)"/>
          <xsd:enumeration value="Horizon scanning"/>
          <xsd:enumeration value="Homes and Home Loans Provided to Employees"/>
          <xsd:enumeration value="IFRS Accounting Taxonomy Update—Amendments to IAS 12, IAS 21, IAS 7 and IFRS 7"/>
          <xsd:enumeration value="IFRS Accounting Taxonomy Update—Common Practice (Financial Instruments) and General Improvements"/>
          <xsd:enumeration value="IFRS Accounting Taxonomy Update—Primary Financial Statements"/>
          <xsd:enumeration value="Initial Application of IFRS 17 and IFRS 9―Comparative Information (Amendment to IFRS 17)"/>
          <xsd:enumeration value="International Tax Reform - Pillar Two Model Rules"/>
          <xsd:enumeration value="Management Commentary"/>
          <xsd:enumeration value="Merger between a Parent and Its Subsidiary in Separate Financial Statements (IAS 27)"/>
          <xsd:enumeration value="Non-current Liabilities with Covenants (Amendments to IAS 1)"/>
          <xsd:enumeration value="Payments Contingent on Continued Employment during Handover Periods (IFRS 3)"/>
          <xsd:enumeration value="Post-implementation Review of IFRS 15 Revenue from Contracts with Customers"/>
          <xsd:enumeration value="Post-implementation Review of IFRS 9—Impairment"/>
          <xsd:enumeration value="Post-implementation Review of IFRS 10, IFRS 11 and IFRS 12"/>
          <xsd:enumeration value="Power Purchase Agreements"/>
          <xsd:enumeration value="Premiums Receivable from an Intermediary (IFRS 17 and IFRS 9)"/>
          <xsd:enumeration value="Primary Financial Statements"/>
          <xsd:enumeration value="Provisions—Targeted Improvements"/>
          <xsd:enumeration value="Rate-regulated Activities"/>
          <xsd:enumeration value="Second Comprehensive Review of the IFRS for SMEs Accounting Standard"/>
          <xsd:enumeration value="Supplier Finance Arrangements"/>
          <xsd:enumeration value="Third Agenda Consultation"/>
        </xsd:restriction>
      </xsd:simpleType>
    </xsd:element>
  </xsd:schema>
  <xsd:schema xmlns:xsd="http://www.w3.org/2001/XMLSchema" xmlns:xs="http://www.w3.org/2001/XMLSchema" xmlns:dms="http://schemas.microsoft.com/office/2006/documentManagement/types" xmlns:pc="http://schemas.microsoft.com/office/infopath/2007/PartnerControls" targetNamespace="3fb00553-25f0-4803-8167-7219f0a4da8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KeyContact_x0028_s_x0029_" ma:index="17" ma:displayName="Key Contact(s)" ma:description="Who should be contacted in relation to this project or document" ma:format="Dropdown" ma:list="UserInfo" ma:SharePointGroup="0" ma:internalName="KeyContact_x0028_s_x0029_">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ommsstatus" ma:index="20" ma:displayName="Comms status" ma:format="Dropdown" ma:internalName="Commsstatus">
      <xsd:simpleType>
        <xsd:restriction base="dms:Choice">
          <xsd:enumeration value="Current"/>
          <xsd:enumeration value="Archived"/>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8" nillable="true" ma:displayName="Project Status" ma:format="Dropdown" ma:internalName="_Status" ma:requiredMultiChoice="true">
      <xsd:complexType>
        <xsd:complexContent>
          <xsd:extension base="dms:MultiChoice">
            <xsd:sequence>
              <xsd:element name="Value" maxOccurs="unbounded" minOccurs="0" nillable="true">
                <xsd:simpleType>
                  <xsd:restriction base="dms:Choice">
                    <xsd:enumeration value="Active project"/>
                    <xsd:enumeration value="Completed project"/>
                    <xsd:enumeration value="Open consultation"/>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Project 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798eb14-e4f5-4b70-8409-b6631524b01d">
      <UserInfo>
        <DisplayName>Sam Wallace</DisplayName>
        <AccountId>709</AccountId>
        <AccountType/>
      </UserInfo>
      <UserInfo>
        <DisplayName>Perrin, Bertrand</DisplayName>
        <AccountId>590</AccountId>
        <AccountType/>
      </UserInfo>
      <UserInfo>
        <DisplayName>Hasegawa, Roanne</DisplayName>
        <AccountId>493</AccountId>
        <AccountType/>
      </UserInfo>
      <UserInfo>
        <DisplayName>Bailey, Deborah</DisplayName>
        <AccountId>544</AccountId>
        <AccountType/>
      </UserInfo>
      <UserInfo>
        <DisplayName>Vatrenjak, Aida</DisplayName>
        <AccountId>15</AccountId>
        <AccountType/>
      </UserInfo>
      <UserInfo>
        <DisplayName>Nicola Porter</DisplayName>
        <AccountId>846</AccountId>
        <AccountType/>
      </UserInfo>
      <UserInfo>
        <DisplayName>Anderson, Nick</DisplayName>
        <AccountId>24</AccountId>
        <AccountType/>
      </UserInfo>
      <UserInfo>
        <DisplayName>Gast, Zachary</DisplayName>
        <AccountId>280</AccountId>
        <AccountType/>
      </UserInfo>
      <UserInfo>
        <DisplayName>McFaul, Jen</DisplayName>
        <AccountId>89</AccountId>
        <AccountType/>
      </UserInfo>
      <UserInfo>
        <DisplayName>Barlow, Nick</DisplayName>
        <AccountId>12</AccountId>
        <AccountType/>
      </UserInfo>
    </SharedWithUsers>
    <_Status xmlns="http://schemas.microsoft.com/sharepoint/v3/fields"/>
    <Detail1 xmlns="f798eb14-e4f5-4b70-8409-b6631524b01d">Detailed</Detail1>
    <KeyContact_x0028_s_x0029_ xmlns="3fb00553-25f0-4803-8167-7219f0a4da87">
      <UserInfo>
        <DisplayName>i:0#.f|membership|nbarlow@ifrs.org,#i:0#.f|membership|nbarlow@ifrs.org,#nbarlow@ifrs.org,#,#Barlow, Nick,#,#IASB Technical Staff,#IASB Technical Staff</DisplayName>
        <AccountId>44</AccountId>
        <AccountType/>
      </UserInfo>
      <UserInfo>
        <DisplayName>i:0#.f|membership|rhasegawa@ifrs.org,#i:0#.f|membership|rhasegawa@ifrs.org,#rhasegawa@ifrs.org,#,#Hasegawa, Roanne,#,#IASB Technical Staff,#IASB Technical Staff</DisplayName>
        <AccountId>26</AccountId>
        <AccountType/>
      </UserInfo>
      <UserInfo>
        <DisplayName>i:0#.f|membership|dbailey@ifrs.org,#i:0#.f|membership|dbailey@ifrs.org,#dbailey@ifrs.org,#,#Bailey, Deborah,#,#IASB Technical Staff,#IASB Technical Staff</DisplayName>
        <AccountId>43</AccountId>
        <AccountType/>
      </UserInfo>
    </KeyContact_x0028_s_x0029_>
    <ProjectName xmlns="f798eb14-e4f5-4b70-8409-b6631524b01d">Primary Financial Statements</ProjectName>
    <Commsstatus xmlns="3fb00553-25f0-4803-8167-7219f0a4da87">Current</Commsstatus>
    <TypeOfCommunication xmlns="f798eb14-e4f5-4b70-8409-b6631524b01d">
      <Value>Project slides: detailed</Value>
    </TypeOfCommunication>
    <DocumentIssueDate xmlns="f798eb14-e4f5-4b70-8409-b6631524b01d">2024-04-07T23:00:00+00:00</DocumentIssueDate>
    <_dlc_DocId xmlns="f798eb14-e4f5-4b70-8409-b6631524b01d">HZ7P7QMNX7PT-124697273-92</_dlc_DocId>
    <_dlc_DocIdUrl xmlns="f798eb14-e4f5-4b70-8409-b6631524b01d">
      <Url>https://ifrscloud.sharepoint.com/sites/IASBTechnicalProjectCommunications/_layouts/15/DocIdRedir.aspx?ID=HZ7P7QMNX7PT-124697273-92</Url>
      <Description>HZ7P7QMNX7PT-124697273-92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4C0E09B-B93C-45A5-AD37-E70708026C37}"/>
</file>

<file path=customXml/itemProps2.xml><?xml version="1.0" encoding="utf-8"?>
<ds:datastoreItem xmlns:ds="http://schemas.openxmlformats.org/officeDocument/2006/customXml" ds:itemID="{51C50A55-2752-4276-89E7-41111D9314B0}">
  <ds:schemaRefs>
    <ds:schemaRef ds:uri="1cb9361b-4cfb-41ee-9259-54b25b391db6"/>
    <ds:schemaRef ds:uri="ea17bc77-1cc0-4782-bb1e-8fc890a2b6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F213F3-3E2B-48DE-900E-16DD9CAB6C15}">
  <ds:schemaRefs>
    <ds:schemaRef ds:uri="http://schemas.microsoft.com/sharepoint/v3/contenttype/forms"/>
  </ds:schemaRefs>
</ds:datastoreItem>
</file>

<file path=customXml/itemProps4.xml><?xml version="1.0" encoding="utf-8"?>
<ds:datastoreItem xmlns:ds="http://schemas.openxmlformats.org/officeDocument/2006/customXml" ds:itemID="{9D690BC5-D6B0-4EEC-AE7B-9A66CBCFCB96}"/>
</file>

<file path=docProps/app.xml><?xml version="1.0" encoding="utf-8"?>
<Properties xmlns="http://schemas.openxmlformats.org/officeDocument/2006/extended-properties" xmlns:vt="http://schemas.openxmlformats.org/officeDocument/2006/docPropsVTypes">
  <Template>IFRS-Accounting-template (2)</Template>
  <TotalTime>0</TotalTime>
  <Words>7517</Words>
  <Application>Microsoft Office PowerPoint</Application>
  <PresentationFormat>Widescreen</PresentationFormat>
  <Paragraphs>665</Paragraphs>
  <Slides>36</Slides>
  <Notes>29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36</vt:i4>
      </vt:variant>
    </vt:vector>
  </HeadingPairs>
  <TitlesOfParts>
    <vt:vector size="46" baseType="lpstr">
      <vt:lpstr>Arial</vt:lpstr>
      <vt:lpstr>Calibri</vt:lpstr>
      <vt:lpstr>Helvetica Neue</vt:lpstr>
      <vt:lpstr>Symbol</vt:lpstr>
      <vt:lpstr>Wingdings</vt:lpstr>
      <vt:lpstr>IFRS-Accountancy</vt:lpstr>
      <vt:lpstr>1_IFRS-Accountancy</vt:lpstr>
      <vt:lpstr>2_IFRS-Accountancy</vt:lpstr>
      <vt:lpstr>3_IFRS-Accountancy</vt:lpstr>
      <vt:lpstr>4_IFRS-Accountancy</vt:lpstr>
      <vt:lpstr>IFRS 18 Presentation and Disclosure in Financial Statements</vt:lpstr>
      <vt:lpstr>PowerPoint Presentation</vt:lpstr>
      <vt:lpstr>Helicopter view</vt:lpstr>
      <vt:lpstr>IFRS 18 – the new requirements</vt:lpstr>
      <vt:lpstr>Categories and subtotals</vt:lpstr>
      <vt:lpstr>Categories and subtotals in the statement of profit or loss</vt:lpstr>
      <vt:lpstr>New required subtotals </vt:lpstr>
      <vt:lpstr>What is in the operating category?</vt:lpstr>
      <vt:lpstr>What is in the investing category?</vt:lpstr>
      <vt:lpstr>What is in the financing category?</vt:lpstr>
      <vt:lpstr>Requirements for specific companies</vt:lpstr>
      <vt:lpstr>PowerPoint Presentation</vt:lpstr>
      <vt:lpstr>PowerPoint Presentation</vt:lpstr>
      <vt:lpstr>PowerPoint Presentation</vt:lpstr>
      <vt:lpstr>PowerPoint Presentation</vt:lpstr>
      <vt:lpstr>PowerPoint Presentation</vt:lpstr>
      <vt:lpstr>Management-defined performance measures</vt:lpstr>
      <vt:lpstr>Management-defined Performance Measures (MPMs)</vt:lpstr>
      <vt:lpstr>Management-defined Performance Measures (MPMs)</vt:lpstr>
      <vt:lpstr>Disclosures for MPMs</vt:lpstr>
      <vt:lpstr>PowerPoint Presentation</vt:lpstr>
      <vt:lpstr>PowerPoint Presentation</vt:lpstr>
      <vt:lpstr>Grouping – aggregation and disaggregation – of information</vt:lpstr>
      <vt:lpstr>Grouping – aggregation and disaggregation – of information</vt:lpstr>
      <vt:lpstr>Roles of the primary financial statements and the notes </vt:lpstr>
      <vt:lpstr>Aggregation, disaggregation and meaningful labels</vt:lpstr>
      <vt:lpstr>Disclosure of specified expenses by nature </vt:lpstr>
      <vt:lpstr>PowerPoint Presentation</vt:lpstr>
      <vt:lpstr>Limited changes to the  cash flow statement</vt:lpstr>
      <vt:lpstr>Limited changes to the statement of cash flows</vt:lpstr>
      <vt:lpstr>Digital reporting</vt:lpstr>
      <vt:lpstr>PowerPoint Presentation</vt:lpstr>
      <vt:lpstr>Package of requirements and effective date</vt:lpstr>
      <vt:lpstr>What does the IASB’s new package of requirements include?</vt:lpstr>
      <vt:lpstr>When will IFRS 18 come into force?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Financial Statements​ - Effects Analysis</dc:title>
  <dc:creator>Yoshiki Kashioka</dc:creator>
  <cp:lastModifiedBy>McFaul, Jen</cp:lastModifiedBy>
  <cp:revision>2</cp:revision>
  <cp:lastPrinted>2023-09-01T08:47:52Z</cp:lastPrinted>
  <dcterms:created xsi:type="dcterms:W3CDTF">2022-12-12T04:36:23Z</dcterms:created>
  <dcterms:modified xsi:type="dcterms:W3CDTF">2024-04-08T20:21:30Z</dcterms:modified>
  <cp:contentStatus>;#Completed project;#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0x01010019C135F553AAB44B92D9576434B76DA2</vt:lpwstr>
  </property>
  <property fmtid="{D5CDD505-2E9C-101B-9397-08002B2CF9AE}" pid="3" name="MediaServiceImageTags">
    <vt:lpwstr/>
  </property>
  <property fmtid="{D5CDD505-2E9C-101B-9397-08002B2CF9AE}" pid="4" name="_dlc_DocIdItemGuid">
    <vt:lpwstr>be1e9049-bb15-43f9-a621-60e607adb16d</vt:lpwstr>
  </property>
</Properties>
</file>