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5"/>
    <p:sldMasterId id="2147483758" r:id="rId6"/>
    <p:sldMasterId id="2147483777" r:id="rId7"/>
    <p:sldMasterId id="2147483802" r:id="rId8"/>
    <p:sldMasterId id="2147483822" r:id="rId9"/>
  </p:sldMasterIdLst>
  <p:notesMasterIdLst>
    <p:notesMasterId r:id="rId46"/>
  </p:notesMasterIdLst>
  <p:handoutMasterIdLst>
    <p:handoutMasterId r:id="rId47"/>
  </p:handoutMasterIdLst>
  <p:sldIdLst>
    <p:sldId id="469" r:id="rId10"/>
    <p:sldId id="2145705834" r:id="rId11"/>
    <p:sldId id="2145707141" r:id="rId12"/>
    <p:sldId id="2145705874" r:id="rId13"/>
    <p:sldId id="507" r:id="rId14"/>
    <p:sldId id="2145705878" r:id="rId15"/>
    <p:sldId id="2145705875" r:id="rId16"/>
    <p:sldId id="2145707140" r:id="rId17"/>
    <p:sldId id="2145707139" r:id="rId18"/>
    <p:sldId id="2145705884" r:id="rId19"/>
    <p:sldId id="2145705883" r:id="rId20"/>
    <p:sldId id="326" r:id="rId21"/>
    <p:sldId id="2145707152" r:id="rId22"/>
    <p:sldId id="2145707145" r:id="rId23"/>
    <p:sldId id="2145707153" r:id="rId24"/>
    <p:sldId id="2145707154" r:id="rId25"/>
    <p:sldId id="2145705721" r:id="rId26"/>
    <p:sldId id="2145707135" r:id="rId27"/>
    <p:sldId id="2145707146" r:id="rId28"/>
    <p:sldId id="2145707147" r:id="rId29"/>
    <p:sldId id="2145707137" r:id="rId30"/>
    <p:sldId id="2145707136" r:id="rId31"/>
    <p:sldId id="2145705722" r:id="rId32"/>
    <p:sldId id="2145705881" r:id="rId33"/>
    <p:sldId id="2145707142" r:id="rId34"/>
    <p:sldId id="2145707143" r:id="rId35"/>
    <p:sldId id="2145705861" r:id="rId36"/>
    <p:sldId id="2145705862" r:id="rId37"/>
    <p:sldId id="2145705857" r:id="rId38"/>
    <p:sldId id="2145705742" r:id="rId39"/>
    <p:sldId id="2145705859" r:id="rId40"/>
    <p:sldId id="2145705835" r:id="rId41"/>
    <p:sldId id="2145707144" r:id="rId42"/>
    <p:sldId id="2145705880" r:id="rId43"/>
    <p:sldId id="493" r:id="rId44"/>
    <p:sldId id="2145705713" r:id="rId45"/>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3840" userDrawn="1">
          <p15:clr>
            <a:srgbClr val="A4A3A4"/>
          </p15:clr>
        </p15:guide>
        <p15:guide id="3" orient="horz" pos="232" userDrawn="1">
          <p15:clr>
            <a:srgbClr val="A4A3A4"/>
          </p15:clr>
        </p15:guide>
        <p15:guide id="5" pos="7446" userDrawn="1">
          <p15:clr>
            <a:srgbClr val="A4A3A4"/>
          </p15:clr>
        </p15:guide>
        <p15:guide id="6" orient="horz" pos="4088" userDrawn="1">
          <p15:clr>
            <a:srgbClr val="A4A3A4"/>
          </p15:clr>
        </p15:guide>
        <p15:guide id="7" orient="horz" pos="482" userDrawn="1">
          <p15:clr>
            <a:srgbClr val="A4A3A4"/>
          </p15:clr>
        </p15:guide>
        <p15:guide id="9" pos="642" userDrawn="1">
          <p15:clr>
            <a:srgbClr val="A4A3A4"/>
          </p15:clr>
        </p15:guide>
        <p15:guide id="10" pos="4248" userDrawn="1">
          <p15:clr>
            <a:srgbClr val="A4A3A4"/>
          </p15:clr>
        </p15:guide>
        <p15:guide id="11" pos="2230" userDrawn="1">
          <p15:clr>
            <a:srgbClr val="A4A3A4"/>
          </p15:clr>
        </p15:guide>
        <p15:guide id="12" pos="5428" userDrawn="1">
          <p15:clr>
            <a:srgbClr val="A4A3A4"/>
          </p15:clr>
        </p15:guide>
        <p15:guide id="13" pos="10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45F309-59AD-6F28-3651-5FDA2BBE6975}" name="Bailey, Deborah" initials="BD" userId="S::dbailey@ifrs.org::921010f4-8c74-4ce1-857d-757262472f1d" providerId="AD"/>
  <p188:author id="{4D55620A-74D3-906F-78A3-E8A81A2CE773}" name="Barlow, Nick" initials="NB" userId="S::nbarlow@ifrs.org::1119cf87-6896-4a37-b38a-282c8e5d729b" providerId="AD"/>
  <p188:author id="{F8620515-6D37-1879-7369-4B70EE77343B}" name="Upmeier, Juliane-Rebecca" initials="UJR" userId="S::jrupmeier@ifrs.org::d3d8b664-f5f8-4bb0-a840-f20f8c12c291" providerId="AD"/>
  <p188:author id="{31610A41-3769-6EE7-A893-833311CF98D2}" name="Yoshiki Kashioka" initials="YK" userId="Yoshiki Kashioka" providerId="None"/>
  <p188:author id="{DA86F14E-F389-C5C5-D0BB-5FB314626D73}" name="Reitan, Kirstina" initials="RK" userId="S::kreitan@ifrs.org::59445230-7c84-47cf-b755-304140eff602" providerId="AD"/>
  <p188:author id="{483B5C98-E817-F586-0169-D6203F45DDFA}" name="Hasegawa, Roanne" initials="HR" userId="S::rhasegawa@ifrs.org::3aaf9015-9956-4878-aa20-049fa3fba2bf" providerId="AD"/>
  <p188:author id="{B39B6198-7F1E-0FF2-8639-A732F4B8ECAA}" name="Nieto, Fred" initials="NF" userId="S::fnieto@ifrs.org::ffec24e9-35c2-46f8-be35-f4687e6c47db" providerId="AD"/>
  <p188:author id="{BA07D39D-E269-032B-BCF2-34A0AEFAB0FD}" name="Sid Kumar" initials="SK" userId="S::skumar@ifrs.org::73228ba4-fcee-4421-b5bf-7a9c524d036c" providerId="AD"/>
  <p188:author id="{324E1CC5-B83C-C9B8-8878-C8771BD626E4}" name="Yoshiki Kashioka" initials="YK" userId="S::yoshiki.kashioka@ifrs.org::0883a682-5a26-4a2f-8da8-bb382d41dfa7" providerId="AD"/>
  <p188:author id="{27729CC7-BF24-1DA7-3EF2-13135FAD29B8}" name="Vatrenjak, Aida" initials="VA" userId="S::avatrenjak@ifrs.org::3c698320-8111-4930-a922-f5e2a56eaa7d" providerId="AD"/>
  <p188:author id="{7B815ACA-068F-3625-2C10-6A4000695193}" name="Matt Weaver" initials="MW" userId="S::matt.weaver@dentsu.com::20c46a55-517e-4949-8d5f-7cb7dd1f978e" providerId="AD"/>
  <p188:author id="{9A0F9ECA-7EAD-A196-ADE9-FAA9BE508FEE}" name="Henry Rees" initials="HR" userId="ee7f69f49c2913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E3B"/>
    <a:srgbClr val="5F6062"/>
    <a:srgbClr val="8CA6F8"/>
    <a:srgbClr val="072171"/>
    <a:srgbClr val="013475"/>
    <a:srgbClr val="E7E7EB"/>
    <a:srgbClr val="DFDFDF"/>
    <a:srgbClr val="E7E7E7"/>
    <a:srgbClr val="1A99D2"/>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2" y="888"/>
      </p:cViewPr>
      <p:guideLst>
        <p:guide orient="horz" pos="3589"/>
        <p:guide pos="3840"/>
        <p:guide orient="horz" pos="232"/>
        <p:guide pos="7446"/>
        <p:guide orient="horz" pos="4088"/>
        <p:guide orient="horz" pos="482"/>
        <p:guide pos="642"/>
        <p:guide pos="4248"/>
        <p:guide pos="2230"/>
        <p:guide pos="5428"/>
        <p:guide pos="102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BFF61F-71CF-8FF1-AE3F-73AE02312A3E}"/>
              </a:ext>
            </a:extLst>
          </p:cNvPr>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p>
        </p:txBody>
      </p:sp>
      <p:sp>
        <p:nvSpPr>
          <p:cNvPr id="6" name="Date Placeholder 5">
            <a:extLst>
              <a:ext uri="{FF2B5EF4-FFF2-40B4-BE49-F238E27FC236}">
                <a16:creationId xmlns:a16="http://schemas.microsoft.com/office/drawing/2014/main" id="{EB4E23AA-3F0F-E12A-3F5E-A5151C3836BF}"/>
              </a:ext>
            </a:extLst>
          </p:cNvPr>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1D0AE02F-28A2-014A-9349-54E9639D3ACB}" type="datetimeFigureOut">
              <a:rPr lang="en-US" smtClean="0"/>
              <a:t>4/18/2024</a:t>
            </a:fld>
            <a:endParaRPr lang="en-US"/>
          </a:p>
        </p:txBody>
      </p:sp>
      <p:sp>
        <p:nvSpPr>
          <p:cNvPr id="7" name="Slide Number Placeholder 6">
            <a:extLst>
              <a:ext uri="{FF2B5EF4-FFF2-40B4-BE49-F238E27FC236}">
                <a16:creationId xmlns:a16="http://schemas.microsoft.com/office/drawing/2014/main" id="{2357C0DD-D3CB-9DBB-3F22-41288788592D}"/>
              </a:ext>
            </a:extLst>
          </p:cNvPr>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14978167-3AD0-844F-8C02-B155740DCB26}" type="slidenum">
              <a:rPr lang="en-US" smtClean="0"/>
              <a:t>‹#›</a:t>
            </a:fld>
            <a:endParaRPr lang="en-US"/>
          </a:p>
        </p:txBody>
      </p:sp>
      <p:sp>
        <p:nvSpPr>
          <p:cNvPr id="8" name="Header Placeholder 7">
            <a:extLst>
              <a:ext uri="{FF2B5EF4-FFF2-40B4-BE49-F238E27FC236}">
                <a16:creationId xmlns:a16="http://schemas.microsoft.com/office/drawing/2014/main" id="{97D1B9DB-32CC-5365-1017-2E3600ED333C}"/>
              </a:ext>
            </a:extLst>
          </p:cNvPr>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4580613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E4D8FD60-4458-7D4C-BEC6-5BE3D45DE122}" type="datetimeFigureOut">
              <a:rPr lang="en-US" smtClean="0"/>
              <a:t>4/18/2024</a:t>
            </a:fld>
            <a:endParaRPr lang="en-US"/>
          </a:p>
        </p:txBody>
      </p:sp>
      <p:sp>
        <p:nvSpPr>
          <p:cNvPr id="4" name="Slide Image Placehold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vl1pPr>
          </a:lstStyle>
          <a:p>
            <a:fld id="{5E7F18D8-6F7A-A34C-9602-C38B02F3D35C}" type="slidenum">
              <a:rPr lang="en-US" smtClean="0"/>
              <a:t>‹#›</a:t>
            </a:fld>
            <a:endParaRPr lang="en-US"/>
          </a:p>
        </p:txBody>
      </p:sp>
    </p:spTree>
    <p:extLst>
      <p:ext uri="{BB962C8B-B14F-4D97-AF65-F5344CB8AC3E}">
        <p14:creationId xmlns:p14="http://schemas.microsoft.com/office/powerpoint/2010/main" val="33735844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Kirish so'zlari - sessiya uchun mos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a:t>
            </a:fld>
            <a:endParaRPr lang="en-US"/>
          </a:p>
        </p:txBody>
      </p:sp>
    </p:spTree>
    <p:extLst>
      <p:ext uri="{BB962C8B-B14F-4D97-AF65-F5344CB8AC3E}">
        <p14:creationId xmlns:p14="http://schemas.microsoft.com/office/powerpoint/2010/main" val="315507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Endi bu umumiy korporatsiyalar uchun printsiplar edi, lekin ba'zi kompaniyalar mijozlarni moliyalashtiradi yoki asosiy biznes faoliyati sifatida aktivlarga investitsiya qiladi, masalan, banklar va sug'urtachilar. 18-IFRS bunday kompaniyalarga aniq daromad va xarajatlarni operatsion toifaga tasniflash talablarini o'z ichiga oladi, ular aks holda investitsiyalar yoki moliyalashtirish toifalarida tasniflanadi, shunda bu kompaniyalar operatsion foydada sof foiz daromadlari kabi asosiy operatsion ko'rsatkichlarni taqdim etishlari mumkin.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11</a:t>
            </a:fld>
            <a:endParaRPr lang="en-US"/>
          </a:p>
        </p:txBody>
      </p:sp>
    </p:spTree>
    <p:extLst>
      <p:ext uri="{BB962C8B-B14F-4D97-AF65-F5344CB8AC3E}">
        <p14:creationId xmlns:p14="http://schemas.microsoft.com/office/powerpoint/2010/main" val="201103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Ko'rsatish uchun, bu erda bizda aktivlarga sarmoya kiritadigan va mijozlarga investitsiya va chakana bank kabi asosiy biznes faoliyati sifatida moliyalashtiradigan kompaniya uchun foyda yoki zarar to'g'risidagi hisobot mavjud. </a:t>
            </a:r>
          </a:p>
          <a:p>
            <a:endParaRPr lang="en-GB"/>
          </a:p>
          <a:p>
            <a:r>
              <a:t>Ushbu kompaniya mijozlarni asosiy tadbirkorlik faoliyati sifatida moliyalashtirishni ta'minlaganligi sababli, u operatsion toifaga faqat moliyaviy mablag'larni jalb qilish bilan bog'liq operatsiyalardan kelib chiqadigan majburiyatlar bo'yicha barcha daromadlar va xarajatlarni o'z ichiga oladi. Bu kompaniyaga o'zining asosiy yalpi foyda jami, "sof foiz daromadi"ni operatsion toifada taqdim etish imkonini beradi.</a:t>
            </a:r>
          </a:p>
          <a:p>
            <a:endParaRPr lang="en-GB"/>
          </a:p>
          <a:p>
            <a:r>
              <a:t>Foiz xarajatlari va foiz stavkalarining o'zgarishining pensiya va lizing majburiyatlari kabi boshqa majburiyatlarga ta'siri barcha korxonalar uchun moliyalashtirish toifasida tasniflanadi, biz ushbu misolda ham ko'rishimiz mumkin.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t>Aks holda moliyalashtirish toifasida tasniflanishi mumkin bo'lgan daromad va xarajatlarning aksariyati operatsion toifaga kiritilganligi sababli, bu kompaniya "moliyalashdan oldingi foyda va daromad solig'i" ning kichik summasini taqdim etmaydi.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t>Tasvirlangan kompaniya, shuningdek, asosiy biznes faoliyati sifatida moliyaviy aktivlarga investitsiya qiladi, shuning uchun moliyaviy aktivlarga investitsiyalardan olingan daromadlar va xarajatlar, pul mablag'lari va ularning ekvivalentlari bo'yicha daromadlar va xarajatlar operatsion toifaga tasniflanadi.</a:t>
            </a:r>
          </a:p>
          <a:p>
            <a:endParaRPr lang="en-GB"/>
          </a:p>
          <a:p>
            <a:r>
              <a:t>Barcha kompaniyalar investitsiya toifasida aktsiyadorlik usulidan foydalangan holda hisobga olinadigan sheriklar va qo'shma korxonalarning daromadlari va xarajatlarini tasniflashlari shart.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12</a:t>
            </a:fld>
            <a:endParaRPr lang="en-US"/>
          </a:p>
        </p:txBody>
      </p:sp>
    </p:spTree>
    <p:extLst>
      <p:ext uri="{BB962C8B-B14F-4D97-AF65-F5344CB8AC3E}">
        <p14:creationId xmlns:p14="http://schemas.microsoft.com/office/powerpoint/2010/main" val="803986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Ba'zi korxonalar uchun moliyaviy xarajatlarning faqat bir qismi mijozlarni moliyalashtirishga taalluqlidir va ularning moliyaviy xarajatlarining bir qismi yo'q. Bu, masalan, asosiy biznes faoliyati sifatida mijozlarni moliyalashtirishni ta'minlaydigan va asosiy biznes faoliyati sifatida mahsulot ishlab chiqaradigan kompaniya uchun odatiy holdir. </a:t>
            </a:r>
          </a:p>
          <a:p>
            <a:endParaRPr lang="en-GB" b="0"/>
          </a:p>
          <a:p>
            <a:r>
              <a:t>Ko'pgina bunday sub'ektlar mijozlarga faqat ushbu faoliyat bilan bog'liq bo'lgan daromad va xarajatlarni moliyalashtirish uchun asosiy yalpi foydaning subjamlanmasini o'z ichiga oladi. Biroq, moliyaviy xarajatlarni operatsion va moliyalashtirish o'rtasida ajratishga urinayotgan boshqa tashkilotlar uchun juda qimmatga tushadi. Misol uchun, agar barcha moliyalashtirish markaziy g'aznachilik funktsiyasida birgalikda boshqarilsa. </a:t>
            </a:r>
          </a:p>
          <a:p>
            <a:endParaRPr lang="en-GB" b="0"/>
          </a:p>
          <a:p>
            <a:r>
              <a:t>18-IFRS buxgalteriya siyosatini tanlashga imkon beradi, bu esa korxonaga faqat moliyaviy mablag'larni jalb qilish bilan bog'liq operatsiyalardan kelib chiqadigan majburiyatlardan kelib chiqadigan barcha daromad va xarajatlarni yoki ushbu majburiyatlar bo'yicha daromad va xarajatlarning faqat bir qismini operatsion toifaga tasniflashiga olib keladi. mijozlarni moliyalashtirish uchun. </a:t>
            </a:r>
          </a:p>
          <a:p>
            <a:endParaRPr lang="en-GB" b="0"/>
          </a:p>
          <a:p>
            <a:r>
              <a:t>Siyosat tanlovi har doim moliyalashtirish toifasida tasniflangan boshqa majburiyatlar bo'yicha daromad va xarajatlarga taalluqli emas.</a:t>
            </a:r>
          </a:p>
        </p:txBody>
      </p:sp>
      <p:sp>
        <p:nvSpPr>
          <p:cNvPr id="4" name="Fußzeilenplatzhalter 3"/>
          <p:cNvSpPr>
            <a:spLocks noGrp="1"/>
          </p:cNvSpPr>
          <p:nvPr>
            <p:ph type="ftr" sz="quarter" idx="4"/>
          </p:nvPr>
        </p:nvSpPr>
        <p:spPr/>
        <p:txBody>
          <a:bodyPr/>
          <a:lstStyle/>
          <a:p>
            <a:endParaRPr lang="en-US"/>
          </a:p>
        </p:txBody>
      </p:sp>
      <p:sp>
        <p:nvSpPr>
          <p:cNvPr id="5" name="Foliennummernplatzhalter 4"/>
          <p:cNvSpPr>
            <a:spLocks noGrp="1"/>
          </p:cNvSpPr>
          <p:nvPr>
            <p:ph type="sldNum" sz="quarter" idx="5"/>
          </p:nvPr>
        </p:nvSpPr>
        <p:spPr/>
        <p:txBody>
          <a:bodyPr/>
          <a:lstStyle/>
          <a:p>
            <a:fld id="{5E7F18D8-6F7A-A34C-9602-C38B02F3D35C}" type="slidenum">
              <a:rPr lang="en-US" smtClean="0"/>
              <a:t>13</a:t>
            </a:fld>
            <a:endParaRPr lang="en-US"/>
          </a:p>
        </p:txBody>
      </p:sp>
    </p:spTree>
    <p:extLst>
      <p:ext uri="{BB962C8B-B14F-4D97-AF65-F5344CB8AC3E}">
        <p14:creationId xmlns:p14="http://schemas.microsoft.com/office/powerpoint/2010/main" val="266993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Ushbu slaydda biz asosiy biznes faoliyati sifatida aktivlarga investitsiya qiladigan sug'urtalovchi uchun foyda yoki zarar to'g'risidagi hisobotni tasvirlab berdik. Talablar investitsiya va chakana bank uchun talablar bilan bir xil ishlaydi. Sug'urtalovchining "sof moliyaviy natija" ning asosiy operatsion ko'rsatkichining bir qismi bo'lgan sug'urtani moliyalashtirish xarajatlari operatsion toifada tasniflanadi. Biroq, tasvirlangan kompaniya mijozlarni asosiy biznes faoliyati sifatida moliyalashtirishni ta'minlamaydi, shuning uchun operatsion toifaga kiritilgan bank daromadlari va xarajatlari umumiy korporatsiyalar kabi moliyalashtirish toifasiga kiradi.</a:t>
            </a:r>
          </a:p>
          <a:p>
            <a:endParaRPr lang="en-GB"/>
          </a:p>
          <a:p>
            <a:r>
              <a:t>Ushbu kompaniya moliyaviy va daromad solig'i oldidan foydani taqdim etishi kerak.</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14</a:t>
            </a:fld>
            <a:endParaRPr lang="en-US"/>
          </a:p>
        </p:txBody>
      </p:sp>
    </p:spTree>
    <p:extLst>
      <p:ext uri="{BB962C8B-B14F-4D97-AF65-F5344CB8AC3E}">
        <p14:creationId xmlns:p14="http://schemas.microsoft.com/office/powerpoint/2010/main" val="170457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t>18-IFRS pul mablag'lari va ularning ekvivalentlari, assotsiatsiyalar, qo'shma korxonalar va konsolidatsiya qilinmagan sho'ba korxonalarga investitsiyalar va yakka tartibda va asosan korxonaning boshqa resurslaridan mustaqil ravishda daromad keltiradigan boshqa aktivlardan olingan daromadlar va xarajatlarni, agar aniq shartlar bajarilmasa, investitsiya toifasiga kiritilishini talab qiladi. </a:t>
            </a:r>
          </a:p>
          <a:p>
            <a:endParaRPr lang="en-GB" b="0"/>
          </a:p>
          <a:p>
            <a:r>
              <a:t>Pul mablag'lari va ularning ekvivalentlaridan olinadigan daromadlar va xarajatlarni tasniflash kompaniyaning asosiy tadbirkorlik faoliyati va belgilangan asosiy faoliyat turiga bog'liq. Bu haqda keyingi slaydda batafsilroq gaplashamiz. </a:t>
            </a:r>
          </a:p>
          <a:p>
            <a:endParaRPr lang="en-GB" b="0"/>
          </a:p>
          <a:p>
            <a:r>
              <a:t>Assotsiatsiyalangan, qo'shma korxonalar va konsolidatsiya qilinmagan sho''ba korxonalarga investitsiyalar bo'yicha daromadlar va xarajatlarni tasniflash bunday investitsiyalar kapital usulida hisobga olinadimi yoki yo'qligiga bog'liq. Barcha korxonalar bunday investitsiyalarni investitsiya toifasiga kiritadilar, agar ular kapital usulida hisobga olinsa. Agar ular kapital usulidan foydalangan holda hisobga olinmasa, agar aktivga investitsiya qilish asosiy biznes faoliyati bo'lsa, korxona ularni operatsion toifaga ajratadi. Masalan, assotsiatsiyalar, qo'shma korxonalar va sho'ba korxonalarni FVTPL bo'yicha o'lchaydigan investitsiya tashkiloti ushbu investitsiyalar bo'yicha daromad va xarajatlarni operatsion toifaga tasniflaydi. </a:t>
            </a:r>
          </a:p>
          <a:p>
            <a:endParaRPr lang="en-GB" b="0"/>
          </a:p>
          <a:p>
            <a:r>
              <a:t>Yakka tartibda va asosan korxonaning boshqa resurslaridan mustaqil ravishda daromad keltiradigan boshqa aktivlardan olinadigan daromadlar va xarajatlar, agar aktivga investitsiya qilish asosiy tadbirkorlik faoliyati bo‘lmasa, investitsiya toifasiga tasniflanadi. </a:t>
            </a:r>
          </a:p>
        </p:txBody>
      </p:sp>
      <p:sp>
        <p:nvSpPr>
          <p:cNvPr id="4" name="Fußzeilenplatzhalter 3"/>
          <p:cNvSpPr>
            <a:spLocks noGrp="1"/>
          </p:cNvSpPr>
          <p:nvPr>
            <p:ph type="ftr" sz="quarter" idx="4"/>
          </p:nvPr>
        </p:nvSpPr>
        <p:spPr/>
        <p:txBody>
          <a:bodyPr/>
          <a:lstStyle/>
          <a:p>
            <a:endParaRPr lang="en-US"/>
          </a:p>
        </p:txBody>
      </p:sp>
      <p:sp>
        <p:nvSpPr>
          <p:cNvPr id="5" name="Foliennummernplatzhalter 4"/>
          <p:cNvSpPr>
            <a:spLocks noGrp="1"/>
          </p:cNvSpPr>
          <p:nvPr>
            <p:ph type="sldNum" sz="quarter" idx="5"/>
          </p:nvPr>
        </p:nvSpPr>
        <p:spPr/>
        <p:txBody>
          <a:bodyPr/>
          <a:lstStyle/>
          <a:p>
            <a:fld id="{5E7F18D8-6F7A-A34C-9602-C38B02F3D35C}" type="slidenum">
              <a:rPr lang="en-US" smtClean="0"/>
              <a:t>15</a:t>
            </a:fld>
            <a:endParaRPr lang="en-US"/>
          </a:p>
        </p:txBody>
      </p:sp>
    </p:spTree>
    <p:extLst>
      <p:ext uri="{BB962C8B-B14F-4D97-AF65-F5344CB8AC3E}">
        <p14:creationId xmlns:p14="http://schemas.microsoft.com/office/powerpoint/2010/main" val="308383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Pul mablag'lari va ularning ekvivalentlaridan olinadigan daromadlar va xarajatlarni tasniflash kompaniyaning asosiy tadbirkorlik faoliyati va belgilangan asosiy faoliyat turiga bog'liq. Agar korxonada ko'rsatilgan asosiy tadbirkorlik faoliyati bo'lmasa yoki faqat investitsion mulk kompaniyasi kabi asosiy tadbirkorlik faoliyati sifatida nomoliyaviy aktivlarga investitsiya kiritsa, u investitsiya toifasida pul mablag'lari va ularning ekvivalentlaridan daromad va xarajatlarni tasniflaydi.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t>Agar korxona asosiy tadbirkorlik faoliyati sifatida moliyaviy aktivlarga investitsiya kiritsa, u operatsion toifadagi pul mablag'lari va ularning ekvivalentlaridan daromad va xarajatlarni tasniflaydi.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t>Agar korxona asosiy biznes faoliyati sifatida mijozlarni moliyalashtirishni ta'minlasa, 18-IFRS buxgalteriya siyosatini tanlashga imkon beradi, bu esa korxonaga pul mablag'lari va ularning ekvivalentlaridan kelib chiqadigan barcha daromad va xarajatlarni yoki mijozlarga moliyalashtirish bilan bog'liq bo'lgan qismini operatsion toifaga tasniflashiga olib keladi. asosiy tadbirkorlik faoliyati.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r>
              <a:t>Buxgalteriya siyosati tanlovi faqat moliyalashtirish bilan bog'liq operatsiyalardan kelib chiqadigan majburiyatlar bo'yicha daromadlar va xarajatlar uchun buxgalteriya siyosati tanloviga mos ravishda qo'llanilishi kerak. Misol uchun, agar korxona faqat moliyaviy mablag'larni jalb qilish bilan bog'liq operatsiyalardan kelib chiqadigan majburiyatlar bo'yicha barcha daromad va xarajatlarni operatsion toifaga tasniflashni tanlasa, u shuningdek, pul mablag'lari va ularning ekvivalentlaridan kelib chiqadigan barcha daromad va xarajatlarni operatsion toifaga tasniflaydi. </a:t>
            </a:r>
          </a:p>
          <a:p>
            <a:endParaRPr lang="en-GB" b="0"/>
          </a:p>
        </p:txBody>
      </p:sp>
      <p:sp>
        <p:nvSpPr>
          <p:cNvPr id="4" name="Fußzeilenplatzhalter 3"/>
          <p:cNvSpPr>
            <a:spLocks noGrp="1"/>
          </p:cNvSpPr>
          <p:nvPr>
            <p:ph type="ftr" sz="quarter" idx="4"/>
          </p:nvPr>
        </p:nvSpPr>
        <p:spPr/>
        <p:txBody>
          <a:bodyPr/>
          <a:lstStyle/>
          <a:p>
            <a:endParaRPr lang="en-US"/>
          </a:p>
        </p:txBody>
      </p:sp>
      <p:sp>
        <p:nvSpPr>
          <p:cNvPr id="5" name="Foliennummernplatzhalter 4"/>
          <p:cNvSpPr>
            <a:spLocks noGrp="1"/>
          </p:cNvSpPr>
          <p:nvPr>
            <p:ph type="sldNum" sz="quarter" idx="5"/>
          </p:nvPr>
        </p:nvSpPr>
        <p:spPr/>
        <p:txBody>
          <a:bodyPr/>
          <a:lstStyle/>
          <a:p>
            <a:fld id="{5E7F18D8-6F7A-A34C-9602-C38B02F3D35C}" type="slidenum">
              <a:rPr lang="en-US" smtClean="0"/>
              <a:t>16</a:t>
            </a:fld>
            <a:endParaRPr lang="en-US"/>
          </a:p>
        </p:txBody>
      </p:sp>
    </p:spTree>
    <p:extLst>
      <p:ext uri="{BB962C8B-B14F-4D97-AF65-F5344CB8AC3E}">
        <p14:creationId xmlns:p14="http://schemas.microsoft.com/office/powerpoint/2010/main" val="185359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Ko'pgina kompaniyalar kapital bozorlari bilan aloqa qilishda GAAP bo'lmagan yoki muqobil ishlash ko'rsatkichlaridan foydalanadilar. Foydalanuvchilar ushbu chora-tadbirlar haqida ma'lumotni foydali deb bilishadi, lekin ular har doim ham shaffof emas, topish qiyin bo'lishi mumkin va tushuntirishsiz davrdan davrga o'zgarishi mumkin.</a:t>
            </a:r>
          </a:p>
          <a:p>
            <a:endParaRPr lang="en-GB"/>
          </a:p>
          <a:p>
            <a:r>
              <a:t>Ushbu chora-tadbirlardan foydalanishda shaffoflik va intizomni ta'minlash uchun 18-IFRS boshqaruv tomonidan belgilangan samaradorlik ko'rsatkichlari yoki MPM deb ataladigan bunday chora-tadbirlarning bir qismini belgilaydi va moliyaviy hisobotlarda ularning oshkor etilishini talab qiladi. Ular moliyaviy hisobotlarda oshkor etilishi sababli ular ham auditdan o'tkaziladi. MPMlarning ko'lami loyihaning foyda yoki zarar to'g'risidagi hisobotga yo'naltirilganligini aks ettiradi, shuning uchun tuzatilgan operatsion foyda va tuzatilgan foyda kabi chora-tadbirlar ko'lamga kiritiladi, erkin pul oqimlari va kapital rentabelligi kabi chora-tadbirlar bundan mustasno.</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18</a:t>
            </a:fld>
            <a:endParaRPr lang="en-US"/>
          </a:p>
        </p:txBody>
      </p:sp>
    </p:spTree>
    <p:extLst>
      <p:ext uri="{BB962C8B-B14F-4D97-AF65-F5344CB8AC3E}">
        <p14:creationId xmlns:p14="http://schemas.microsoft.com/office/powerpoint/2010/main" val="2530157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MPMlar haqida uchta asosiy fikrni ta'kidlash kerak:</a:t>
            </a:r>
          </a:p>
          <a:p>
            <a:endParaRPr lang="en-GB"/>
          </a:p>
          <a:p>
            <a:pPr marL="228600" indent="-228600">
              <a:buAutoNum type="arabicPeriod"/>
            </a:pPr>
            <a:r>
              <a:t>Birinchidan, ushbu chora-tadbirlarni UFRS Buxgalteriya Hisobi Standartlarida belgilangan oraliq summalarga bog'lash uchun IASB ularning qo'llanilishini daromadlar va xarajatlarning oraliq yig'indilari bilan cheklab qo'ydi. Shunday qilib, GAAP bo'lmagan barcha chora-tadbirlar ushbu talab bilan qo'lga kiritilmaydi, faqat operatsion foyda kabi daromadlar va xarajatlar subjamlanmalari bilan taqqoslanadiganlar.</a:t>
            </a:r>
          </a:p>
          <a:p>
            <a:pPr marL="228600" indent="-228600">
              <a:buAutoNum type="arabicPeriod"/>
            </a:pPr>
            <a:endParaRPr lang="en-GB"/>
          </a:p>
          <a:p>
            <a:pPr marL="228600" indent="-228600">
              <a:buAutoNum type="arabicPeriod"/>
            </a:pPr>
            <a:r>
              <a:t>Ikkinchidan, tashqi hisobot bilan bog'lanishni ta'minlash uchun faqat moliyaviy hisobotlardan tashqari ommaviy xabarlarga kiritilgan chora-tadbirlar MPM ta'rifiga javob beradi. Bu aloqada qo'llanilgan chora-tadbirlarning shaffofligini ta'minlash maqsadiga mos keladi va boshqa chora-tadbirlar majmuini belgilamaydi. Ommaviy aloqalar rahbariyat sharhlari, press-relizlar va investor taqdimotlarini o'z ichiga oladi, lekin og'zaki xabarlarni, og'zaki xabarlarning yozma transkriptlarini yoki ijtimoiy media postlarini o'z ichiga olmaydi.</a:t>
            </a:r>
          </a:p>
          <a:p>
            <a:pPr marL="228600" indent="-228600">
              <a:buAutoNum type="arabicPeriod"/>
            </a:pPr>
            <a:endParaRPr lang="en-GB"/>
          </a:p>
          <a:p>
            <a:pPr marL="228600" indent="-228600">
              <a:buAutoNum type="arabicPeriod"/>
            </a:pPr>
            <a:r>
              <a:t>Nihoyat, foydalanuvchilarga kompaniyaning moliyaviy ko'rsatkichlariga rahbariyat qanday qarashi haqida tushuncha berish uchun faqat ushbu nuqtai nazarni aks ettiruvchi chora-tadbirlar ko'rib chiqiladi. Rahbariyat ommaviy kommunikatsiyalarda qo'llaniladigan chora ularning nuqtai nazarini aks ettiradi degan taxminni bekor qilishi mumkin. Kompaniya, agar tasdiqlash uchun asosli va qo'llab-quvvatlanadigan ma'lumotlarga ega bo'lsa, oraliq jami rahbariyat nuqtai nazarini bildirmaydi, deb ta'kidlashi mumkin. Masalan, reglamentga ko'ra, kompaniyadan o'zining ommaviy axborotiga tuzatilgan daromad o'lchovini kiritish talab qilinishi mumkin, ammo bu o'lchov rahbariyat tomonidan qarorlar qabul qilish uchun ichki foydalanilmaydi va rahbariyatning natijalarga nisbatan nuqtai nazarini ifodalamaydi.</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19</a:t>
            </a:fld>
            <a:endParaRPr lang="en-US"/>
          </a:p>
        </p:txBody>
      </p:sp>
    </p:spTree>
    <p:extLst>
      <p:ext uri="{BB962C8B-B14F-4D97-AF65-F5344CB8AC3E}">
        <p14:creationId xmlns:p14="http://schemas.microsoft.com/office/powerpoint/2010/main" val="302457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18-IFRS ushbu chora-tadbirlarning shaffofligini oshiradi va bir nechta oshkoralarni bitta eslatmaga kiritishni talab qiladi.</a:t>
            </a:r>
          </a:p>
          <a:p>
            <a:endParaRPr lang="en-GB"/>
          </a:p>
          <a:p>
            <a:r>
              <a:t>Oshkoralarning asosiy jihati shundaki, har bir MPMni IFRS Buxgalteriya Hisobi Standartlarida (masalan, operatsion foyda) aniqlangan eng to'g'ridan-to'g'ri taqqoslanadigan kichik summa yoki jami bilan solishtirish talab qilinadi, bu esa investorlarning MPMlar tomonidan belgilangan ko'rsatkichlar bilan qanday taqqoslanishi haqidagi tushunchasini oshiradi. UFRS buxgalteriya hisobi standartlari. Ushbu solishtirma solishtirishda oshkor qilingan har bir ob'ekt bo'yicha daromad solig'i va nazorat qilinmaydigan ulushlarga ta'sirini o'z ichiga oladi.</a:t>
            </a:r>
          </a:p>
          <a:p>
            <a:endParaRPr lang="en-GB"/>
          </a:p>
          <a:p>
            <a:r>
              <a:t>Kompaniyalar, shuningdek, har bir MPM nima uchun hisobot berilganligi va u qanday hisoblanganligi haqida tushuntirishlarni oshkor qilishlari kerak.</a:t>
            </a:r>
          </a:p>
          <a:p>
            <a:endParaRPr lang="en-GB"/>
          </a:p>
          <a:p>
            <a:r>
              <a:t>Va MPMlarni oshkor qilishda intizomni yanada yaxshilash uchun xabar qilingan MPMlarga kiritilgan har qanday o'zgarishlar tushuntirilishi kerak. Bu o'zgarishlarni, o'zgarish sabablarini tushunish uchun investorlar uchun etarli tushuntirishni va o'zgarishlarni aks ettirish uchun qayta ko'rsatilgan qiyosiy ma'lumotlarni o'z ichiga oladi (agar buni amalga oshirish mumkin bo'lmasa).</a:t>
            </a:r>
          </a:p>
          <a:p>
            <a:endParaRPr lang="en-GB"/>
          </a:p>
          <a:p>
            <a:r>
              <a:t>MPMlar haqidagi oshkora kompaniyalar ham, investorlar ham bizni intiqlik bilan kutayotganliklarini aytadilar – kompaniyalar, chunki ular moliyaviy hisobotlar va investorlar faoliyati toʻgʻrisida oʻz qarashlarini taqdim eta oladilar, chunki ular rahbariyat nuqtai nazarining oshkoraligini kutishadi.</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20</a:t>
            </a:fld>
            <a:endParaRPr lang="en-US"/>
          </a:p>
        </p:txBody>
      </p:sp>
    </p:spTree>
    <p:extLst>
      <p:ext uri="{BB962C8B-B14F-4D97-AF65-F5344CB8AC3E}">
        <p14:creationId xmlns:p14="http://schemas.microsoft.com/office/powerpoint/2010/main" val="1982867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Bu erda MPM yarashuvi qanday ko'rinishi mumkinligiga misol bor. Kelishuv investorlar uchun MPMlarning UFRS jami yoki oraliq jami bilan qanday bog'liqligini tushunish uchun muhim ma'lumotdir. Kelishuv shuningdek, investorlarga ushbu chora boshqa kompaniyalar tomonidan taqdim etilgan chora-tadbirlardan qanday farq qilishini tushunishga yordam beradigan ma'lumotni va agar kerak bo'lsa, o'z tuzatishlarini kiritish uchun zarur bo'lgan ma'lumotlarni taqdim etadi.</a:t>
            </a:r>
          </a:p>
          <a:p>
            <a:endParaRPr lang="en-GB"/>
          </a:p>
          <a:p>
            <a:r>
              <a:t>MPMlarni oshkor qilish talablaridan biri, ehtimol, GAAP bo'lmagan chora-tadbirlar talablari bilan yurisdiktsiyalar uchun eng katta o'zgarish bo'lib, kompaniyaning har bir tartibga soluvchi element bo'yicha soliq ta'siri va NCIni oshkor qilish talabidir.</a:t>
            </a:r>
            <a:endParaRPr lang="en-GB">
              <a:ea typeface="Calibri"/>
              <a:cs typeface="Calibri"/>
            </a:endParaRPr>
          </a:p>
          <a:p>
            <a:endParaRPr lang="en-GB"/>
          </a:p>
          <a:p>
            <a:r>
              <a:t>Misol operatsion foyda va davom etayotgan faoliyatdan olingan foyda bilan solishtirildi, chunki ular UFRS Buxgalteriya hisobi standartlarida belgilangan eng to'g'ridan-to'g'ri taqqoslanadigan oraliq summalardir. </a:t>
            </a:r>
            <a:endParaRPr lang="en-GB">
              <a:ea typeface="Calibri"/>
              <a:cs typeface="Calibri"/>
            </a:endParaRPr>
          </a:p>
          <a:p>
            <a:endParaRPr lang="en-GB"/>
          </a:p>
          <a:p>
            <a:r>
              <a:t>IASB kompaniya solishtirishda foydalanishi mumkin bo'lgan boshqa oraliq summalarni belgilab qo'ydi, jumladan:</a:t>
            </a:r>
            <a:endParaRPr lang="en-GB">
              <a:ea typeface="Calibri"/>
              <a:cs typeface="Calibri"/>
            </a:endParaRPr>
          </a:p>
          <a:p>
            <a:pPr marL="171450" indent="-171450">
              <a:buFont typeface="Arial" panose="020B0604020202020204" pitchFamily="34" charset="0"/>
              <a:buChar char="•"/>
            </a:pPr>
            <a:r>
              <a:t>Faoliyat foydasi va investitsiyalardan olingan daromadlar va xarajatlar kapital usulida hisobga olinadi; va</a:t>
            </a:r>
            <a:endParaRPr lang="en-GB">
              <a:ea typeface="Calibri"/>
              <a:cs typeface="Calibri"/>
            </a:endParaRPr>
          </a:p>
          <a:p>
            <a:pPr marL="171450" indent="-171450">
              <a:buFont typeface="Arial" panose="020B0604020202020204" pitchFamily="34" charset="0"/>
              <a:buChar char="•"/>
            </a:pPr>
            <a:r>
              <a:t>Amortizatsiya, amortizatsiya va belgilangan buzilishlardan oldingi operatsion foyda.</a:t>
            </a:r>
            <a:endParaRPr lang="en-GB">
              <a:ea typeface="Calibri"/>
              <a:cs typeface="Calibri"/>
            </a:endParaRPr>
          </a:p>
          <a:p>
            <a:pPr marL="171450" indent="-171450">
              <a:buFont typeface="Arial" panose="020B0604020202020204" pitchFamily="34" charset="0"/>
              <a:buChar char="•"/>
            </a:pPr>
            <a:endParaRPr lang="en-GB"/>
          </a:p>
          <a:p>
            <a:pPr marL="0" indent="0">
              <a:buFont typeface="Arial" panose="020B0604020202020204" pitchFamily="34" charset="0"/>
              <a:buNone/>
            </a:pPr>
            <a:r>
              <a:t>Shuni ta'kidlash kerakki, agar kompaniya ushbu ko'rsatilgan oraliq summalarni foyda yoki zarar to'g'risidagi hisobotda oshkor qilmasa va kompaniya uni solishtirishda foydalansa, kompaniya foyda yoki zarar to'g'risidagi hisobotda ko'rsatilgan eng yaqin umumiy yoki oraliq summa bilan solishtirishi kerak bo'ladi. , lekin MPMning qolgan oshkorlari talab qilinmaydi.</a:t>
            </a:r>
            <a:endParaRPr lang="en-GB">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21</a:t>
            </a:fld>
            <a:endParaRPr lang="en-US"/>
          </a:p>
        </p:txBody>
      </p:sp>
    </p:spTree>
    <p:extLst>
      <p:ext uri="{BB962C8B-B14F-4D97-AF65-F5344CB8AC3E}">
        <p14:creationId xmlns:p14="http://schemas.microsoft.com/office/powerpoint/2010/main" val="259618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kern="100">
                <a:effectLst/>
                <a:latin typeface="Calibri" panose="020F0502020204030204" pitchFamily="34" charset="0"/>
                <a:ea typeface="Calibri" panose="020F0502020204030204" pitchFamily="34" charset="0"/>
                <a:cs typeface="Times New Roman" panose="02020603050405020304" pitchFamily="18" charset="0"/>
              </a:defRPr>
            </a:pPr>
            <a:r>
              <a:t>Keling, sessiyani loyihaning umumiy ko'rinishi bilan boshlaylik. </a:t>
            </a:r>
          </a:p>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4358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Kompaniya solishtirishning har bir tuzatuvchi bandi uchun soliq ta'sirini va nazorat qilinmaydigan ulushlarga ta'sirini oshkor qilishi kerak. Bu investorlarga tuzatish ob'ektlarining individual ta'sirini yaxshiroq tushunishlari uchun zarur bo'lgan ma'lumotni berishdir, chunki investorlar o'lchovni individual tuzatish ob'ektlarini kiritish yoki chiqarib tashlash ta'sirini baholash orqali o'lchovni baholash va ta'sirni baholash imkoniyatiga ega bo'lishni xohlashlarini aytishdi. soliq va NCI ta'sirini talab qiladigan aktsiyalar asosida. Investorlar ushbu ma'lumotni xohlashadi, chunki ular, xususan, sotib oluvchi investorlar, MPMlar qanday qurilganligini tushunishni xohlashadi, shuning uchun ular ushbu choralar oqilona yoki yo'qligini baholashlari mumkin. Investorlar ushbu tuzatishlarni o'lchovni o'z hisob-kitoblariga, xususan, aktsiyaga to'g'ri keladigan daromadga olib borishni xohlashadi. Ushbu tahlillarni amalga oshirish uchun investorlar uchun soliq va NCI ta'siri zarur.</a:t>
            </a:r>
          </a:p>
          <a:p>
            <a:endParaRPr lang="en-GB"/>
          </a:p>
          <a:p>
            <a:r>
              <a:t>Ayrimlarning solishtirma ob'ektlar bo'yicha soliq ta'sirini hisoblash qimmatga tushishi mumkinligi haqidagi fikr-mulohazalariga javoban, 18-IFRS daromad solig'i ta'sirini hisoblash uchun soddalashtirilgan yondashuvni o'z ichiga oladi - asosiy operatsiyalarning soliq ta'siridan kelib chiqqan holda, amaldagi qonunchilikda belgilangan soliq stavkalari. tegishli yurisdiktsiyalarda operatsiyalar.</a:t>
            </a:r>
          </a:p>
          <a:p>
            <a:endParaRPr lang="en-GB"/>
          </a:p>
          <a:p>
            <a:r>
              <a:t>Kompaniya, shuningdek, tegishli soliq yurisdiktsiyalarida kompaniyaning joriy va kechiktirilgan soliqlarini oqilona mutanosib taqsimlash asosida yoki soliq sohasida yanada to'g'ri taqsimlashga erishadigan boshqa usul bilan moslashtirilgan moddalar bo'yicha soliq ta'sirini hisoblashni tanlashi mumkin. holatlar. Ushbu muqobil variantlar investorlarga tuzatishlarning daromad solig'i ta'sirini oqilona baholash imkonini beradi, bu esa tuzatishning soliq oqibatlari kompaniyaning samarali soliq stavkasini qo'llash orqali hisoblangan ta'sirdan sezilarli darajada farq qilishini aniq ko'rsatadi. Kompaniyalar har bir solishtirish ob'ekti uchun soliqni hisoblashning qaysi usulidan foydalanishni tanlash imkoniyatiga ega bo'ladi. Ammo kompaniyalar o'zlari qo'llagan usulni oshkor qilishlari kerak bo'ladi.</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22</a:t>
            </a:fld>
            <a:endParaRPr lang="en-US"/>
          </a:p>
        </p:txBody>
      </p:sp>
    </p:spTree>
    <p:extLst>
      <p:ext uri="{BB962C8B-B14F-4D97-AF65-F5344CB8AC3E}">
        <p14:creationId xmlns:p14="http://schemas.microsoft.com/office/powerpoint/2010/main" val="352442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Oxirgi talablar to'plami moliyaviy hisobotlardagi ma'lumotlarni guruhlash bilan bog'liq bo'lib, aks holda umumlashtirish va ajratish deb ataladi.</a:t>
            </a:r>
          </a:p>
          <a:p>
            <a:endParaRPr lang="en-GB"/>
          </a:p>
          <a:p>
            <a:r>
              <a:t>Bu talablar investorlarning ba'zi kompaniyalar yetarlicha batafsil ma'lumot bermasligi va ba'zida muhim ma'lumotlar yashirin bo'lishi mumkinligi haqidagi xavotirlariga javob beradi.</a:t>
            </a:r>
          </a:p>
          <a:p>
            <a:endParaRPr lang="en-GB"/>
          </a:p>
          <a:p>
            <a:r>
              <a:t>Shu sababli, 18-IFRS axborotni guruhlash uchun kengaytirilgan talablarni, shu jumladan operatsion xarajatlarni taqdim etish va oshkor qilish talablarini joriy qiladi.</a:t>
            </a:r>
          </a:p>
          <a:p>
            <a:endParaRPr lang="en-GB"/>
          </a:p>
          <a:p>
            <a:r>
              <a:t>18-IFRS shuningdek, kompaniyaga ma'lumotlarning birlamchi moliyaviy hisobotlarda taqdim etilishi yoki izohlarda oshkor etilishini aniqlash bo'yicha ko'rsatmalar beradi.</a:t>
            </a:r>
          </a:p>
          <a:p>
            <a:endParaRPr lang="en-GB"/>
          </a:p>
          <a:p>
            <a:r>
              <a:t>Va nihoyat, 18-IFRS kompaniyalarga mazmunli teglarni aniqlashga va "boshqa" deb belgilangan ob'ektlar haqidagi ma'lumotlarni oshkor qilishga yordam beradigan talablarni ham o'z ichiga oladi.</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24</a:t>
            </a:fld>
            <a:endParaRPr lang="en-US"/>
          </a:p>
        </p:txBody>
      </p:sp>
    </p:spTree>
    <p:extLst>
      <p:ext uri="{BB962C8B-B14F-4D97-AF65-F5344CB8AC3E}">
        <p14:creationId xmlns:p14="http://schemas.microsoft.com/office/powerpoint/2010/main" val="135557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UFRS 18 umumlashtirish va dezagregatsiyani yaxshilashga qaratilgan usullardan biri bu birlamchi moliyaviy hisobotlar va eslatmalarning rolini aniqlashdir.</a:t>
            </a:r>
          </a:p>
          <a:p>
            <a:endParaRPr lang="en-GB"/>
          </a:p>
          <a:p>
            <a:r>
              <a:t>Birlamchi moliyaviy hisobotning o'rni investorlar uchun foydali bo'lgan kompaniyaning tan olingan aktivlari, majburiyatlari, o'z kapitali, daromadlari, xarajatlari va pul oqimlari to'g'risida tuzilgan qisqacha ma'lumotlarni taqdim etishdan iborat:</a:t>
            </a:r>
          </a:p>
          <a:p>
            <a:endParaRPr lang="en-GB"/>
          </a:p>
          <a:p>
            <a:pPr marL="171450" indent="-171450">
              <a:buFont typeface="Arial" panose="020B0604020202020204" pitchFamily="34" charset="0"/>
              <a:buChar char="•"/>
            </a:pPr>
            <a:r>
              <a:t>Ushbu elementlarning tushunarli umumiy ko'rinishini olish;</a:t>
            </a:r>
          </a:p>
          <a:p>
            <a:pPr marL="171450" indent="-171450">
              <a:buFont typeface="Arial" panose="020B0604020202020204" pitchFamily="34" charset="0"/>
              <a:buChar char="•"/>
            </a:pPr>
            <a:r>
              <a:t>Kompaniyalar o'rtasida va bir xil kompaniya uchun hisobot davrlari o'rtasida taqqoslashlarni amalga oshirish; va</a:t>
            </a:r>
          </a:p>
          <a:p>
            <a:pPr marL="171450" indent="-171450">
              <a:buFont typeface="Arial" panose="020B0604020202020204" pitchFamily="34" charset="0"/>
              <a:buChar char="•"/>
            </a:pPr>
            <a:r>
              <a:t>Izohlarda investorlar qo'shimcha ma'lumot olishni xohlashlari mumkin bo'lgan narsalar yoki hududlarni aniqlash.</a:t>
            </a:r>
          </a:p>
          <a:p>
            <a:pPr marL="0" indent="0">
              <a:buFont typeface="Arial" panose="020B0604020202020204" pitchFamily="34" charset="0"/>
              <a:buNone/>
            </a:pPr>
            <a:endParaRPr lang="en-GB"/>
          </a:p>
          <a:p>
            <a:pPr marL="0" indent="0">
              <a:buFont typeface="Arial" panose="020B0604020202020204" pitchFamily="34" charset="0"/>
              <a:buNone/>
            </a:pPr>
            <a:r>
              <a:t>Foydali tuzilgan xulosaning ushbu kontseptsiyasi kompaniyalarga qaysi ma'lumotlarni birlamchi moliyaviy hisobotlarda taqdim etishni va qaysi ma'lumotlarni izohlarda oshkor qilishni hal qilishda yordam beradi.</a:t>
            </a:r>
          </a:p>
          <a:p>
            <a:pPr marL="0" indent="0">
              <a:buFont typeface="Arial" panose="020B0604020202020204" pitchFamily="34" charset="0"/>
              <a:buNone/>
            </a:pPr>
            <a:endParaRPr lang="en-GB"/>
          </a:p>
          <a:p>
            <a:pPr marL="0" indent="0">
              <a:buFont typeface="Arial" panose="020B0604020202020204" pitchFamily="34" charset="0"/>
              <a:buNone/>
            </a:pPr>
            <a:r>
              <a:t>Birlamchi moliyaviy hisobotning roli foydali tuzilgan xulosani taqdim etishdan iborat bo'lganligi sababli, birlamchi moliyaviy hisobotning qator moddalari, ehtimol, bo'lingan ma'lumotlar muhim bo'lishi mumkin bo'lgan ba'zi moddalarni jamlashi mumkin, ammo taqdim etilganda emas, balki eslatmalarda ochiladi. Boshqacha qilib aytganda, birlamchi moliyaviy hisobotda keltirilgan barcha ma'lumotlar muhim bo'lsa-da, moliyaviy hisobotga kiritilgan barcha muhim ma'lumotlarni taqdim etish mumkin emas.</a:t>
            </a:r>
          </a:p>
          <a:p>
            <a:pPr marL="0" indent="0">
              <a:buFont typeface="Arial" panose="020B0604020202020204" pitchFamily="34" charset="0"/>
              <a:buNone/>
            </a:pPr>
            <a:endParaRPr lang="en-GB"/>
          </a:p>
          <a:p>
            <a:pPr marL="0" indent="0">
              <a:buFont typeface="Arial" panose="020B0604020202020204" pitchFamily="34" charset="0"/>
              <a:buNone/>
            </a:pPr>
            <a:r>
              <a:t>Eslatmalarning roli zaruriy ma'lumotlarni taqdim etishdan iborat:</a:t>
            </a:r>
          </a:p>
          <a:p>
            <a:pPr marL="0" indent="0">
              <a:buFont typeface="Arial" panose="020B0604020202020204" pitchFamily="34" charset="0"/>
              <a:buNone/>
            </a:pPr>
            <a:endParaRPr lang="en-GB"/>
          </a:p>
          <a:p>
            <a:pPr marL="171450" indent="-171450">
              <a:buFont typeface="Arial" panose="020B0604020202020204" pitchFamily="34" charset="0"/>
              <a:buChar char="•"/>
            </a:pPr>
            <a:r>
              <a:t>investorlarga birlamchi moliyaviy hisobotning qator bandlarini tushunish imkonini berish; va</a:t>
            </a:r>
          </a:p>
          <a:p>
            <a:pPr marL="171450" indent="-171450">
              <a:buFont typeface="Arial" panose="020B0604020202020204" pitchFamily="34" charset="0"/>
              <a:buChar char="•"/>
            </a:pPr>
            <a:r>
              <a:t>moliyaviy hisobotning maqsadiga erishish uchun birlamchi moliyaviy hisobotni qo'shimcha ma'lumotlar bilan to'ldirish.</a:t>
            </a:r>
          </a:p>
          <a:p>
            <a:endParaRPr lang="en-GB"/>
          </a:p>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99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18-IFRS, shuningdek, birlashtirish, ajratish va mazmunli teglardan foydalanishning umumiy tamoyillarini taqdim etadi.</a:t>
            </a:r>
          </a:p>
          <a:p>
            <a:endParaRPr lang="en-GB"/>
          </a:p>
          <a:p>
            <a:r>
              <a:t>Printsiplarni qo'llagan holda, kompaniya, agar olingan ma'lumotlar muhim bo'lsa, ma'lumotni qismlarga ajratishi kerak. Agar kompaniya birlamchi moliyaviy hisobotlarda bunday ma'lumotlarni taqdim etmasa, u eslatmalarda ma'lumotlarni oshkor qilishi kerak.</a:t>
            </a:r>
          </a:p>
          <a:p>
            <a:endParaRPr lang="en-GB"/>
          </a:p>
          <a:p>
            <a:r>
              <a:t>Kompaniyadan umumiy xususiyatlar asosida elementlarni jamlash talab qilinadi. Agar natijada olingan ma'lumotlar muhim bo'lsa, ob'ektni ajratishni talab qilish uchun bitta o'xshash bo'lmagan xususiyatlar etarli bo'lishi mumkin.</a:t>
            </a:r>
          </a:p>
          <a:p>
            <a:endParaRPr lang="en-GB"/>
          </a:p>
          <a:p>
            <a:r>
              <a:t>Moliyaviy hisobotlarni jamlash va ajratish muhim ma'lumotlarni yashirmasligi yoki taqdim etilgan yoki oshkor qilingan ma'lumotlarning tushunarliligini kamaytirmasligi kerak.</a:t>
            </a:r>
          </a:p>
          <a:p>
            <a:endParaRPr lang="en-GB"/>
          </a:p>
          <a:p>
            <a:r>
              <a:t>Kompaniyaga printsiplarni qo'llashda yordam berish uchun 18-IFRS quyidagi masalalarda qo'llash bo'yicha ko'rsatmalar beradi:</a:t>
            </a:r>
          </a:p>
          <a:p>
            <a:endParaRPr lang="en-GB"/>
          </a:p>
          <a:p>
            <a:pPr marL="171450" indent="-171450">
              <a:buFont typeface="Arial" panose="020B0604020202020204" pitchFamily="34" charset="0"/>
              <a:buChar char="•"/>
            </a:pPr>
            <a:r>
              <a:t>ma'lumotni qanday jamlash yoki ajratish - xususan, ob'ektlarning o'xshash yoki o'xshash xususiyatlarga ega ekanligini baholashda qaysi xususiyatlarni hisobga olish kerak;</a:t>
            </a:r>
          </a:p>
          <a:p>
            <a:pPr marL="171450" indent="-171450">
              <a:buFont typeface="Arial" panose="020B0604020202020204" pitchFamily="34" charset="0"/>
              <a:buChar char="•"/>
            </a:pPr>
            <a:r>
              <a:t>jamlash va ajratishda foydalaniladigan asos; va</a:t>
            </a:r>
          </a:p>
          <a:p>
            <a:pPr marL="171450" indent="-171450">
              <a:buFont typeface="Arial" panose="020B0604020202020204" pitchFamily="34" charset="0"/>
              <a:buChar char="•"/>
            </a:pPr>
            <a:r>
              <a:t>Taqdim etilgan yoki oshkor qilingan ob'ektlarni sodiqlik bilan ifodalash uchun qanday tasvirlash kerak, jumladan, masalan, "boshqa xarajatlar"dan ko'ra ko'proq ma'lumot beruvchi yorliqni qanday topish mumkin.</a:t>
            </a:r>
          </a:p>
          <a:p>
            <a:pPr marL="171450" indent="-171450">
              <a:buFont typeface="Arial" panose="020B0604020202020204" pitchFamily="34" charset="0"/>
              <a:buChar char="•"/>
            </a:pPr>
            <a:endParaRPr lang="en-GB"/>
          </a:p>
          <a:p>
            <a:pPr marL="0" indent="0">
              <a:buFont typeface="Arial" panose="020B0604020202020204" pitchFamily="34" charset="0"/>
              <a:buNone/>
            </a:pPr>
            <a:r>
              <a:t>Agar kompaniya ko'proq ma'lumot beruvchi yorliqni topa olmasa, faqat "boshqa" sifatida taqdim etilgan yoki oshkor qilingan narsalarni belgilaydi. Agar umumlashtirilgan ob'ektlar uchun ko'proq ma'lumot beruvchi yorliq mavjud bo'lmasa, u holda tashkilot yig'iladigan ob'ektlar turi haqida iloji boricha aniqroq bo'lgan yorliqdan foydalanishi kerak, masalan, "boshqa operatsion xarajatlar" va "boshqa moliyaviy xarajatlar".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26</a:t>
            </a:fld>
            <a:endParaRPr lang="en-US"/>
          </a:p>
        </p:txBody>
      </p:sp>
    </p:spTree>
    <p:extLst>
      <p:ext uri="{BB962C8B-B14F-4D97-AF65-F5344CB8AC3E}">
        <p14:creationId xmlns:p14="http://schemas.microsoft.com/office/powerpoint/2010/main" val="1654057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18-IFRS kompaniyadan operatsion xarajatlarni tabiati yoki kompaniya ichidagi funktsiyalari bo'yicha taqdim etishini talab qiladi. Agar kompaniya bir yoki bir nechta operatsion xarajatlar qatorini funktsiyalari bo'yicha taqdim etsa, foyda yoki zarar to'g'risidagi hisobotda operatsion toifadagi har bir qatorga kiritilgan ko'rsatilgan tabiiy xarajatlar summalarini oshkor qilish talab qilinadi. </a:t>
            </a:r>
          </a:p>
          <a:p>
            <a:endParaRPr lang="en-GB"/>
          </a:p>
          <a:p>
            <a:r>
              <a:t>Oshkor etilishi kerak bo'lgan tabiat xarajatlari:</a:t>
            </a:r>
          </a:p>
          <a:p>
            <a:endParaRPr lang="en-GB"/>
          </a:p>
          <a:p>
            <a:pPr marL="171450" indent="-171450">
              <a:buFont typeface="Arial" panose="020B0604020202020204" pitchFamily="34" charset="0"/>
              <a:buChar char="•"/>
            </a:pPr>
            <a:r>
              <a:t>Amortizatsiya</a:t>
            </a:r>
          </a:p>
          <a:p>
            <a:pPr marL="171450" indent="-171450">
              <a:buFont typeface="Arial" panose="020B0604020202020204" pitchFamily="34" charset="0"/>
              <a:buChar char="•"/>
            </a:pPr>
            <a:r>
              <a:t>Amortizatsiya</a:t>
            </a:r>
          </a:p>
          <a:p>
            <a:pPr marL="171450" indent="-171450">
              <a:buFont typeface="Arial" panose="020B0604020202020204" pitchFamily="34" charset="0"/>
              <a:buChar char="•"/>
            </a:pPr>
            <a:r>
              <a:t>Xodimlarga beriladigan imtiyozlar </a:t>
            </a:r>
          </a:p>
          <a:p>
            <a:pPr marL="171450" indent="-171450">
              <a:buFont typeface="Arial" panose="020B0604020202020204" pitchFamily="34" charset="0"/>
              <a:buChar char="•"/>
            </a:pPr>
            <a:r>
              <a:t>Moliyaviy bo'lmagan aktivlarning qadrsizlanishidan ko'rilgan zararlar; va</a:t>
            </a:r>
          </a:p>
          <a:p>
            <a:pPr marL="171450" indent="-171450">
              <a:buFont typeface="Arial" panose="020B0604020202020204" pitchFamily="34" charset="0"/>
              <a:buChar char="•"/>
            </a:pPr>
            <a:r>
              <a:t>Tovar-moddiy zaxiralarni ro'yxatga olish.</a:t>
            </a:r>
          </a:p>
          <a:p>
            <a:pPr marL="0" indent="0">
              <a:buFont typeface="Arial" panose="020B0604020202020204" pitchFamily="34" charset="0"/>
              <a:buNone/>
            </a:pPr>
            <a:endParaRPr lang="en-GB"/>
          </a:p>
          <a:p>
            <a:pPr marL="0" indent="0">
              <a:buFont typeface="Arial" panose="020B0604020202020204" pitchFamily="34" charset="0"/>
              <a:buNone/>
            </a:pPr>
            <a:r>
              <a:t>Oshkor etilishi kerak bo'lgan summalar hisobot davridagi xarajatlar sifatida tan olinishi shart emas. Biroq, agar oshkor qilingan summalar aktivning balans qiymatining bir qismi sifatida tan olingan summalarni o'z ichiga olsa, kompaniya bu faktni sifatli tushuntirishi va jalb qilingan aktivlarni aniqlashi kerak.</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27</a:t>
            </a:fld>
            <a:endParaRPr lang="en-US"/>
          </a:p>
        </p:txBody>
      </p:sp>
    </p:spTree>
    <p:extLst>
      <p:ext uri="{BB962C8B-B14F-4D97-AF65-F5344CB8AC3E}">
        <p14:creationId xmlns:p14="http://schemas.microsoft.com/office/powerpoint/2010/main" val="338534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t>Ushbu slayd tabiatan ko'rsatilgan xarajatlarni oshkor qilish qanday ko'rinishini ko'rsatadi. Ushbu rasmda oshkor qilingan summalar yil davomida foyda yoki zarar to'g'risidagi hisobotda xarajat sifatida tan olingan summalardir, amortizatsiya va xodimlarga nafaqalar bundan mustasno.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t>Amortizatsiya uchun oshkor qilingan summa 16-IAS qo'llanilgan yil uchun to'lov hisoblanadi </a:t>
            </a:r>
            <a:r>
              <a:rPr i="1"/>
              <a:t>Asosiy vositalar</a:t>
            </a:r>
            <a:r>
              <a:t> va xodimlarga beriladigan nafaqalar uchun oshkor qilingan summa 19 IAS qo'llanadigan xodimlarga xizmat ko'rsatish uchun sarflangan xarajatlar, shu jumladan pensiya xarajatlari hisoblanadi. </a:t>
            </a:r>
            <a:r>
              <a:rPr i="1"/>
              <a:t>Xodimlarga beriladigan imtiyozlar</a:t>
            </a:r>
            <a:r>
              <a:t>. Amortizatsiya va xodimlarga beriladigan nafaqa summalari hisobot davri oxiridagi tovar-moddiy zaxiralar miqdoriga kiritish orqali kapitallashtirilgan summalarni o'z ichiga oladi.</a:t>
            </a:r>
            <a:endParaRPr lang="en-GB" b="0"/>
          </a:p>
        </p:txBody>
      </p:sp>
      <p:sp>
        <p:nvSpPr>
          <p:cNvPr id="4" name="Fußzeilenplatzhalt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935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18-IFRSga qo'shimcha ravishda, IASB 7-IASga ham o'zgartish kiritdi, bu esa operatsion pul oqimlari va foizlar va dividendlar bo'yicha pul oqimlarining tasnifi bilan bog'liq pul oqimlari to'g'risidagi hisobotga ikkita o'zgartirish kiritdi.</a:t>
            </a:r>
          </a:p>
          <a:p>
            <a:endParaRPr lang="en-GB"/>
          </a:p>
          <a:p>
            <a:r>
              <a:t>Hozirgi amaliyotda kompaniyalar operatsion pul oqimlari to'g'risida hisobot berishning bilvosita usuli uchun turli xil boshlang'ich nuqtalardan foydalanadilar. Investorlarning ta'kidlashicha, bu xilma-xillik amalda kompaniyalar o'rtasidagi taqqoslashni kamaytiradi - bu ularning tahlilini qiyinlashtiradi.</a:t>
            </a:r>
          </a:p>
          <a:p>
            <a:endParaRPr lang="en-GB"/>
          </a:p>
          <a:p>
            <a:r>
              <a:t>Bundan tashqari, hozirgi vaqtda 7-IAS tomonidan foizlar va dividendlar bo'yicha pul oqimlarini tasniflash uchun ruxsat etilgan buxgalteriya siyosati tanlovlari ushbu pul oqimlarini tasniflashda xilma-xillikka olib keldi, hatto bir xil sanoat kompaniyalari orasida ham. Bu xilma-xillik solishtirishni pasaytiradi va kompaniyaning biznes faoliyatidagi foizlar va dividendlarning pul oqimlari haqida ma'lumot berishi shart emas.</a:t>
            </a:r>
          </a:p>
          <a:p>
            <a:endParaRPr lang="en-GB"/>
          </a:p>
          <a:p>
            <a:r>
              <a:t>Xilma-xillikni kamaytirish uchun "operatsion foyda yoki zarar" oraliq jami operatsion faoliyatdan pul oqimlari to'g'risida hisobot berishning bilvosita usulini qo'llaydigan kompaniyalar uchun boshlang'ich nuqta bo'ladi.</a:t>
            </a:r>
          </a:p>
          <a:p>
            <a:endParaRPr lang="en-GB"/>
          </a:p>
          <a:p>
            <a:r>
              <a:t>Hozirgi vaqtda ruxsat etilgan tasniflash variantlarini kamaytirish va taqqoslashni ta'minlash uchun kompaniyadan to'langan foizlar va dividendlarni moliyalashtirish faoliyatidan pul oqimlari sifatida, olingan foizlar va dividendlarni esa investitsiya toifalaridan pul oqimlari sifatida tasniflash talab qilinadi.</a:t>
            </a:r>
          </a:p>
          <a:p>
            <a:endParaRPr lang="en-GB"/>
          </a:p>
          <a:p>
            <a:r>
              <a:t>Olingan dividendlar, to'langan foizlar va olingan foizlar asosiy tadbirkorlik faoliyati bilan shug'ullanadigan kompaniya tomonidan pul oqimlari to'g'risidagi hisobotda bitta toifaga (operatsion, investitsiya yoki moliyaviy faoliyat) tasniflanadi.</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30</a:t>
            </a:fld>
            <a:endParaRPr lang="en-US"/>
          </a:p>
        </p:txBody>
      </p:sp>
    </p:spTree>
    <p:extLst>
      <p:ext uri="{BB962C8B-B14F-4D97-AF65-F5344CB8AC3E}">
        <p14:creationId xmlns:p14="http://schemas.microsoft.com/office/powerpoint/2010/main" val="3695973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Investorlar bizga kompaniyalar va davrlar bo'yicha taqqoslanadigan va ularga kompaniyaga xos ma'lumotlarni taqdim etadigan raqamli ma'lumotlarga muhtojligini aytishdi.</a:t>
            </a:r>
          </a:p>
          <a:p>
            <a:endParaRPr lang="en-GB"/>
          </a:p>
          <a:p>
            <a:r>
              <a:t>Va ideal holda, bu ma'lumotlar doimiy ravishda mavjud bo'lishi kerak - va oson foydalanish mumkin formatda mavjud va xatolarsiz.</a:t>
            </a:r>
          </a:p>
          <a:p>
            <a:endParaRPr lang="en-GB"/>
          </a:p>
          <a:p>
            <a:r>
              <a:t>Raqamli hisobotlardagi teglangan ma'lumotlar ko'pincha teglash xatolaridan butunlay xoli emas. IASB 18-IFRS yorliqli ma'lumotlardagi xatolar soniga sezilarli ta'sir ko'rsatishi haqida hech qanday dalilga ega emas.</a:t>
            </a:r>
          </a:p>
          <a:p>
            <a:endParaRPr lang="en-GB"/>
          </a:p>
          <a:p>
            <a:r>
              <a:t>Biroq, biz 18-IFRS raqamli ma'lumotlardan foydalanish xarajatlarini kamaytirishini kutamiz. Misol uchun, ko'pgina investorlar ma'lumotlarga kirish uchun ma'lumot provayderlaridan foydalanadilar yoki oraliq jamilarni normallashtirish va ma'lumotlarni solishtirish uchun katta vaqt va resurslarni sarflashadi. Kompaniyalar moliyaviy hisobotlarda ma'lumotlarni belgilashda xilma-xillik mavjud - ularning ba'zilari hisobot berish amaliyotidagi mavjud xilma-xillik natijasidir. 18-IFRS hisobot berish amaliyotidagi bu xilma-xillikni kamaytiradi, masalan, kompaniyalar bo'ylab solishtirish mumkin bo'lgan belgilangan oraliq summalarni (masalan, operatsion foyda) joriy etish orqali.</a:t>
            </a:r>
          </a:p>
          <a:p>
            <a:endParaRPr lang="en-GB"/>
          </a:p>
          <a:p>
            <a:r>
              <a:t>Bundan tashqari, GAAP bo'lmagan chora-tadbirlar to'g'risidagi ma'lumotlar kabi ba'zi kompaniyaga xos ma'lumotlar hozirda kengaytma elementlari yordamida ko'pincha teglanmaydi yoki yorliqlanmaydi - bu raqamli foydalanuvchilarga ma'lumotni olishda qiyinchilik tug'diradi. Misol uchun, 18-IFRS, MPMlar to'g'risidagi ma'lumotlarning moliyaviy hisobotga izohlarda bitta eslatmada oshkor etilishini talab qiladi. Ushbu oshkor qilish talabi UFRS Buxgalteriya Taksonomiyasida ham aks ettiriladi - bu kompaniyalar uchun MPMlar bo'yicha yorliq ma'lumotlarini batafsil bayon qilishni osonlashtiradi va raqamli foydalanuvchilarga bunday XBRL ma'lumotlariga kirishni osonlashtiradi.</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32</a:t>
            </a:fld>
            <a:endParaRPr lang="en-US"/>
          </a:p>
        </p:txBody>
      </p:sp>
    </p:spTree>
    <p:extLst>
      <p:ext uri="{BB962C8B-B14F-4D97-AF65-F5344CB8AC3E}">
        <p14:creationId xmlns:p14="http://schemas.microsoft.com/office/powerpoint/2010/main" val="2422731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UFRS 18 yangi Buxgalteriya standarti bo'lib, IAS 1 o'rnini egallaydi. U taqdim etish va oshkor qilish bo'yicha yangi talablarni, shuningdek, cheklangan matn o'zgarishlari bilan mavjud IAS 1dan ilgari surilgan ba'zi talablarni o'z ichiga oladi. Kompaniyalar moliyaviy hisobotdagi moddalarni tan olish va o'lchash usullarini o'zgartirmaydi Biroq, ko'pchilik kompaniyalar uchun biz foyda yoki zarar to'g'risidagi hisobotni taqdim etishda o'zgarishlarni kutamiz va izohlarda ma'lumotni oshkor qilamiz.</a:t>
            </a:r>
          </a:p>
          <a:p>
            <a:endParaRPr lang="en-GB"/>
          </a:p>
          <a:p>
            <a:r>
              <a:t>Bundan tashqari, IASB boshqa UFRS buxgalteriya hisobi standartlariga cheklangan tuzatishlar kiritdi, shu jumladan pul oqimlari to'g'risidagi hisobotga cheklangan o'zgarishlar.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34</a:t>
            </a:fld>
            <a:endParaRPr lang="en-US"/>
          </a:p>
        </p:txBody>
      </p:sp>
    </p:spTree>
    <p:extLst>
      <p:ext uri="{BB962C8B-B14F-4D97-AF65-F5344CB8AC3E}">
        <p14:creationId xmlns:p14="http://schemas.microsoft.com/office/powerpoint/2010/main" val="120379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t>18-IFRS 2027 yil 1 yanvardan kuchga kiradi. Barcha talablar kuchga kirgan kundan boshlab barcha kompaniyalar tomonidan bir vaqtning o'zida qo'llaniladi, agar kompaniya talablarni ilgari qo'llashni tanlamasa.</a:t>
            </a:r>
          </a:p>
          <a:p>
            <a:pPr>
              <a:lnSpc>
                <a:spcPct val="107000"/>
              </a:lnSpc>
              <a:spcAft>
                <a:spcPts val="800"/>
              </a:spcAft>
            </a:pPr>
            <a:endParaRPr lang="en-GB"/>
          </a:p>
          <a:p>
            <a:pPr>
              <a:lnSpc>
                <a:spcPct val="107000"/>
              </a:lnSpc>
              <a:spcAft>
                <a:spcPts val="800"/>
              </a:spcAft>
            </a:pPr>
            <a:r>
              <a:t>18-IFRS oraliq va yillik moliyaviy hisobotlarda retrospektiv tarzda qo'llaniladi. Bundan tashqari, kompaniya oraliq va yillik moliyaviy hisobotlarda oldingi qiyosiy davr uchun foyda yoki zarar to'g'risidagi hisobotni solishtirishni oshkor qilishi kerak.</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35</a:t>
            </a:fld>
            <a:endParaRPr lang="en-US"/>
          </a:p>
        </p:txBody>
      </p:sp>
    </p:spTree>
    <p:extLst>
      <p:ext uri="{BB962C8B-B14F-4D97-AF65-F5344CB8AC3E}">
        <p14:creationId xmlns:p14="http://schemas.microsoft.com/office/powerpoint/2010/main" val="265348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18-IFRS IASBning "Birlamchi moliyaviy hisobotlar" loyihasi ustidagi ishidan kelib chiqadi va investorlarning kompaniyalarning moliyaviy natijalari to'g'risida yaxshiroq ma'lumotga bo'lgan talabiga javob beradi.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Bu ma'lumotlarning moliyaviy hisobotlarda etkazilishini yaxshilaydi va investorlarga kompaniyalar faoliyatini tahlil qilish va taqqoslash uchun yaxshi asos yaratadi.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18-IFRS IFRS Buxgalteriya Standartlari ekotizimidagi barcha manfaatdor tomonlarga ta'sir qiladi.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a:t>
            </a:fld>
            <a:endParaRPr lang="en-US"/>
          </a:p>
        </p:txBody>
      </p:sp>
    </p:spTree>
    <p:extLst>
      <p:ext uri="{BB962C8B-B14F-4D97-AF65-F5344CB8AC3E}">
        <p14:creationId xmlns:p14="http://schemas.microsoft.com/office/powerpoint/2010/main" val="280267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IFRS 18 uchta yangi talablarni kiritadi:</a:t>
            </a:r>
          </a:p>
          <a:p>
            <a:endParaRPr lang="en-GB"/>
          </a:p>
          <a:p>
            <a:pPr marL="171450" indent="-171450">
              <a:buFont typeface="Arial" panose="020B0604020202020204" pitchFamily="34" charset="0"/>
              <a:buChar char="•"/>
            </a:pPr>
            <a:r>
              <a:t>Birinchi talablar to'plami kompaniyalardan ikkita yangi belgilangan oraliq summani taqdim etishni talab qilish orqali foyda yoki zarar to'g'risidagi hisobotda tuzilma yaratadi. Bu investorlar tahlili uchun izchil va keng qamrovli boshlang'ich nuqtani ta'minlaydi va investorlarga kompaniyalar o'rtasidagi samaradorlikni solishtirishga yordam beradi, xususan, endi aniqlanadigan va shuning uchun solishtirish mumkin bo'lgan operatsion foydaning subjamidan foydalangan holda.</a:t>
            </a:r>
          </a:p>
          <a:p>
            <a:pPr marL="171450" indent="-171450">
              <a:buFont typeface="Arial" panose="020B0604020202020204" pitchFamily="34" charset="0"/>
              <a:buChar char="•"/>
            </a:pPr>
            <a:r>
              <a:t>Ikkinchi talablar to'plami shundan iboratki, kompaniyalar moliyaviy hisobotga bitta eslatmada GAAP bo'lmagan ba'zi choralar to'g'risidagi ma'lumotlarni oshkor qilishlari kerak. Biz buni boshqaruv tomonidan belgilangan samaradorlik ko'rsatkichlari deb ataymiz. Bu kompaniyalarga foyda yoki zarar to'g'risidagi hisobotning yangi tuzilmasidan foydalangan holda taqdim etilgan ma'lumotlarni kompaniya faoliyati to'g'risidagi aniq ma'lumotlar bilan to'ldirishga yordam beradi va investorlarga ushbu chora-tadbirlar bo'yicha shaffoflikni ta'minlaydi.</a:t>
            </a:r>
          </a:p>
          <a:p>
            <a:pPr marL="171450" indent="-171450">
              <a:buFont typeface="Arial" panose="020B0604020202020204" pitchFamily="34" charset="0"/>
              <a:buChar char="•"/>
            </a:pPr>
            <a:r>
              <a:t>Uchinchi talablar to'plami ma'lumotlarni guruhlash bo'yicha ko'rsatmalarni kuchaytiradi, shuningdek, moliyaviy hisobotlarda jamlash va ajratish deb ham ataladi. Bu investorlarning moliyaviy hisobotlarni tushunarli va foydaliroq bo'lgan muhim ma'lumotlarni olishini ta'minlashga yordam beradi.</a:t>
            </a:r>
          </a:p>
          <a:p>
            <a:pPr marL="171450" indent="-171450">
              <a:buFont typeface="Arial" panose="020B0604020202020204" pitchFamily="34" charset="0"/>
              <a:buChar char="•"/>
            </a:pPr>
            <a:endParaRPr lang="en-GB"/>
          </a:p>
          <a:p>
            <a:pPr marL="0" indent="0">
              <a:buFont typeface="Arial" panose="020B0604020202020204" pitchFamily="34" charset="0"/>
              <a:buNone/>
            </a:pPr>
            <a:r>
              <a:t>Ushbu uchta talablar to'plami birgalikda yaxshiroq qarorlar qabul qilish uchun yaxshiroq ma'lumot beradi - ma'lumotlarning taqqoslanuvchanligi, shaffofligi va foydaliligini oshirish orqali.</a:t>
            </a:r>
          </a:p>
          <a:p>
            <a:pPr marL="0" indent="0">
              <a:buFont typeface="Arial" panose="020B0604020202020204" pitchFamily="34" charset="0"/>
              <a:buNone/>
            </a:pPr>
            <a:endParaRPr lang="en-GB"/>
          </a:p>
          <a:p>
            <a:pPr marL="0" indent="0">
              <a:buFont typeface="Arial" panose="020B0604020202020204" pitchFamily="34" charset="0"/>
              <a:buNone/>
            </a:pPr>
            <a:r>
              <a:t>18-IFRSning amal qilish sanasi 2027 yil 1 yanvar bo'lib, kompaniyalarga tayyorgarlik ko'rish uchun etarli vaqt beradi. Kompaniyalar uchun avvalroq murojaat qilish imkoniyati mavjud.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4</a:t>
            </a:fld>
            <a:endParaRPr lang="en-US"/>
          </a:p>
        </p:txBody>
      </p:sp>
    </p:spTree>
    <p:extLst>
      <p:ext uri="{BB962C8B-B14F-4D97-AF65-F5344CB8AC3E}">
        <p14:creationId xmlns:p14="http://schemas.microsoft.com/office/powerpoint/2010/main" val="141970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Ushbu birinchi talablar to'plami foyda yoki zarar to'g'risidagi hisobotdagi toifalar va oraliq summalarga tegishli.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U investorlarning moliyaviy ko'rsatkichlarni taqqoslashdagi qiyinchiliklar haqidagi xavotirlariga javob beradi, chunki kompaniyalarning foyda yoki zarar hisoboti </a:t>
            </a:r>
            <a:r>
              <a:rPr b="1"/>
              <a:t>farqlanadi</a:t>
            </a:r>
            <a:r>
              <a:t> tarkibi va tuzilishida.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Masalan, operatsion foyda bugungi kunda eng ko'p qo'llaniladigan oraliq summalardan biri bo'lib, lekin hozirgacha UFRS Buxgalteriya Hisobi Standartlarida aniqlanmagan - buning natijasida kompaniyalar turli xil ta'riflarni qo'llaydilar. </a:t>
            </a:r>
            <a:r>
              <a:rPr b="1"/>
              <a:t>bir xil</a:t>
            </a:r>
            <a:r>
              <a:t> oraliq jami.</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18-IFRS foyda yoki zarar to'g'risidagi hisobotga quyidagilarni kiritadi:</a:t>
            </a:r>
          </a:p>
          <a:p>
            <a:pPr marL="342900" lvl="0" indent="-342900">
              <a:lnSpc>
                <a:spcPct val="107000"/>
              </a:lnSpc>
              <a:buFont typeface="Symbol" panose="05050102010706020507" pitchFamily="18" charset="2"/>
              <a:buChar char=""/>
              <a:defRPr sz="1800" kern="100">
                <a:effectLst/>
                <a:latin typeface="Calibri" panose="020F0502020204030204" pitchFamily="34" charset="0"/>
                <a:ea typeface="Calibri" panose="020F0502020204030204" pitchFamily="34" charset="0"/>
                <a:cs typeface="Arial" panose="020B0604020202020204" pitchFamily="34" charset="0"/>
              </a:defRPr>
            </a:pPr>
            <a:r>
              <a:t>foyda yoki zarar to'g'risidagi hisobotning izchil tuzilishini ta'minlash uchun uchta yangi aniqlangan toifalar: operatsion, investitsiya va moliyalashtirish; va</a:t>
            </a:r>
          </a:p>
          <a:p>
            <a:pPr marL="342900" lvl="0" indent="-342900">
              <a:lnSpc>
                <a:spcPct val="107000"/>
              </a:lnSpc>
              <a:spcAft>
                <a:spcPts val="800"/>
              </a:spcAft>
              <a:buFont typeface="Symbol" panose="05050102010706020507" pitchFamily="18" charset="2"/>
              <a:buChar char=""/>
              <a:defRPr sz="1800" kern="100">
                <a:effectLst/>
                <a:latin typeface="Calibri" panose="020F0502020204030204" pitchFamily="34" charset="0"/>
                <a:ea typeface="Calibri" panose="020F0502020204030204" pitchFamily="34" charset="0"/>
                <a:cs typeface="Arial" panose="020B0604020202020204" pitchFamily="34" charset="0"/>
              </a:defRPr>
            </a:pPr>
            <a:r>
              <a:t>ikkita yangi zarur oraliq jami - tahlilni amalga oshirish uchun: operatsion foyda va moliyalashtirishdan oldingi foyda va daromad solig'i.</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6</a:t>
            </a:fld>
            <a:endParaRPr lang="en-US"/>
          </a:p>
        </p:txBody>
      </p:sp>
    </p:spTree>
    <p:extLst>
      <p:ext uri="{BB962C8B-B14F-4D97-AF65-F5344CB8AC3E}">
        <p14:creationId xmlns:p14="http://schemas.microsoft.com/office/powerpoint/2010/main" val="271863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Ushbu slaydda 18-IFRSni qo'llaydigan kompaniya uchun foyda yoki zarar to'g'risidagi hisobot qanday ko'rinishga ega bo'lishi ko'rsatilgan. Foyda yoki zarar to'g'risidagi hisobotning tuzilishi investorlarning foyda yoki zarar to'g'risidagi hisobotni tahlil qilishda qo'llagan yondashuviga ko'proq mos keladi.</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Operatsion toifasi sifatida belgilanadi </a:t>
            </a:r>
            <a:r>
              <a:rPr b="1"/>
              <a:t>standart kategoriya</a:t>
            </a:r>
            <a:r>
              <a:t>.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Operatsion toifasiga investitsiya yoki moliyalashtirish toifalarida tasniflanishi kerak bo'lgan talablarga javob bermaydigan barcha narsalar kiradi.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oraliq jami '</a:t>
            </a:r>
            <a:r>
              <a:rPr b="1"/>
              <a:t>operatsion foyda yoki zarar</a:t>
            </a:r>
            <a:r>
              <a:t>' kompaniya faoliyatining to'liq tasvirini beradi.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Barcha kompaniyalar ushbu oraliq summani taqdim etishlari kerak - shuning uchun u investorlar tahlili uchun izchil va keng qamrovli boshlang'ich nuqtani ta'minlaydi.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Investitsiyalar toifasiga kapital usulidan foydalangan holda hisobga olingan investitsiyalar bo'yicha daromadlar va xarajatlar, shuningdek, pul mablag'lari va ularning ekvivalentlari va investorlar kompaniya faoliyatiga alohida tahlil qiladigan boshqa investitsiyalar bo'yicha daromadlar va xarajatlar kiradi. </a:t>
            </a:r>
          </a:p>
          <a:p>
            <a:pPr>
              <a:lnSpc>
                <a:spcPct val="107000"/>
              </a:lnSpc>
              <a:spcAft>
                <a:spcPts val="800"/>
              </a:spcAft>
              <a:defRPr sz="1800" kern="100">
                <a:effectLst/>
                <a:latin typeface="Calibri" panose="020F0502020204030204" pitchFamily="34" charset="0"/>
                <a:ea typeface="Calibri" panose="020F0502020204030204" pitchFamily="34" charset="0"/>
                <a:cs typeface="Arial" panose="020B0604020202020204" pitchFamily="34" charset="0"/>
              </a:defRPr>
            </a:pPr>
            <a:r>
              <a:t>Moliyalashtirish toifasi moliyalashtirishdan oldingi foyda va daromad solig'i bo'yicha jami bilan birgalikda investorlarga kompaniyaning moliyalashtirilishidan oldin uning faoliyatini tahlil qilish imkonini beradi. </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7</a:t>
            </a:fld>
            <a:endParaRPr lang="en-US"/>
          </a:p>
        </p:txBody>
      </p:sp>
    </p:spTree>
    <p:extLst>
      <p:ext uri="{BB962C8B-B14F-4D97-AF65-F5344CB8AC3E}">
        <p14:creationId xmlns:p14="http://schemas.microsoft.com/office/powerpoint/2010/main" val="54116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Operatsion toifaga investitsiyalar, moliyalashtirish, daromad solig'i yoki to'xtatilgan faoliyat toifalarida tasniflanmagan barcha daromadlar va xarajatlar kiradi. Shunday qilib, bu standart toifa bo'lib, u kompaniya faoliyatidan kelib chiqadigan barcha daromad va xarajatlarni, shu jumladan o'zgaruvchan va noodatiy daromad va xarajatlarni o'z ichiga oladi. Operatsion foyda "doimiy" yoki "takroriy" operatsion ko'rsatkichning o'lchovi emas, balki kompaniyaning davrdagi faoliyatining to'liq tasvirini beradi.</a:t>
            </a:r>
          </a:p>
          <a:p>
            <a:endParaRPr lang="en-GB"/>
          </a:p>
          <a:p>
            <a:r>
              <a:t>Operatsion foydani aniqlashning bilvosita yondashuvi turli biznes modellari bilan yaxshi ishlaydi va qo'llash uchun muhim mulohazani talab qilishi mumkin bo'lgan to'g'ridan-to'g'ri ta'rifdan ko'ra qo'llash osonroq. Shuningdek, u opportunistik tarzda ishlatilishi mumkin bo'lgan operatsion, investitsion yoki moliyalashtirilmaydigan toifani yaratish zaruratidan qochadi.</a:t>
            </a:r>
          </a:p>
          <a:p>
            <a:endParaRPr lang="en-GB"/>
          </a:p>
          <a:p>
            <a:r>
              <a:t>Operatsion toifasiga kompaniyaning asosiy tadbirkorlik faoliyatidan olinadigan daromad va xarajatlar kiradi, lekin ular bilan cheklanmaydi. Shu sababli, yordamchi tadbirkorlik faoliyatidan olingan daromadlar va xarajatlar, agar ular boshqa toifalarning birortasiga tasniflanishi kerak bo'lgan talablarga javob bermasa, operatsion toifaga tasniflanadi.</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8</a:t>
            </a:fld>
            <a:endParaRPr lang="en-US"/>
          </a:p>
        </p:txBody>
      </p:sp>
    </p:spTree>
    <p:extLst>
      <p:ext uri="{BB962C8B-B14F-4D97-AF65-F5344CB8AC3E}">
        <p14:creationId xmlns:p14="http://schemas.microsoft.com/office/powerpoint/2010/main" val="391209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Investitsiya toifasi kompaniyaga tegishli bo'lgan boshqa resurslardan mustaqil ravishda daromad keltiradigan aktivlardan olinadigan daromad va xarajatlarni o'z ichiga oladi. Shuningdek, u ushbu aktivlarni sotib olish va sotish bilan bevosita bog'liq bo'lgan qo'shimcha xarajatlarni, masalan, tranzaksiya va sotish xarajatlarini o'z ichiga oladi. Bunday aktivlarga misol sifatida ijara daromadlari va investitsiya mulklarini qayta baholash, foiz daromadlari, dividendlar va qarz va qimmatli qog'ozlar kabi moliyaviy aktivlarning adolatli qiymatidagi o'zgarishlar kiradi.</a:t>
            </a:r>
          </a:p>
          <a:p>
            <a:endParaRPr lang="en-GB"/>
          </a:p>
          <a:p>
            <a:r>
              <a:t>Investitsiya toifasi, shuningdek, kompaniyalardan investitsiya toifasida kapital usulidan foydalangan holda hisobga olinadigan barcha sheriklar va qo'shma korxonalarning daromadlari va xarajatlarini tasniflashni talab qiladi. Investorlar bunday daromad va xarajatlarni operatsion foydadan tashqari tasniflashni qat'iy qo'llab-quvvatladilar. Bu investorlar sheriklar va qo'shma korxonalardan olingan natijalar kompaniya faoliyati uchun muhim emas deb o'ylashadi, degani emas. uchun muhim Biroq, investorlar ularni tahlil qilish uchun turli metodologiyadan foydalanishlarini tushuntirishdi, chunki birinchidan, kapital usuli yordamida hisobga olingan investitsiyalar hech qanday daromad hissasiga ega emas va kompaniyaning operatsion foyda marjasiga buzuvchi ta'sir ko'rsatadi. Ikkinchidan, kompaniyalar assotsiatsiyalar va qo'shma korxonalarni nazorat qilmaydi; uchinchidan, sheriklik va qo'shma korxonalarning foyda yoki zarar ulushi kapital usulida hisobga olinadigan soliq va moliyalashtirishdan keyingi summa hisoblanadi.</a:t>
            </a:r>
          </a:p>
          <a:p>
            <a:endParaRPr lang="en-GB"/>
          </a:p>
          <a:p>
            <a:r>
              <a:t>18-IFRS investitsiya toifasida kompaniya aktsiyadorlik usulidan foydalangan holda hisobga olinadigan sheriklar va qo'shma korxonalardan olingan foyda yoki zarar ulushini qaysi joyda taqdim etishini aniqlamaydi, shuning uchun kompaniya uni to'g'ridan-to'g'ri operatsion foydadan so'ng, so'ngra "operatsion foyda" ning qo'shimcha subjami bilan taqdim etishi mumkin. va investitsiyalar bo'yicha daromadlar va xarajatlar kapital usulida hisobga olinadi.</a:t>
            </a:r>
          </a:p>
          <a:p>
            <a:endParaRPr lang="en-GB"/>
          </a:p>
          <a:p>
            <a:r>
              <a:t>Bu oraliq jami UFRSda belgilangan oraliq jami hisoblanadi, shuning uchun agar bu oraliq jami kompaniyaning ommaviy axborotlarida qo‘llanilsa va boshqaruv tomonidan belgilangan samaradorlik ko‘rsatkichi ta’rifiga javob bersa, rahbariyat tomonidan belgilangan samaradorlik ko‘rsatkichlari uchun oshkor qilish talablari talab qilinmaydi.</a:t>
            </a:r>
          </a:p>
          <a:p>
            <a:endParaRPr lang="en-GB"/>
          </a:p>
          <a:p>
            <a:r>
              <a:t>Nihoyat, investitsiya toifasiga pul mablag'lari va ularning ekvivalentlaridan olinadigan daromadlar va xarajatlar kiradi. Pul mablag'lari va ularning ekvivalentlaridan daromadlar va xarajatlarni investitsiya yoki moliyalashtirish toifasida tasniflash uchun dalillar yaxshi muvozanatlangan. Ularni investitsiya toifasida tasniflash orqali u foyda yoki zarar to'g'risidagi hisobotning tuzilishini soddalashtiradi, chunki investitsiya toifasi aktivlar bo'yicha daromadlar va xarajatlarni, moliyalashtirish toifasi esa, odatda, majburiyatlar bo'yicha daromad va xarajatlarni o'z ichiga oladi. Belgilangan asosiy tadbirkorlik faoliyatiga ega bo'lgan ayrim korxonalar pul mablag'lari va ularning ekvivalentlaridan daromadlar va xarajatlarni operatsion toifaga ajratadilar.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9</a:t>
            </a:fld>
            <a:endParaRPr lang="en-US"/>
          </a:p>
        </p:txBody>
      </p:sp>
    </p:spTree>
    <p:extLst>
      <p:ext uri="{BB962C8B-B14F-4D97-AF65-F5344CB8AC3E}">
        <p14:creationId xmlns:p14="http://schemas.microsoft.com/office/powerpoint/2010/main" val="114571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Moliyaviy toifaga faqat moliyaviy va foizli daromadlar va xarajatlarni oshirish bilan bog'liq bo'lgan operatsiyalardan kelib chiqadigan majburiyatlardan va boshqa majburiyatlar bo'yicha foiz stavkalarining o'zgarishi oqibatlaridan kelib chiqadigan barcha daromadlar va xarajatlar, shu jumladan tan olish va hisobni to'xtatish bo'yicha qo'shimcha xarajatlar kiradi.</a:t>
            </a:r>
          </a:p>
          <a:p>
            <a:endParaRPr lang="en-GB"/>
          </a:p>
          <a:p>
            <a:r>
              <a:t>Ushbu ikki turdagi majburiyatlarni farqlash uchun kompaniya bitimda nima almashilayotganini ko'rib chiqadi. Agar kompaniya naqd pul olsa va keyinchalik naqd pulni qaytarsa, masalan, kredit shartnomasi bilan, u holda bitim faqat moliyalashtirishni o'z ichiga olgan operatsiya hisoblanadi. Majburiyatdan barcha daromadlar va xarajatlar moliyalashtirish toifasida tasniflanadi.</a:t>
            </a:r>
          </a:p>
          <a:p>
            <a:endParaRPr lang="en-GB"/>
          </a:p>
          <a:p>
            <a:r>
              <a:t>Foydalanish huquqi aktivini naqd pulga almashtiradigan lizing majburiyati kabi boshqa narsani naqd pulga almashtiradigan operatsiyada faqat foizlar xarajatlari va UFRS Buxgalteriya hisobi standartlariga muvofiq tan olingan foiz stavkalaridagi o'zgarishlarning oqibatlari moliyalashtirish toifasiga kiradi. .</a:t>
            </a:r>
          </a:p>
          <a:p>
            <a:endParaRPr lang="en-GB"/>
          </a:p>
          <a:p>
            <a:r>
              <a:t>Boshqa majburiyatlar bo'yicha foizli daromadlar va harajatlar, shuningdek, olingan tovarlar va xizmatlar uchun kreditorlik qarzlari bo'yicha foiz daromadlari va xarajatlarini, foydalanishdan chiqarish zaxiralari va pensiyalarni o'z ichiga oladi. Shuni ta'kidlash kerakki, pensiyalar uchun sof foizli xarajatlar yoki sof belgilangan nafaqa majburiyatlari yoki aktivlari bo'yicha daromad. moliyalashtirish toifasiga kiritiladi.</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10</a:t>
            </a:fld>
            <a:endParaRPr lang="en-US"/>
          </a:p>
        </p:txBody>
      </p:sp>
    </p:spTree>
    <p:extLst>
      <p:ext uri="{BB962C8B-B14F-4D97-AF65-F5344CB8AC3E}">
        <p14:creationId xmlns:p14="http://schemas.microsoft.com/office/powerpoint/2010/main" val="975984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ja-JP" altLang="en-US"/>
              <a:t>マスター タイトルの書式設定</a:t>
            </a:r>
            <a:endParaRPr lang="en-GB"/>
          </a:p>
        </p:txBody>
      </p:sp>
    </p:spTree>
    <p:extLst>
      <p:ext uri="{BB962C8B-B14F-4D97-AF65-F5344CB8AC3E}">
        <p14:creationId xmlns:p14="http://schemas.microsoft.com/office/powerpoint/2010/main" val="2665805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31" userDrawn="1">
          <p15:clr>
            <a:srgbClr val="FBAE40"/>
          </p15:clr>
        </p15:guide>
        <p15:guide id="4" orient="horz" pos="3816" userDrawn="1">
          <p15:clr>
            <a:srgbClr val="FBAE40"/>
          </p15:clr>
        </p15:guide>
        <p15:guide id="5" orient="horz" pos="1638" userDrawn="1">
          <p15:clr>
            <a:srgbClr val="FBAE40"/>
          </p15:clr>
        </p15:guide>
        <p15:guide id="6" orient="horz" pos="15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ja-JP" altLang="en-US"/>
              <a:t>マスター タイトルの書式設定</a:t>
            </a:r>
            <a:endParaRPr lang="en-GB"/>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ja-JP" altLang="en-US"/>
              <a:t>アイコンをクリックして図を追加</a:t>
            </a:r>
            <a:endParaRPr lang="en-GB"/>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66899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ja-JP" altLang="en-US"/>
              <a:t>アイコンをクリックして図を追加</a:t>
            </a:r>
            <a:endParaRPr lang="en-US"/>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ja-JP" altLang="en-US"/>
              <a:t>アイコンをクリックして図を追加</a:t>
            </a:r>
            <a:endParaRPr lang="en-US"/>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ja-JP" altLang="en-US"/>
              <a:t>アイコンをクリックして図を追加</a:t>
            </a:r>
            <a:endParaRPr lang="en-US"/>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ja-JP" altLang="en-US"/>
              <a:t>アイコンをクリックして図を追加</a:t>
            </a:r>
            <a:endParaRPr lang="en-US"/>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ja-JP" altLang="en-US"/>
              <a:t>マスター タイトルの書式設定</a:t>
            </a:r>
            <a:endParaRPr lang="en-GB"/>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38586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ja-JP" altLang="en-US"/>
              <a:t>マスター タイトルの書式設定</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380785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ja-JP" altLang="en-US"/>
              <a:t>アイコンをクリックして図を追加</a:t>
            </a:r>
            <a:endParaRPr lang="en-US"/>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ja-JP" altLang="en-US"/>
              <a:t>マスター タイトルの書式設定</a:t>
            </a:r>
            <a:endParaRPr lang="en-GB"/>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ja-JP" altLang="en-US"/>
              <a:t>マスター テキストの書式設定</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34534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ja-JP" altLang="en-US"/>
              <a:t>マスター タイトルの書式設定</a:t>
            </a:r>
            <a:endParaRPr lang="en-GB"/>
          </a:p>
        </p:txBody>
      </p:sp>
    </p:spTree>
    <p:extLst>
      <p:ext uri="{BB962C8B-B14F-4D97-AF65-F5344CB8AC3E}">
        <p14:creationId xmlns:p14="http://schemas.microsoft.com/office/powerpoint/2010/main" val="247986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ja-JP" altLang="en-US"/>
              <a:t>マスター タイトルの書式設定</a:t>
            </a:r>
            <a:endParaRPr lang="en-GB"/>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ja-JP" altLang="en-US"/>
              <a:t>アイコンをクリックして図を追加</a:t>
            </a:r>
            <a:endParaRPr lang="en-GB"/>
          </a:p>
        </p:txBody>
      </p:sp>
    </p:spTree>
    <p:extLst>
      <p:ext uri="{BB962C8B-B14F-4D97-AF65-F5344CB8AC3E}">
        <p14:creationId xmlns:p14="http://schemas.microsoft.com/office/powerpoint/2010/main" val="285203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ja-JP" altLang="en-US"/>
              <a:t>マスター タイトルの書式設定</a:t>
            </a:r>
            <a:endParaRPr lang="en-GB"/>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73091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Tree>
    <p:extLst>
      <p:ext uri="{BB962C8B-B14F-4D97-AF65-F5344CB8AC3E}">
        <p14:creationId xmlns:p14="http://schemas.microsoft.com/office/powerpoint/2010/main" val="2531018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83422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47434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ja-JP" altLang="en-US"/>
              <a:t>マスター タイトルの書式設定</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2022. IFRS foundation. All rights reserved.  </a:t>
            </a:r>
          </a:p>
        </p:txBody>
      </p:sp>
    </p:spTree>
    <p:extLst>
      <p:ext uri="{BB962C8B-B14F-4D97-AF65-F5344CB8AC3E}">
        <p14:creationId xmlns:p14="http://schemas.microsoft.com/office/powerpoint/2010/main" val="3812403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31" userDrawn="1">
          <p15:clr>
            <a:srgbClr val="FBAE40"/>
          </p15:clr>
        </p15:guide>
        <p15:guide id="4" orient="horz" pos="3816" userDrawn="1">
          <p15:clr>
            <a:srgbClr val="FBAE40"/>
          </p15:clr>
        </p15:guide>
        <p15:guide id="5" orient="horz" pos="1638" userDrawn="1">
          <p15:clr>
            <a:srgbClr val="FBAE40"/>
          </p15:clr>
        </p15:guide>
        <p15:guide id="6" orient="horz" pos="15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74100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24407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186738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2650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273770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915247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126656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296063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de-DE"/>
              <a:t>Bild durch Klicken auf Symbol hinzufügen</a:t>
            </a:r>
            <a:endParaRPr lang="en-US"/>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de-DE"/>
              <a:t>Mastertextformat bearbeiten</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97367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87030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Tree>
    <p:extLst>
      <p:ext uri="{BB962C8B-B14F-4D97-AF65-F5344CB8AC3E}">
        <p14:creationId xmlns:p14="http://schemas.microsoft.com/office/powerpoint/2010/main" val="371716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668265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87691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898178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640711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de-DE"/>
              <a:t>Bild durch Klicken auf Symbol hinzufügen</a:t>
            </a:r>
            <a:endParaRPr lang="en-US"/>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de-DE"/>
              <a:t>Bild durch Klicken auf Symbol hinzufügen</a:t>
            </a:r>
            <a:endParaRPr lang="en-US"/>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de-DE"/>
              <a:t>Bild durch Klicken auf Symbol hinzufügen</a:t>
            </a:r>
            <a:endParaRPr lang="en-US"/>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de-DE"/>
              <a:t>Bild durch Klicken auf Symbol hinzufügen</a:t>
            </a:r>
            <a:endParaRPr lang="en-US"/>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13413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388805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de-DE"/>
              <a:t>Bild durch Klicken auf Symbol hinzufügen</a:t>
            </a:r>
            <a:endParaRPr lang="en-US"/>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de-DE"/>
              <a:t>Mastertextformat bearbeiten</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052309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601930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933796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4285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ja-JP" altLang="en-US"/>
              <a:t>マスター タイトルの書式設定</a:t>
            </a:r>
            <a:endParaRPr lang="en-GB"/>
          </a:p>
        </p:txBody>
      </p:sp>
    </p:spTree>
    <p:extLst>
      <p:ext uri="{BB962C8B-B14F-4D97-AF65-F5344CB8AC3E}">
        <p14:creationId xmlns:p14="http://schemas.microsoft.com/office/powerpoint/2010/main" val="1136753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44739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311681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2024 IFRS Foundation. All rights reserved.  </a:t>
            </a:r>
          </a:p>
        </p:txBody>
      </p:sp>
    </p:spTree>
    <p:extLst>
      <p:ext uri="{BB962C8B-B14F-4D97-AF65-F5344CB8AC3E}">
        <p14:creationId xmlns:p14="http://schemas.microsoft.com/office/powerpoint/2010/main" val="2416585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1795595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a:t>
            </a:r>
            <a:r>
              <a:rPr lang="en-GB" sz="800" i="1" noProof="0">
                <a:solidFill>
                  <a:schemeClr val="tx1"/>
                </a:solidFill>
                <a:latin typeface="Arial" panose="020B0604020202020204" pitchFamily="34" charset="0"/>
                <a:cs typeface="Arial" panose="020B0604020202020204" pitchFamily="34" charset="0"/>
              </a:rPr>
              <a:t>Update</a:t>
            </a:r>
            <a:r>
              <a:rPr lang="en-GB" sz="800" baseline="30000" noProof="0">
                <a:solidFill>
                  <a:schemeClr val="tx1"/>
                </a:solidFill>
                <a:latin typeface="Arial" panose="020B0604020202020204" pitchFamily="34" charset="0"/>
                <a:cs typeface="Arial" panose="020B0604020202020204" pitchFamily="34" charset="0"/>
              </a:rPr>
              <a:t> ®</a:t>
            </a:r>
            <a:r>
              <a:rPr lang="en-GB" sz="800" noProof="0">
                <a:solidFill>
                  <a:schemeClr val="tx1"/>
                </a:solidFill>
                <a:latin typeface="Arial" panose="020B0604020202020204" pitchFamily="34" charset="0"/>
                <a:cs typeface="Arial" panose="020B0604020202020204" pitchFamily="34" charset="0"/>
              </a:rPr>
              <a:t>.</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421172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412658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47857212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45615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57002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1411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ja-JP" altLang="en-US"/>
              <a:t>アイコンをクリックして図を追加</a:t>
            </a:r>
            <a:endParaRPr lang="en-US"/>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ja-JP" altLang="en-US"/>
              <a:t>マスター タイトルの書式設定</a:t>
            </a:r>
            <a:endParaRPr lang="en-GB"/>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ja-JP" altLang="en-US"/>
              <a:t>マスター テキストの書式設定</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95216508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55380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67823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364627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4130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1859108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3079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2832111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4830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1045561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01939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ja-JP" altLang="en-US"/>
              <a:t>マスター タイトルの書式設定</a:t>
            </a:r>
            <a:endParaRPr lang="en-GB"/>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803972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100801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Tree>
    <p:extLst>
      <p:ext uri="{BB962C8B-B14F-4D97-AF65-F5344CB8AC3E}">
        <p14:creationId xmlns:p14="http://schemas.microsoft.com/office/powerpoint/2010/main" val="996188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40100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851875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494746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3711490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409048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808867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75444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76478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2942524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79147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9792558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228197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375670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0646768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283675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78446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73974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650434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Tree>
    <p:extLst>
      <p:ext uri="{BB962C8B-B14F-4D97-AF65-F5344CB8AC3E}">
        <p14:creationId xmlns:p14="http://schemas.microsoft.com/office/powerpoint/2010/main" val="33627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4132921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391514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1253209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a:t>
            </a:r>
            <a:r>
              <a:rPr lang="en-GB" sz="800" i="1" noProof="0">
                <a:solidFill>
                  <a:schemeClr val="tx1"/>
                </a:solidFill>
                <a:latin typeface="Arial" panose="020B0604020202020204" pitchFamily="34" charset="0"/>
                <a:cs typeface="Arial" panose="020B0604020202020204" pitchFamily="34" charset="0"/>
              </a:rPr>
              <a:t>Update</a:t>
            </a:r>
            <a:r>
              <a:rPr lang="en-GB" sz="800" baseline="30000" noProof="0">
                <a:solidFill>
                  <a:schemeClr val="tx1"/>
                </a:solidFill>
                <a:latin typeface="Arial" panose="020B0604020202020204" pitchFamily="34" charset="0"/>
                <a:cs typeface="Arial" panose="020B0604020202020204" pitchFamily="34" charset="0"/>
              </a:rPr>
              <a:t> ®</a:t>
            </a:r>
            <a:r>
              <a:rPr lang="en-GB" sz="800" noProof="0">
                <a:solidFill>
                  <a:schemeClr val="tx1"/>
                </a:solidFill>
                <a:latin typeface="Arial" panose="020B0604020202020204" pitchFamily="34" charset="0"/>
                <a:cs typeface="Arial" panose="020B0604020202020204" pitchFamily="34" charset="0"/>
              </a:rPr>
              <a:t>.</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8009690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5205880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752893815"/>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038969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2008984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043771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291124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37079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ja-JP" altLang="en-US"/>
              <a:t>マスター タイトルの書式設定</a:t>
            </a:r>
            <a:endParaRPr lang="en-GB"/>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33948820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5650003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077536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0800745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22182883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2065201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193058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1035833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9373998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8926832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3513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theme" Target="../theme/theme5.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ja-JP" altLang="en-US" noProof="0"/>
              <a:t>マスター タイトルの書式設定</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18/04/2024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213017"/>
      </p:ext>
    </p:extLst>
  </p:cSld>
  <p:clrMap bg1="lt1" tx1="dk1" bg2="lt2" tx2="dk2" accent1="accent1" accent2="accent2" accent3="accent3" accent4="accent4" accent5="accent5" accent6="accent6" hlink="hlink" folHlink="folHlink"/>
  <p:sldLayoutIdLst>
    <p:sldLayoutId id="2147483668" r:id="rId1"/>
    <p:sldLayoutId id="2147483744" r:id="rId2"/>
    <p:sldLayoutId id="2147483725" r:id="rId3"/>
    <p:sldLayoutId id="2147483670" r:id="rId4"/>
    <p:sldLayoutId id="2147483730" r:id="rId5"/>
    <p:sldLayoutId id="2147483672" r:id="rId6"/>
    <p:sldLayoutId id="2147483745" r:id="rId7"/>
    <p:sldLayoutId id="2147483746" r:id="rId8"/>
    <p:sldLayoutId id="2147483747" r:id="rId9"/>
    <p:sldLayoutId id="2147483748" r:id="rId10"/>
    <p:sldLayoutId id="2147483674" r:id="rId11"/>
    <p:sldLayoutId id="2147483675" r:id="rId12"/>
    <p:sldLayoutId id="2147483731" r:id="rId13"/>
    <p:sldLayoutId id="2147483677" r:id="rId14"/>
    <p:sldLayoutId id="2147483678" r:id="rId15"/>
    <p:sldLayoutId id="2147483749" r:id="rId16"/>
    <p:sldLayoutId id="2147483750" r:id="rId17"/>
    <p:sldLayoutId id="2147483682" r:id="rId18"/>
    <p:sldLayoutId id="2147483751" r:id="rId19"/>
    <p:sldLayoutId id="2147483756" r:id="rId20"/>
    <p:sldLayoutId id="2147483800" r:id="rId21"/>
    <p:sldLayoutId id="2147483801" r:id="rId22"/>
    <p:sldLayoutId id="2147483821" r:id="rId23"/>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31" userDrawn="1">
          <p15:clr>
            <a:srgbClr val="F26B43"/>
          </p15:clr>
        </p15:guide>
        <p15:guide id="4" orient="horz" pos="1525" userDrawn="1">
          <p15:clr>
            <a:srgbClr val="F26B43"/>
          </p15:clr>
        </p15:guide>
        <p15:guide id="5" orient="horz" pos="3816" userDrawn="1">
          <p15:clr>
            <a:srgbClr val="F26B43"/>
          </p15:clr>
        </p15:guide>
        <p15:guide id="6" orient="horz" pos="1638" userDrawn="1">
          <p15:clr>
            <a:srgbClr val="F26B43"/>
          </p15:clr>
        </p15:guide>
        <p15:guide id="7" orient="horz" pos="913" userDrawn="1">
          <p15:clr>
            <a:srgbClr val="F26B43"/>
          </p15:clr>
        </p15:guide>
        <p15:guide id="8" pos="6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10213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18/04/2024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2550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844" r:id="rId20"/>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17976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18/04/2024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18898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3" r:id="rId20"/>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16.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1.xml"/><Relationship Id="rId6" Type="http://schemas.openxmlformats.org/officeDocument/2006/relationships/image" Target="../media/image36.svg"/><Relationship Id="rId5" Type="http://schemas.openxmlformats.org/officeDocument/2006/relationships/image" Target="../media/image20.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42.svg"/><Relationship Id="rId5" Type="http://schemas.openxmlformats.org/officeDocument/2006/relationships/image" Target="../media/image23.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1.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8.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52.svg"/><Relationship Id="rId5" Type="http://schemas.openxmlformats.org/officeDocument/2006/relationships/image" Target="../media/image28.png"/><Relationship Id="rId4" Type="http://schemas.openxmlformats.org/officeDocument/2006/relationships/image" Target="../media/image50.sv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2.svg"/><Relationship Id="rId5" Type="http://schemas.openxmlformats.org/officeDocument/2006/relationships/image" Target="../media/image13.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4D7F-F3CC-347E-A471-23B930528A35}"/>
              </a:ext>
            </a:extLst>
          </p:cNvPr>
          <p:cNvSpPr>
            <a:spLocks noGrp="1"/>
          </p:cNvSpPr>
          <p:nvPr>
            <p:ph type="ctrTitle"/>
          </p:nvPr>
        </p:nvSpPr>
        <p:spPr/>
        <p:txBody>
          <a:bodyPr/>
          <a:lstStyle/>
          <a:p>
            <a:r>
              <a:rPr lang="en-US" dirty="0" smtClean="0"/>
              <a:t>MHXS</a:t>
            </a:r>
            <a:r>
              <a:rPr dirty="0" smtClean="0"/>
              <a:t> </a:t>
            </a:r>
            <a:r>
              <a:rPr dirty="0"/>
              <a:t>18 </a:t>
            </a:r>
            <a:r>
              <a:rPr i="1" dirty="0" err="1"/>
              <a:t>Moliyaviy</a:t>
            </a:r>
            <a:r>
              <a:rPr i="1" dirty="0"/>
              <a:t> </a:t>
            </a:r>
            <a:r>
              <a:rPr i="1" dirty="0" err="1"/>
              <a:t>hisobotlarda</a:t>
            </a:r>
            <a:r>
              <a:rPr i="1" dirty="0"/>
              <a:t> </a:t>
            </a:r>
            <a:r>
              <a:rPr i="1" dirty="0" err="1"/>
              <a:t>taqdim</a:t>
            </a:r>
            <a:r>
              <a:rPr i="1" dirty="0"/>
              <a:t> </a:t>
            </a:r>
            <a:r>
              <a:rPr i="1" dirty="0" err="1"/>
              <a:t>etish</a:t>
            </a:r>
            <a:r>
              <a:rPr i="1" dirty="0"/>
              <a:t> </a:t>
            </a:r>
            <a:r>
              <a:rPr i="1" dirty="0" err="1"/>
              <a:t>va</a:t>
            </a:r>
            <a:r>
              <a:rPr i="1" dirty="0"/>
              <a:t> </a:t>
            </a:r>
            <a:r>
              <a:rPr i="1" dirty="0" err="1"/>
              <a:t>oshkor</a:t>
            </a:r>
            <a:r>
              <a:rPr i="1" dirty="0"/>
              <a:t> </a:t>
            </a:r>
            <a:r>
              <a:rPr i="1" dirty="0" err="1"/>
              <a:t>qilish</a:t>
            </a:r>
            <a:endParaRPr lang="en-GB" dirty="0"/>
          </a:p>
        </p:txBody>
      </p:sp>
      <p:sp>
        <p:nvSpPr>
          <p:cNvPr id="3" name="TextBox 2">
            <a:extLst>
              <a:ext uri="{FF2B5EF4-FFF2-40B4-BE49-F238E27FC236}">
                <a16:creationId xmlns:a16="http://schemas.microsoft.com/office/drawing/2014/main" id="{299650BF-C9AC-EFB2-3069-EF9A7CB8D31F}"/>
              </a:ext>
            </a:extLst>
          </p:cNvPr>
          <p:cNvSpPr txBox="1"/>
          <p:nvPr/>
        </p:nvSpPr>
        <p:spPr>
          <a:xfrm>
            <a:off x="1019057" y="5038206"/>
            <a:ext cx="4990110" cy="646331"/>
          </a:xfrm>
          <a:prstGeom prst="rect">
            <a:avLst/>
          </a:prstGeom>
          <a:noFill/>
        </p:spPr>
        <p:txBody>
          <a:bodyPr wrap="square">
            <a:spAutoFit/>
          </a:bodyPr>
          <a:lstStyle/>
          <a:p>
            <a:pPr>
              <a:defRPr>
                <a:solidFill>
                  <a:schemeClr val="bg1"/>
                </a:solidFill>
                <a:latin typeface="Arial" panose="020B0604020202020204" pitchFamily="34" charset="0"/>
                <a:cs typeface="Arial" panose="020B0604020202020204" pitchFamily="34" charset="0"/>
              </a:defRPr>
            </a:pPr>
            <a:r>
              <a:t>XXX, IASB aʼzosi</a:t>
            </a:r>
          </a:p>
          <a:p>
            <a:pPr>
              <a:defRPr>
                <a:solidFill>
                  <a:schemeClr val="bg1"/>
                </a:solidFill>
                <a:latin typeface="Arial" panose="020B0604020202020204" pitchFamily="34" charset="0"/>
                <a:cs typeface="Arial" panose="020B0604020202020204" pitchFamily="34" charset="0"/>
              </a:defRPr>
            </a:pPr>
            <a:r>
              <a:t>XXX, IASB texnik xodimlari</a:t>
            </a:r>
          </a:p>
        </p:txBody>
      </p:sp>
    </p:spTree>
    <p:extLst>
      <p:ext uri="{BB962C8B-B14F-4D97-AF65-F5344CB8AC3E}">
        <p14:creationId xmlns:p14="http://schemas.microsoft.com/office/powerpoint/2010/main" val="336013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76325B-6DD9-530C-3A5A-297AD26BE3F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4" name="Title 3">
            <a:extLst>
              <a:ext uri="{FF2B5EF4-FFF2-40B4-BE49-F238E27FC236}">
                <a16:creationId xmlns:a16="http://schemas.microsoft.com/office/drawing/2014/main" id="{E3060C16-B477-AE1B-43F4-290373DBE541}"/>
              </a:ext>
            </a:extLst>
          </p:cNvPr>
          <p:cNvSpPr>
            <a:spLocks noGrp="1"/>
          </p:cNvSpPr>
          <p:nvPr>
            <p:ph type="title"/>
          </p:nvPr>
        </p:nvSpPr>
        <p:spPr/>
        <p:txBody>
          <a:bodyPr/>
          <a:lstStyle/>
          <a:p>
            <a:r>
              <a:t>Moliyalashtirish toifasiga nima kiradi?</a:t>
            </a:r>
          </a:p>
        </p:txBody>
      </p:sp>
      <p:sp>
        <p:nvSpPr>
          <p:cNvPr id="6" name="Text Placeholder 5">
            <a:extLst>
              <a:ext uri="{FF2B5EF4-FFF2-40B4-BE49-F238E27FC236}">
                <a16:creationId xmlns:a16="http://schemas.microsoft.com/office/drawing/2014/main" id="{615CE75C-BC31-EC4C-26F2-0AC5CCFE579D}"/>
              </a:ext>
            </a:extLst>
          </p:cNvPr>
          <p:cNvSpPr>
            <a:spLocks noGrp="1"/>
          </p:cNvSpPr>
          <p:nvPr>
            <p:ph type="body" sz="quarter" idx="11"/>
          </p:nvPr>
        </p:nvSpPr>
        <p:spPr>
          <a:xfrm>
            <a:off x="2501065" y="2505042"/>
            <a:ext cx="5988417" cy="3746902"/>
          </a:xfrm>
        </p:spPr>
        <p:txBody>
          <a:bodyPr/>
          <a:lstStyle/>
          <a:p>
            <a:pPr>
              <a:defRPr b="1">
                <a:solidFill>
                  <a:schemeClr val="accent2"/>
                </a:solidFill>
              </a:defRPr>
            </a:pPr>
            <a:r>
              <a:t>Faqat moliyaviy mablag'larni jalb qilish bilan bog'liq operatsiyalar bo'yicha majburiyatlar bo'yicha barcha daromadlar va xarajatlar</a:t>
            </a:r>
          </a:p>
          <a:p>
            <a:pPr marL="285750" indent="-285750">
              <a:buFont typeface="Arial" panose="020B0604020202020204" pitchFamily="34" charset="0"/>
              <a:buChar char="•"/>
              <a:defRPr>
                <a:solidFill>
                  <a:schemeClr val="tx1"/>
                </a:solidFill>
              </a:defRPr>
            </a:pPr>
            <a:r>
              <a:t>Naqd pul yoki kompaniyaning o'z aktsiyalarini olish va qaytarish</a:t>
            </a:r>
          </a:p>
          <a:p>
            <a:pPr marL="285750" indent="-285750">
              <a:buFont typeface="Arial" panose="020B0604020202020204" pitchFamily="34" charset="0"/>
              <a:buChar char="•"/>
              <a:defRPr>
                <a:solidFill>
                  <a:schemeClr val="tx1"/>
                </a:solidFill>
              </a:defRPr>
            </a:pPr>
            <a:r>
              <a:t>Moliyaviy javobgarlikni kamaytirish</a:t>
            </a:r>
          </a:p>
          <a:p>
            <a:pPr marL="285750" indent="-285750">
              <a:buFont typeface="Arial" panose="020B0604020202020204" pitchFamily="34" charset="0"/>
              <a:buChar char="•"/>
              <a:defRPr>
                <a:solidFill>
                  <a:schemeClr val="tx1"/>
                </a:solidFill>
              </a:defRPr>
            </a:pPr>
            <a:r>
              <a:t>Masalan, bank kreditlari</a:t>
            </a:r>
          </a:p>
          <a:p>
            <a:endParaRPr lang="en-GB">
              <a:solidFill>
                <a:schemeClr val="tx1"/>
              </a:solidFill>
            </a:endParaRPr>
          </a:p>
          <a:p>
            <a:pPr>
              <a:defRPr b="1">
                <a:solidFill>
                  <a:schemeClr val="accent2"/>
                </a:solidFill>
              </a:defRPr>
            </a:pPr>
            <a:r>
              <a:t>Foiz xarajatlari va boshqa majburiyatlardan foiz stavkalarining o'zgarishi oqibatlari</a:t>
            </a:r>
          </a:p>
          <a:p>
            <a:pPr marL="285750" indent="-285750">
              <a:buFont typeface="Arial" panose="020B0604020202020204" pitchFamily="34" charset="0"/>
              <a:buChar char="•"/>
              <a:defRPr>
                <a:solidFill>
                  <a:schemeClr val="tx2"/>
                </a:solidFill>
              </a:defRPr>
            </a:pPr>
            <a:r>
              <a:t>Lizing majburiyatlari</a:t>
            </a:r>
          </a:p>
          <a:p>
            <a:pPr marL="285750" indent="-285750">
              <a:buFont typeface="Arial" panose="020B0604020202020204" pitchFamily="34" charset="0"/>
              <a:buChar char="•"/>
              <a:defRPr>
                <a:solidFill>
                  <a:schemeClr val="tx2"/>
                </a:solidFill>
              </a:defRPr>
            </a:pPr>
            <a:r>
              <a:t>Belgilangan nafaqa pensiya majburiyatlari</a:t>
            </a:r>
          </a:p>
          <a:p>
            <a:endParaRPr lang="en-GB">
              <a:solidFill>
                <a:schemeClr val="tx1"/>
              </a:solidFill>
            </a:endParaRPr>
          </a:p>
        </p:txBody>
      </p:sp>
      <p:pic>
        <p:nvPicPr>
          <p:cNvPr id="9" name="Graphic 8" descr="Bank with solid fill">
            <a:extLst>
              <a:ext uri="{FF2B5EF4-FFF2-40B4-BE49-F238E27FC236}">
                <a16:creationId xmlns:a16="http://schemas.microsoft.com/office/drawing/2014/main" id="{5B35F7DC-DC20-8486-4C3E-59E49AEC309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53427" y="3145055"/>
            <a:ext cx="914400" cy="914400"/>
          </a:xfrm>
          <a:prstGeom prst="rect">
            <a:avLst/>
          </a:prstGeom>
        </p:spPr>
      </p:pic>
      <p:pic>
        <p:nvPicPr>
          <p:cNvPr id="11" name="Graphic 10" descr="Mortgage with solid fill">
            <a:extLst>
              <a:ext uri="{FF2B5EF4-FFF2-40B4-BE49-F238E27FC236}">
                <a16:creationId xmlns:a16="http://schemas.microsoft.com/office/drawing/2014/main" id="{EC5CCCA2-E0DB-E78F-E506-31C40C03454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53427" y="5012356"/>
            <a:ext cx="914400" cy="914400"/>
          </a:xfrm>
          <a:prstGeom prst="rect">
            <a:avLst/>
          </a:prstGeom>
        </p:spPr>
      </p:pic>
    </p:spTree>
    <p:extLst>
      <p:ext uri="{BB962C8B-B14F-4D97-AF65-F5344CB8AC3E}">
        <p14:creationId xmlns:p14="http://schemas.microsoft.com/office/powerpoint/2010/main" val="424334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4BA289-F43B-62DE-7444-BED9D7F2C4D3}"/>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11</a:t>
            </a:fld>
            <a:endParaRPr lang="en-US">
              <a:cs typeface="Arial" panose="020B0604020202020204" pitchFamily="34" charset="0"/>
            </a:endParaRPr>
          </a:p>
        </p:txBody>
      </p:sp>
      <p:sp>
        <p:nvSpPr>
          <p:cNvPr id="4" name="Title 3">
            <a:extLst>
              <a:ext uri="{FF2B5EF4-FFF2-40B4-BE49-F238E27FC236}">
                <a16:creationId xmlns:a16="http://schemas.microsoft.com/office/drawing/2014/main" id="{04930D5E-EA84-BE15-09B8-0ABD79673638}"/>
              </a:ext>
            </a:extLst>
          </p:cNvPr>
          <p:cNvSpPr>
            <a:spLocks noGrp="1"/>
          </p:cNvSpPr>
          <p:nvPr>
            <p:ph type="title"/>
          </p:nvPr>
        </p:nvSpPr>
        <p:spPr/>
        <p:txBody>
          <a:bodyPr/>
          <a:lstStyle/>
          <a:p>
            <a:r>
              <a:t>Muayyan kompaniyalar uchun talablar</a:t>
            </a:r>
          </a:p>
        </p:txBody>
      </p:sp>
      <p:sp>
        <p:nvSpPr>
          <p:cNvPr id="5" name="Text Placeholder 4">
            <a:extLst>
              <a:ext uri="{FF2B5EF4-FFF2-40B4-BE49-F238E27FC236}">
                <a16:creationId xmlns:a16="http://schemas.microsoft.com/office/drawing/2014/main" id="{4455C670-33CE-0DFC-8596-B6022A400C2F}"/>
              </a:ext>
            </a:extLst>
          </p:cNvPr>
          <p:cNvSpPr>
            <a:spLocks noGrp="1"/>
          </p:cNvSpPr>
          <p:nvPr>
            <p:ph type="body" sz="quarter" idx="11"/>
          </p:nvPr>
        </p:nvSpPr>
        <p:spPr>
          <a:xfrm>
            <a:off x="923264" y="2376984"/>
            <a:ext cx="4990441" cy="3391984"/>
          </a:xfrm>
        </p:spPr>
        <p:txBody>
          <a:bodyPr/>
          <a:lstStyle/>
          <a:p>
            <a:pPr marL="285750" indent="-285750">
              <a:buFont typeface="Arial" panose="020B0604020202020204" pitchFamily="34" charset="0"/>
              <a:buChar char="•"/>
              <a:defRPr>
                <a:latin typeface="Arial" panose="020B0604020202020204" pitchFamily="34" charset="0"/>
                <a:cs typeface="Arial" panose="020B0604020202020204" pitchFamily="34" charset="0"/>
              </a:defRPr>
            </a:pPr>
            <a:r>
              <a:t>Ba'zi kompaniyalar uchun moliyalashtirish va investitsiya faoliyati ularning asosiy biznes faoliyatidir - masalan, banklar va sug'urtachilar</a:t>
            </a:r>
          </a:p>
          <a:p>
            <a:pPr marL="285750" indent="-285750">
              <a:buFont typeface="Arial" panose="020B0604020202020204" pitchFamily="34" charset="0"/>
              <a:buChar char="•"/>
            </a:pPr>
            <a:r>
              <a:t>Ushbu kompaniyalar boshqa kompaniyalar uchun investitsiya yoki moliyalashtirish toifalariga kiritilishi mumkin bo'lgan daromad va xarajatlarni o'zlarining operatsion foydasiga o'z ichiga oladi.</a:t>
            </a:r>
            <a:endParaRPr lang="en-GB">
              <a:latin typeface="Arial" panose="020B0604020202020204" pitchFamily="34" charset="0"/>
              <a:cs typeface="Arial" panose="020B0604020202020204" pitchFamily="34" charset="0"/>
            </a:endParaRPr>
          </a:p>
          <a:p>
            <a:endParaRPr lang="en-GB"/>
          </a:p>
        </p:txBody>
      </p:sp>
      <p:sp>
        <p:nvSpPr>
          <p:cNvPr id="6" name="TextBox 9">
            <a:extLst>
              <a:ext uri="{FF2B5EF4-FFF2-40B4-BE49-F238E27FC236}">
                <a16:creationId xmlns:a16="http://schemas.microsoft.com/office/drawing/2014/main" id="{3FC17275-8C8B-DDF1-3BC5-CEFBC1207A02}"/>
              </a:ext>
            </a:extLst>
          </p:cNvPr>
          <p:cNvSpPr txBox="1"/>
          <p:nvPr/>
        </p:nvSpPr>
        <p:spPr>
          <a:xfrm>
            <a:off x="7713685" y="2376984"/>
            <a:ext cx="2336799" cy="805853"/>
          </a:xfrm>
          <a:prstGeom prst="rect">
            <a:avLst/>
          </a:prstGeom>
          <a:solidFill>
            <a:schemeClr val="accent2"/>
          </a:solidFill>
          <a:ln w="28575">
            <a:noFill/>
          </a:ln>
        </p:spPr>
        <p:txBody>
          <a:bodyPr wrap="square" tIns="108000" bIns="108000" anchor="ctr" anchorCtr="0">
            <a:noAutofit/>
          </a:bodyPr>
          <a:lstStyle/>
          <a:p>
            <a:pPr algn="ctr">
              <a:defRPr>
                <a:solidFill>
                  <a:schemeClr val="bg2"/>
                </a:solidFill>
                <a:latin typeface="Arial" panose="020B0604020202020204" pitchFamily="34" charset="0"/>
                <a:cs typeface="Arial" panose="020B0604020202020204" pitchFamily="34" charset="0"/>
              </a:defRPr>
            </a:pPr>
            <a:r>
              <a:t>Operatsion toifasi</a:t>
            </a:r>
          </a:p>
        </p:txBody>
      </p:sp>
      <p:sp>
        <p:nvSpPr>
          <p:cNvPr id="7" name="TextBox 10">
            <a:extLst>
              <a:ext uri="{FF2B5EF4-FFF2-40B4-BE49-F238E27FC236}">
                <a16:creationId xmlns:a16="http://schemas.microsoft.com/office/drawing/2014/main" id="{DE0F3AF1-446A-9AA9-B16F-72A8003E3974}"/>
              </a:ext>
            </a:extLst>
          </p:cNvPr>
          <p:cNvSpPr txBox="1"/>
          <p:nvPr/>
        </p:nvSpPr>
        <p:spPr>
          <a:xfrm>
            <a:off x="7702444" y="3452195"/>
            <a:ext cx="2336803" cy="1224000"/>
          </a:xfrm>
          <a:prstGeom prst="rect">
            <a:avLst/>
          </a:prstGeom>
          <a:solidFill>
            <a:srgbClr val="E7E7E7"/>
          </a:solidFill>
          <a:ln w="38100">
            <a:noFill/>
          </a:ln>
        </p:spPr>
        <p:txBody>
          <a:bodyPr wrap="square" tIns="108000" bIns="108000">
            <a:noAutofit/>
          </a:bodyPr>
          <a:lstStyle/>
          <a:p>
            <a:pPr algn="ctr">
              <a:defRPr>
                <a:latin typeface="Arial" panose="020B0604020202020204" pitchFamily="34" charset="0"/>
                <a:cs typeface="Arial" panose="020B0604020202020204" pitchFamily="34" charset="0"/>
              </a:defRPr>
            </a:pPr>
            <a:r>
              <a:t>Investitsiya toifasi</a:t>
            </a:r>
          </a:p>
        </p:txBody>
      </p:sp>
      <p:sp>
        <p:nvSpPr>
          <p:cNvPr id="8" name="TextBox 11">
            <a:extLst>
              <a:ext uri="{FF2B5EF4-FFF2-40B4-BE49-F238E27FC236}">
                <a16:creationId xmlns:a16="http://schemas.microsoft.com/office/drawing/2014/main" id="{EAC81814-5DD5-30E0-8D26-14181863C24B}"/>
              </a:ext>
            </a:extLst>
          </p:cNvPr>
          <p:cNvSpPr txBox="1"/>
          <p:nvPr/>
        </p:nvSpPr>
        <p:spPr>
          <a:xfrm>
            <a:off x="7713683" y="4945553"/>
            <a:ext cx="2336802" cy="1224000"/>
          </a:xfrm>
          <a:prstGeom prst="rect">
            <a:avLst/>
          </a:prstGeom>
          <a:solidFill>
            <a:srgbClr val="E7E7E7"/>
          </a:solidFill>
          <a:ln w="38100">
            <a:noFill/>
          </a:ln>
        </p:spPr>
        <p:txBody>
          <a:bodyPr wrap="square" tIns="108000" bIns="108000">
            <a:noAutofit/>
          </a:bodyPr>
          <a:lstStyle/>
          <a:p>
            <a:pPr algn="ctr">
              <a:defRPr>
                <a:latin typeface="Arial" panose="020B0604020202020204" pitchFamily="34" charset="0"/>
                <a:cs typeface="Arial" panose="020B0604020202020204" pitchFamily="34" charset="0"/>
              </a:defRPr>
            </a:pPr>
            <a:r>
              <a:t>Moliyalashtirish toifasi</a:t>
            </a:r>
          </a:p>
        </p:txBody>
      </p:sp>
      <p:cxnSp>
        <p:nvCxnSpPr>
          <p:cNvPr id="10" name="Connector: Elbow 9">
            <a:extLst>
              <a:ext uri="{FF2B5EF4-FFF2-40B4-BE49-F238E27FC236}">
                <a16:creationId xmlns:a16="http://schemas.microsoft.com/office/drawing/2014/main" id="{CDF7BAB4-525C-1747-A989-CC37D18FC77A}"/>
              </a:ext>
            </a:extLst>
          </p:cNvPr>
          <p:cNvCxnSpPr>
            <a:cxnSpLocks/>
            <a:endCxn id="6" idx="3"/>
          </p:cNvCxnSpPr>
          <p:nvPr/>
        </p:nvCxnSpPr>
        <p:spPr>
          <a:xfrm rot="16200000" flipV="1">
            <a:off x="8811593" y="4018802"/>
            <a:ext cx="2946316" cy="468534"/>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301F21D-9EE1-3A6E-0F28-2EC2B96C05A4}"/>
              </a:ext>
            </a:extLst>
          </p:cNvPr>
          <p:cNvSpPr/>
          <p:nvPr/>
        </p:nvSpPr>
        <p:spPr>
          <a:xfrm>
            <a:off x="7945208" y="3936225"/>
            <a:ext cx="1851277" cy="609028"/>
          </a:xfrm>
          <a:prstGeom prst="rect">
            <a:avLst/>
          </a:prstGeom>
          <a:solidFill>
            <a:schemeClr val="accent2"/>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600">
                <a:solidFill>
                  <a:schemeClr val="bg1"/>
                </a:solidFill>
                <a:latin typeface="Arial" panose="020B0604020202020204" pitchFamily="34" charset="0"/>
                <a:cs typeface="Arial" panose="020B0604020202020204" pitchFamily="34" charset="0"/>
              </a:defRPr>
            </a:pPr>
            <a:r>
              <a:t>Maxsus daromad va xarajatlar</a:t>
            </a:r>
          </a:p>
        </p:txBody>
      </p:sp>
      <p:sp>
        <p:nvSpPr>
          <p:cNvPr id="12" name="Rectangle 11">
            <a:extLst>
              <a:ext uri="{FF2B5EF4-FFF2-40B4-BE49-F238E27FC236}">
                <a16:creationId xmlns:a16="http://schemas.microsoft.com/office/drawing/2014/main" id="{7366889D-283B-6026-606D-5EE07FF8173F}"/>
              </a:ext>
            </a:extLst>
          </p:cNvPr>
          <p:cNvSpPr/>
          <p:nvPr/>
        </p:nvSpPr>
        <p:spPr>
          <a:xfrm>
            <a:off x="7945209" y="5411941"/>
            <a:ext cx="1851276" cy="628572"/>
          </a:xfrm>
          <a:prstGeom prst="rect">
            <a:avLst/>
          </a:prstGeom>
          <a:solidFill>
            <a:schemeClr val="accent2"/>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600">
                <a:solidFill>
                  <a:schemeClr val="bg1"/>
                </a:solidFill>
                <a:latin typeface="Arial" panose="020B0604020202020204" pitchFamily="34" charset="0"/>
                <a:cs typeface="Arial" panose="020B0604020202020204" pitchFamily="34" charset="0"/>
              </a:defRPr>
            </a:pPr>
            <a:r>
              <a:t>Maxsus daromad va xarajatlar</a:t>
            </a:r>
          </a:p>
        </p:txBody>
      </p:sp>
      <p:cxnSp>
        <p:nvCxnSpPr>
          <p:cNvPr id="20" name="Straight Connector 19">
            <a:extLst>
              <a:ext uri="{FF2B5EF4-FFF2-40B4-BE49-F238E27FC236}">
                <a16:creationId xmlns:a16="http://schemas.microsoft.com/office/drawing/2014/main" id="{76D70AC2-76F5-440C-0CC8-0C1354DE5FB2}"/>
              </a:ext>
            </a:extLst>
          </p:cNvPr>
          <p:cNvCxnSpPr>
            <a:stCxn id="11" idx="3"/>
          </p:cNvCxnSpPr>
          <p:nvPr/>
        </p:nvCxnSpPr>
        <p:spPr>
          <a:xfrm>
            <a:off x="9796485" y="4240739"/>
            <a:ext cx="7233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DBE381-0842-EADC-1C8A-6E8BD650F11C}"/>
              </a:ext>
            </a:extLst>
          </p:cNvPr>
          <p:cNvCxnSpPr/>
          <p:nvPr/>
        </p:nvCxnSpPr>
        <p:spPr>
          <a:xfrm>
            <a:off x="9795641" y="5726227"/>
            <a:ext cx="7233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5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22F333-1F78-EC69-382A-5EA2529A5B1C}"/>
              </a:ext>
            </a:extLst>
          </p:cNvPr>
          <p:cNvSpPr/>
          <p:nvPr/>
        </p:nvSpPr>
        <p:spPr>
          <a:xfrm>
            <a:off x="841086" y="153419"/>
            <a:ext cx="11070827" cy="1051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p>
        </p:txBody>
      </p:sp>
      <p:sp>
        <p:nvSpPr>
          <p:cNvPr id="2" name="Footer Placeholder 1">
            <a:extLst>
              <a:ext uri="{FF2B5EF4-FFF2-40B4-BE49-F238E27FC236}">
                <a16:creationId xmlns:a16="http://schemas.microsoft.com/office/drawing/2014/main" id="{C1AB8618-2410-68BC-5756-008A574373ED}"/>
              </a:ext>
            </a:extLst>
          </p:cNvPr>
          <p:cNvSpPr>
            <a:spLocks noGrp="1"/>
          </p:cNvSpPr>
          <p:nvPr>
            <p:ph type="ftr" sz="quarter" idx="3"/>
          </p:nvPr>
        </p:nvSpPr>
        <p:spPr>
          <a:xfrm>
            <a:off x="11207751" y="540692"/>
            <a:ext cx="612773" cy="261895"/>
          </a:xfrm>
        </p:spPr>
        <p:txBody>
          <a:bodyPr/>
          <a:lstStyle/>
          <a:p>
            <a:fld id="{4790123A-71E8-BF43-B702-A9002E60F899}" type="slidenum">
              <a:rPr lang="en-US" smtClean="0">
                <a:cs typeface="Arial" panose="020B0604020202020204" pitchFamily="34" charset="0"/>
              </a:rPr>
              <a:t>12</a:t>
            </a:fld>
            <a:endParaRPr lang="en-US">
              <a:cs typeface="Arial" panose="020B0604020202020204" pitchFamily="34" charset="0"/>
            </a:endParaRPr>
          </a:p>
        </p:txBody>
      </p:sp>
      <p:sp>
        <p:nvSpPr>
          <p:cNvPr id="3" name="Text Placeholder 7">
            <a:extLst>
              <a:ext uri="{FF2B5EF4-FFF2-40B4-BE49-F238E27FC236}">
                <a16:creationId xmlns:a16="http://schemas.microsoft.com/office/drawing/2014/main" id="{ED3793B8-1709-3D40-FA01-8C6E425972C8}"/>
              </a:ext>
            </a:extLst>
          </p:cNvPr>
          <p:cNvSpPr txBox="1">
            <a:spLocks/>
          </p:cNvSpPr>
          <p:nvPr/>
        </p:nvSpPr>
        <p:spPr>
          <a:xfrm>
            <a:off x="351564" y="165760"/>
            <a:ext cx="11560349" cy="654191"/>
          </a:xfrm>
          <a:prstGeom prst="rect">
            <a:avLst/>
          </a:prstGeom>
          <a:solidFill>
            <a:schemeClr val="bg1"/>
          </a:solidFill>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2300" b="1">
                <a:solidFill>
                  <a:srgbClr val="5F6062"/>
                </a:solidFill>
                <a:ea typeface="Helvetica Neue" panose="02000503000000020004" pitchFamily="2" charset="0"/>
              </a:defRPr>
            </a:pPr>
            <a:r>
              <a:t>Foyda yoki zarar to'g'risidagi hisobot - asosiy biznes faoliyati sifatida moliyalashtirish va investitsiya qilish</a:t>
            </a:r>
          </a:p>
          <a:p>
            <a:endParaRPr lang="en-US" sz="900">
              <a:solidFill>
                <a:srgbClr val="5F6062"/>
              </a:solidFill>
            </a:endParaRPr>
          </a:p>
        </p:txBody>
      </p:sp>
      <p:graphicFrame>
        <p:nvGraphicFramePr>
          <p:cNvPr id="6" name="Table 6">
            <a:extLst>
              <a:ext uri="{FF2B5EF4-FFF2-40B4-BE49-F238E27FC236}">
                <a16:creationId xmlns:a16="http://schemas.microsoft.com/office/drawing/2014/main" id="{86ABB694-5D9D-ADEC-09D7-0932E6938FE7}"/>
              </a:ext>
            </a:extLst>
          </p:cNvPr>
          <p:cNvGraphicFramePr>
            <a:graphicFrameLocks noGrp="1"/>
          </p:cNvGraphicFramePr>
          <p:nvPr>
            <p:extLst>
              <p:ext uri="{D42A27DB-BD31-4B8C-83A1-F6EECF244321}">
                <p14:modId xmlns:p14="http://schemas.microsoft.com/office/powerpoint/2010/main" val="2815163020"/>
              </p:ext>
            </p:extLst>
          </p:nvPr>
        </p:nvGraphicFramePr>
        <p:xfrm>
          <a:off x="458027" y="688833"/>
          <a:ext cx="11453886" cy="5945280"/>
        </p:xfrm>
        <a:graphic>
          <a:graphicData uri="http://schemas.openxmlformats.org/drawingml/2006/table">
            <a:tbl>
              <a:tblPr firstRow="1" bandRow="1">
                <a:tableStyleId>{16D9F66E-5EB9-4882-86FB-DCBF35E3C3E4}</a:tableStyleId>
              </a:tblPr>
              <a:tblGrid>
                <a:gridCol w="7954907">
                  <a:extLst>
                    <a:ext uri="{9D8B030D-6E8A-4147-A177-3AD203B41FA5}">
                      <a16:colId xmlns:a16="http://schemas.microsoft.com/office/drawing/2014/main" val="2639745050"/>
                    </a:ext>
                  </a:extLst>
                </a:gridCol>
                <a:gridCol w="345063">
                  <a:extLst>
                    <a:ext uri="{9D8B030D-6E8A-4147-A177-3AD203B41FA5}">
                      <a16:colId xmlns:a16="http://schemas.microsoft.com/office/drawing/2014/main" val="2416289221"/>
                    </a:ext>
                  </a:extLst>
                </a:gridCol>
                <a:gridCol w="2893400">
                  <a:extLst>
                    <a:ext uri="{9D8B030D-6E8A-4147-A177-3AD203B41FA5}">
                      <a16:colId xmlns:a16="http://schemas.microsoft.com/office/drawing/2014/main" val="179401146"/>
                    </a:ext>
                  </a:extLst>
                </a:gridCol>
                <a:gridCol w="260516">
                  <a:extLst>
                    <a:ext uri="{9D8B030D-6E8A-4147-A177-3AD203B41FA5}">
                      <a16:colId xmlns:a16="http://schemas.microsoft.com/office/drawing/2014/main" val="646242729"/>
                    </a:ext>
                  </a:extLst>
                </a:gridCol>
              </a:tblGrid>
              <a:tr h="288000">
                <a:tc>
                  <a:txBody>
                    <a:bodyPr/>
                    <a:lstStyle/>
                    <a:p>
                      <a:pPr>
                        <a:defRPr sz="1600">
                          <a:latin typeface="Arial" panose="020B0604020202020204" pitchFamily="34" charset="0"/>
                          <a:cs typeface="Arial" panose="020B0604020202020204" pitchFamily="34" charset="0"/>
                        </a:defRPr>
                      </a:pPr>
                      <a:r>
                        <a:t>Foiz daromadi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12">
                  <a:txBody>
                    <a:bodyPr/>
                    <a:lstStyle/>
                    <a:p>
                      <a:pPr algn="ctr">
                        <a:defRPr sz="1800">
                          <a:solidFill>
                            <a:schemeClr val="bg1"/>
                          </a:solidFill>
                          <a:latin typeface="Arial" panose="020B0604020202020204" pitchFamily="34" charset="0"/>
                          <a:cs typeface="Arial" panose="020B0604020202020204" pitchFamily="34" charset="0"/>
                        </a:defRPr>
                      </a:pPr>
                      <a:r>
                        <a:t>faoliyat ko'rsatmoqda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476768"/>
                  </a:ext>
                </a:extLst>
              </a:tr>
              <a:tr h="288000">
                <a:tc>
                  <a:txBody>
                    <a:bodyPr/>
                    <a:lstStyle/>
                    <a:p>
                      <a:pPr>
                        <a:defRPr sz="1600">
                          <a:latin typeface="Arial" panose="020B0604020202020204" pitchFamily="34" charset="0"/>
                          <a:cs typeface="Arial" panose="020B0604020202020204" pitchFamily="34" charset="0"/>
                        </a:defRPr>
                      </a:pPr>
                      <a:r>
                        <a:t>Foiz xarajatlari</a:t>
                      </a:r>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3419884"/>
                  </a:ext>
                </a:extLst>
              </a:tr>
              <a:tr h="288000">
                <a:tc>
                  <a:txBody>
                    <a:bodyPr/>
                    <a:lstStyle/>
                    <a:p>
                      <a:pPr>
                        <a:defRPr sz="1600" b="1">
                          <a:latin typeface="Arial" panose="020B0604020202020204" pitchFamily="34" charset="0"/>
                          <a:cs typeface="Arial" panose="020B0604020202020204" pitchFamily="34" charset="0"/>
                        </a:defRPr>
                      </a:pPr>
                      <a:r>
                        <a:t>бўйича фоизли даромадлар</a:t>
                      </a:r>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1605622"/>
                  </a:ext>
                </a:extLst>
              </a:tr>
              <a:tr h="288000">
                <a:tc>
                  <a:txBody>
                    <a:bodyPr/>
                    <a:lstStyle/>
                    <a:p>
                      <a:pPr>
                        <a:defRPr sz="1600">
                          <a:latin typeface="Arial" panose="020B0604020202020204" pitchFamily="34" charset="0"/>
                          <a:cs typeface="Arial" panose="020B0604020202020204" pitchFamily="34" charset="0"/>
                        </a:defRPr>
                      </a:pPr>
                      <a:r>
                        <a:t>To'lov va komissiya daromadlari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defRPr sz="1800">
                          <a:solidFill>
                            <a:schemeClr val="bg1"/>
                          </a:solidFill>
                          <a:latin typeface="Arial" panose="020B0604020202020204" pitchFamily="34" charset="0"/>
                          <a:cs typeface="Arial" panose="020B0604020202020204" pitchFamily="34" charset="0"/>
                        </a:defRPr>
                      </a:pPr>
                      <a:r>
                        <a:t>faoliyat ko'rsatmoqda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028357"/>
                  </a:ext>
                </a:extLst>
              </a:tr>
              <a:tr h="288000">
                <a:tc>
                  <a:txBody>
                    <a:bodyPr/>
                    <a:lstStyle/>
                    <a:p>
                      <a:pPr>
                        <a:defRPr sz="1600">
                          <a:latin typeface="Arial" panose="020B0604020202020204" pitchFamily="34" charset="0"/>
                          <a:cs typeface="Arial" panose="020B0604020202020204" pitchFamily="34" charset="0"/>
                        </a:defRPr>
                      </a:pPr>
                      <a:r>
                        <a:t>To'lov va komissiya xarajatlari</a:t>
                      </a:r>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defRPr sz="900"/>
                      </a:pPr>
                      <a:r>
                        <a:t>faoliyat ko'rsatmoqda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5975196"/>
                  </a:ext>
                </a:extLst>
              </a:tr>
              <a:tr h="288000">
                <a:tc>
                  <a:txBody>
                    <a:bodyPr/>
                    <a:lstStyle/>
                    <a:p>
                      <a:pPr>
                        <a:defRPr sz="1600" b="1">
                          <a:latin typeface="Arial" panose="020B0604020202020204" pitchFamily="34" charset="0"/>
                          <a:cs typeface="Arial" panose="020B0604020202020204" pitchFamily="34" charset="0"/>
                        </a:defRPr>
                      </a:pPr>
                      <a:r>
                        <a:t>Sof to'lov va komissiya daromadi</a:t>
                      </a:r>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501875"/>
                  </a:ext>
                </a:extLst>
              </a:tr>
              <a:tr h="288000">
                <a:tc>
                  <a:txBody>
                    <a:bodyPr/>
                    <a:lstStyle/>
                    <a:p>
                      <a:pPr>
                        <a:defRPr sz="1600">
                          <a:latin typeface="Arial" panose="020B0604020202020204" pitchFamily="34" charset="0"/>
                          <a:cs typeface="Arial" panose="020B0604020202020204" pitchFamily="34" charset="0"/>
                        </a:defRPr>
                      </a:pPr>
                      <a:r>
                        <a:t>Sof savdo daromadi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6833171"/>
                  </a:ext>
                </a:extLst>
              </a:tr>
              <a:tr h="288000">
                <a:tc>
                  <a:txBody>
                    <a:bodyPr/>
                    <a:lstStyle/>
                    <a:p>
                      <a:pPr>
                        <a:defRPr sz="1600">
                          <a:latin typeface="Arial" panose="020B0604020202020204" pitchFamily="34" charset="0"/>
                          <a:cs typeface="Arial" panose="020B0604020202020204" pitchFamily="34" charset="0"/>
                        </a:defRPr>
                      </a:pPr>
                      <a:r>
                        <a:t>Sof investitsiya daromadi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4586054"/>
                  </a:ext>
                </a:extLst>
              </a:tr>
              <a:tr h="288000">
                <a:tc>
                  <a:txBody>
                    <a:bodyPr/>
                    <a:lstStyle/>
                    <a:p>
                      <a:pPr>
                        <a:defRPr sz="1600">
                          <a:solidFill>
                            <a:schemeClr val="tx1"/>
                          </a:solidFill>
                          <a:latin typeface="Arial" panose="020B0604020202020204" pitchFamily="34" charset="0"/>
                          <a:cs typeface="Arial" panose="020B0604020202020204" pitchFamily="34" charset="0"/>
                        </a:defRPr>
                      </a:pPr>
                      <a:r>
                        <a:t>Kreditning qadrsizlanishi bo'yicha yo'qotishlar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338012"/>
                  </a:ext>
                </a:extLst>
              </a:tr>
              <a:tr h="288000">
                <a:tc>
                  <a:txBody>
                    <a:bodyPr/>
                    <a:lstStyle/>
                    <a:p>
                      <a:pPr>
                        <a:defRPr sz="1600">
                          <a:solidFill>
                            <a:schemeClr val="tx1"/>
                          </a:solidFill>
                          <a:latin typeface="Arial" panose="020B0604020202020204" pitchFamily="34" charset="0"/>
                          <a:cs typeface="Arial" panose="020B0604020202020204" pitchFamily="34" charset="0"/>
                        </a:defRPr>
                      </a:pPr>
                      <a:r>
                        <a:t>Xodimlarga beriladigan imtiyozlar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03677"/>
                  </a:ext>
                </a:extLst>
              </a:tr>
              <a:tr h="288000">
                <a:tc>
                  <a:txBody>
                    <a:bodyPr/>
                    <a:lstStyle/>
                    <a:p>
                      <a:pPr>
                        <a:defRPr sz="1600">
                          <a:solidFill>
                            <a:schemeClr val="tx1"/>
                          </a:solidFill>
                          <a:latin typeface="Arial" panose="020B0604020202020204" pitchFamily="34" charset="0"/>
                          <a:cs typeface="Arial" panose="020B0604020202020204" pitchFamily="34" charset="0"/>
                        </a:defRPr>
                      </a:pPr>
                      <a:r>
                        <a:t>Amortizatsiya va amortizatsiya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9233248"/>
                  </a:ext>
                </a:extLst>
              </a:tr>
              <a:tr h="288000">
                <a:tc>
                  <a:txBody>
                    <a:bodyPr/>
                    <a:lstStyle/>
                    <a:p>
                      <a:pPr>
                        <a:defRPr sz="1600">
                          <a:latin typeface="Arial" panose="020B0604020202020204" pitchFamily="34" charset="0"/>
                          <a:cs typeface="Arial" panose="020B0604020202020204" pitchFamily="34" charset="0"/>
                        </a:defRPr>
                      </a:pPr>
                      <a:r>
                        <a:t>Бошқа операцион харажатлар</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3532497"/>
                  </a:ext>
                </a:extLst>
              </a:tr>
              <a:tr h="288000">
                <a:tc>
                  <a:txBody>
                    <a:bodyPr/>
                    <a:lstStyle/>
                    <a:p>
                      <a:pPr>
                        <a:defRPr sz="1600">
                          <a:solidFill>
                            <a:schemeClr val="bg1"/>
                          </a:solidFill>
                          <a:latin typeface="Arial" panose="020B0604020202020204" pitchFamily="34" charset="0"/>
                          <a:cs typeface="Arial" panose="020B0604020202020204" pitchFamily="34" charset="0"/>
                        </a:defRPr>
                      </a:pPr>
                      <a:r>
                        <a:t>Operatsion 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41638"/>
                  </a:ext>
                </a:extLst>
              </a:tr>
              <a:tr h="288000">
                <a:tc>
                  <a:txBody>
                    <a:bodyPr/>
                    <a:lstStyle/>
                    <a:p>
                      <a:pPr>
                        <a:defRPr sz="1600">
                          <a:latin typeface="Arial" panose="020B0604020202020204" pitchFamily="34" charset="0"/>
                          <a:cs typeface="Arial" panose="020B0604020202020204" pitchFamily="34" charset="0"/>
                        </a:defRPr>
                      </a:pPr>
                      <a:r>
                        <a:t>Assotsiatsiyalar va qo'shma korxonalarning foyda yoki zararidagi ulushi </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algn="ctr">
                        <a:defRPr sz="1600">
                          <a:solidFill>
                            <a:schemeClr val="tx1"/>
                          </a:solidFill>
                          <a:latin typeface="Arial" panose="020B0604020202020204" pitchFamily="34" charset="0"/>
                          <a:cs typeface="Arial" panose="020B0604020202020204" pitchFamily="34" charset="0"/>
                        </a:defRPr>
                      </a:pPr>
                      <a:r>
                        <a:t>Asosiy bo'lmagan investitsiyalar va moliyalashtirish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9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2792079"/>
                  </a:ext>
                </a:extLst>
              </a:tr>
              <a:tr h="288000">
                <a:tc rowSpan="2">
                  <a:txBody>
                    <a:bodyPr/>
                    <a:lstStyle/>
                    <a:p>
                      <a:pPr>
                        <a:defRPr sz="1600">
                          <a:latin typeface="Arial" panose="020B0604020202020204" pitchFamily="34" charset="0"/>
                          <a:cs typeface="Arial" panose="020B0604020202020204" pitchFamily="34" charset="0"/>
                        </a:defRPr>
                      </a:pPr>
                      <a:r>
                        <a:t>Pensiya va lizing majburiyatlari bo'yicha foizli xarajatlar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en-GB" sz="900"/>
                    </a:p>
                  </a:txBody>
                  <a:tcPr marT="36000" marB="36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GB" sz="900"/>
                    </a:p>
                  </a:txBody>
                  <a:tcPr>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1767756"/>
                  </a:ext>
                </a:extLst>
              </a:tr>
              <a:tr h="288000">
                <a:tc vMerge="1">
                  <a:txBody>
                    <a:bodyPr/>
                    <a:lstStyle/>
                    <a:p>
                      <a:pPr>
                        <a:defRPr sz="1200">
                          <a:latin typeface="Arial" panose="020B0604020202020204" pitchFamily="34" charset="0"/>
                          <a:cs typeface="Arial" panose="020B0604020202020204" pitchFamily="34" charset="0"/>
                        </a:defRPr>
                      </a:pPr>
                      <a:r>
                        <a:t>Boshqa majburiyatlar bo'yicha ko'rsatilgan daromad va xarajatlar (ijara majburiyatlari bo'yicha foizlar bilan birga)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GB" sz="900"/>
                    </a:p>
                  </a:txBody>
                  <a:tcPr anchor="ctr">
                    <a:lnL w="12700" cap="flat" cmpd="sng" algn="ctr">
                      <a:solidFill>
                        <a:srgbClr val="072171"/>
                      </a:solidFill>
                      <a:prstDash val="solid"/>
                      <a:round/>
                      <a:headEnd type="none" w="med" len="med"/>
                      <a:tailEnd type="none" w="med" len="med"/>
                    </a:lnL>
                    <a:lnR w="12700" cmpd="sng">
                      <a:noFill/>
                    </a:lnR>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8491328"/>
                  </a:ext>
                </a:extLst>
              </a:tr>
              <a:tr h="288000">
                <a:tc>
                  <a:txBody>
                    <a:bodyPr/>
                    <a:lstStyle/>
                    <a:p>
                      <a:pPr>
                        <a:defRPr sz="1600" b="1">
                          <a:solidFill>
                            <a:schemeClr val="accent2"/>
                          </a:solidFill>
                          <a:latin typeface="Arial" panose="020B0604020202020204" pitchFamily="34" charset="0"/>
                          <a:cs typeface="Arial" panose="020B0604020202020204" pitchFamily="34" charset="0"/>
                        </a:defRPr>
                      </a:pPr>
                      <a:r>
                        <a:t>Daromad solig'ini to'lashdan oldingi 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253992"/>
                  </a:ext>
                </a:extLst>
              </a:tr>
              <a:tr h="288000">
                <a:tc>
                  <a:txBody>
                    <a:bodyPr/>
                    <a:lstStyle/>
                    <a:p>
                      <a:pPr>
                        <a:defRPr sz="1600">
                          <a:latin typeface="Arial" panose="020B0604020202020204" pitchFamily="34" charset="0"/>
                          <a:cs typeface="Arial" panose="020B0604020202020204" pitchFamily="34" charset="0"/>
                        </a:defRPr>
                      </a:pPr>
                      <a:r>
                        <a:t>Daromad solig'i bo'yicha xarajatlar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7780973"/>
                  </a:ext>
                </a:extLst>
              </a:tr>
              <a:tr h="288000">
                <a:tc>
                  <a:txBody>
                    <a:bodyPr/>
                    <a:lstStyle/>
                    <a:p>
                      <a:pPr>
                        <a:defRPr sz="1600" b="1">
                          <a:solidFill>
                            <a:schemeClr val="accent2"/>
                          </a:solidFill>
                          <a:latin typeface="Arial" panose="020B0604020202020204" pitchFamily="34" charset="0"/>
                          <a:cs typeface="Arial" panose="020B0604020202020204" pitchFamily="34" charset="0"/>
                        </a:defRPr>
                      </a:pPr>
                      <a:r>
                        <a:t>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854782"/>
                  </a:ext>
                </a:extLst>
              </a:tr>
            </a:tbl>
          </a:graphicData>
        </a:graphic>
      </p:graphicFrame>
    </p:spTree>
    <p:extLst>
      <p:ext uri="{BB962C8B-B14F-4D97-AF65-F5344CB8AC3E}">
        <p14:creationId xmlns:p14="http://schemas.microsoft.com/office/powerpoint/2010/main" val="222856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FB7EE9A-C3D1-9969-0A8A-D1BCABC075F4}"/>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13</a:t>
            </a:fld>
            <a:endParaRPr lang="en-US">
              <a:cs typeface="Arial" panose="020B0604020202020204" pitchFamily="34" charset="0"/>
            </a:endParaRPr>
          </a:p>
        </p:txBody>
      </p:sp>
      <p:sp>
        <p:nvSpPr>
          <p:cNvPr id="2" name="Title 2">
            <a:extLst>
              <a:ext uri="{FF2B5EF4-FFF2-40B4-BE49-F238E27FC236}">
                <a16:creationId xmlns:a16="http://schemas.microsoft.com/office/drawing/2014/main" id="{27012B89-DB5C-D4E7-A475-BFCEC8159222}"/>
              </a:ext>
            </a:extLst>
          </p:cNvPr>
          <p:cNvSpPr txBox="1">
            <a:spLocks/>
          </p:cNvSpPr>
          <p:nvPr/>
        </p:nvSpPr>
        <p:spPr>
          <a:xfrm>
            <a:off x="923264" y="1311388"/>
            <a:ext cx="10166494" cy="768823"/>
          </a:xfrm>
          <a:prstGeom prst="rect">
            <a:avLst/>
          </a:prstGeom>
        </p:spPr>
        <p:txBody>
          <a:bodyPr/>
          <a:lst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a:lstStyle>
          <a:p>
            <a:pPr>
              <a:defRPr sz="2400">
                <a:solidFill>
                  <a:schemeClr val="tx1"/>
                </a:solidFill>
              </a:defRPr>
            </a:pPr>
            <a:r>
              <a:t>Asosiy tadbirkorlik faoliyati sifatida mijozlarni moliyalashtirishni ta'minlovchi sub'ektlar bo'yicha aniq daromad va xarajatlarni tasniflash</a:t>
            </a:r>
          </a:p>
        </p:txBody>
      </p:sp>
      <p:sp>
        <p:nvSpPr>
          <p:cNvPr id="8" name="Rectangle 6">
            <a:extLst>
              <a:ext uri="{FF2B5EF4-FFF2-40B4-BE49-F238E27FC236}">
                <a16:creationId xmlns:a16="http://schemas.microsoft.com/office/drawing/2014/main" id="{061477FE-05DA-599D-F887-BD5B77EC3BF8}"/>
              </a:ext>
            </a:extLst>
          </p:cNvPr>
          <p:cNvSpPr/>
          <p:nvPr/>
        </p:nvSpPr>
        <p:spPr bwMode="auto">
          <a:xfrm>
            <a:off x="8064176" y="5078257"/>
            <a:ext cx="1950636" cy="804383"/>
          </a:xfrm>
          <a:prstGeom prst="rect">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a:defRPr sz="1600">
                <a:solidFill>
                  <a:schemeClr val="bg1"/>
                </a:solidFill>
                <a:latin typeface="Arial" panose="020B0604020202020204" pitchFamily="34" charset="0"/>
                <a:ea typeface="Cambria" panose="02040503050406030204" pitchFamily="18" charset="0"/>
                <a:cs typeface="Arial" panose="020B0604020202020204" pitchFamily="34" charset="0"/>
              </a:defRPr>
            </a:pPr>
            <a:r>
              <a:t>Moliyalashtirish</a:t>
            </a:r>
          </a:p>
        </p:txBody>
      </p:sp>
      <p:sp>
        <p:nvSpPr>
          <p:cNvPr id="14" name="Rectangle 8">
            <a:extLst>
              <a:ext uri="{FF2B5EF4-FFF2-40B4-BE49-F238E27FC236}">
                <a16:creationId xmlns:a16="http://schemas.microsoft.com/office/drawing/2014/main" id="{551CA73F-33D3-CB5B-2D7C-9599EF129D8F}"/>
              </a:ext>
            </a:extLst>
          </p:cNvPr>
          <p:cNvSpPr/>
          <p:nvPr/>
        </p:nvSpPr>
        <p:spPr bwMode="auto">
          <a:xfrm>
            <a:off x="1879373" y="5078257"/>
            <a:ext cx="1950636" cy="80438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a:defRPr sz="1600">
                <a:solidFill>
                  <a:schemeClr val="bg1"/>
                </a:solidFill>
                <a:latin typeface="Arial" panose="020B0604020202020204" pitchFamily="34" charset="0"/>
                <a:ea typeface="Cambria" panose="02040503050406030204" pitchFamily="18" charset="0"/>
                <a:cs typeface="Arial" panose="020B0604020202020204" pitchFamily="34" charset="0"/>
              </a:defRPr>
            </a:pPr>
            <a:r>
              <a:t>faoliyat ko'rsatmoqda</a:t>
            </a:r>
          </a:p>
        </p:txBody>
      </p:sp>
      <p:sp>
        <p:nvSpPr>
          <p:cNvPr id="15" name="Rectangle 11">
            <a:extLst>
              <a:ext uri="{FF2B5EF4-FFF2-40B4-BE49-F238E27FC236}">
                <a16:creationId xmlns:a16="http://schemas.microsoft.com/office/drawing/2014/main" id="{0FFED5AD-89A4-A7C6-4718-DB506884CC7C}"/>
              </a:ext>
            </a:extLst>
          </p:cNvPr>
          <p:cNvSpPr/>
          <p:nvPr/>
        </p:nvSpPr>
        <p:spPr bwMode="auto">
          <a:xfrm>
            <a:off x="1554883" y="2507656"/>
            <a:ext cx="5911017" cy="189258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108000" rIns="91440" bIns="45720" numCol="1" anchor="t" anchorCtr="0" compatLnSpc="1">
            <a:prstTxWarp prst="textNoShape">
              <a:avLst/>
            </a:prstTxWarp>
          </a:bodyPr>
          <a:lstStyle/>
          <a:p>
            <a:pPr algn="ctr" defTabSz="603647">
              <a:defRPr sz="1600">
                <a:latin typeface="Arial" panose="020B0604020202020204" pitchFamily="34" charset="0"/>
                <a:cs typeface="Arial" panose="020B0604020202020204" pitchFamily="34" charset="0"/>
              </a:defRPr>
            </a:pPr>
            <a:r>
              <a:t>Faqat moliyaviy mablag'larni jalb qilish bilan bog'liq operatsiyalardan kelib chiqadigan majburiyatlar bo'yicha daromadlar va xarajatlar</a:t>
            </a:r>
            <a:endParaRPr lang="en-GB" sz="1600" strike="sngStrike">
              <a:latin typeface="Arial" panose="020B0604020202020204" pitchFamily="34" charset="0"/>
              <a:cs typeface="Arial" panose="020B0604020202020204" pitchFamily="34" charset="0"/>
            </a:endParaRPr>
          </a:p>
        </p:txBody>
      </p:sp>
      <p:sp>
        <p:nvSpPr>
          <p:cNvPr id="16" name="Rectangle 13">
            <a:extLst>
              <a:ext uri="{FF2B5EF4-FFF2-40B4-BE49-F238E27FC236}">
                <a16:creationId xmlns:a16="http://schemas.microsoft.com/office/drawing/2014/main" id="{40E3CC00-D598-0E0A-522D-57183A04CC2C}"/>
              </a:ext>
            </a:extLst>
          </p:cNvPr>
          <p:cNvSpPr/>
          <p:nvPr/>
        </p:nvSpPr>
        <p:spPr bwMode="auto">
          <a:xfrm>
            <a:off x="7620850" y="2507658"/>
            <a:ext cx="2837288" cy="1892579"/>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defTabSz="603647">
              <a:defRPr sz="1600">
                <a:latin typeface="Arial" panose="020B0604020202020204" pitchFamily="34" charset="0"/>
                <a:cs typeface="Arial" panose="020B0604020202020204" pitchFamily="34" charset="0"/>
              </a:defRPr>
            </a:pPr>
            <a:r>
              <a:t>Boshqa majburiyatlar bo'yicha foiz stavkalarining o'zgarishi natijasida kelib chiqadigan foizli daromadlar va xarajatlar va daromadlar va xarajatlar</a:t>
            </a:r>
          </a:p>
        </p:txBody>
      </p:sp>
      <p:sp>
        <p:nvSpPr>
          <p:cNvPr id="17" name="正方形/長方形 16">
            <a:extLst>
              <a:ext uri="{FF2B5EF4-FFF2-40B4-BE49-F238E27FC236}">
                <a16:creationId xmlns:a16="http://schemas.microsoft.com/office/drawing/2014/main" id="{492691DA-F022-06F4-428F-B2BC757A5B43}"/>
              </a:ext>
            </a:extLst>
          </p:cNvPr>
          <p:cNvSpPr/>
          <p:nvPr/>
        </p:nvSpPr>
        <p:spPr>
          <a:xfrm>
            <a:off x="1732214" y="3272539"/>
            <a:ext cx="2257441" cy="99568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600">
                <a:solidFill>
                  <a:schemeClr val="tx1"/>
                </a:solidFill>
                <a:latin typeface="Arial" panose="020B0604020202020204" pitchFamily="34" charset="0"/>
                <a:cs typeface="Arial" panose="020B0604020202020204" pitchFamily="34" charset="0"/>
              </a:defRPr>
            </a:pPr>
            <a:r>
              <a:t>mijozlarni moliyalashtirish bilan bog'liq</a:t>
            </a:r>
          </a:p>
        </p:txBody>
      </p:sp>
      <p:sp>
        <p:nvSpPr>
          <p:cNvPr id="18" name="正方形/長方形 17">
            <a:extLst>
              <a:ext uri="{FF2B5EF4-FFF2-40B4-BE49-F238E27FC236}">
                <a16:creationId xmlns:a16="http://schemas.microsoft.com/office/drawing/2014/main" id="{1CAC60A3-211B-9704-724A-C5BAF16BE18E}"/>
              </a:ext>
            </a:extLst>
          </p:cNvPr>
          <p:cNvSpPr/>
          <p:nvPr/>
        </p:nvSpPr>
        <p:spPr>
          <a:xfrm>
            <a:off x="4265091" y="3272540"/>
            <a:ext cx="3054784" cy="995687"/>
          </a:xfrm>
          <a:prstGeom prst="rect">
            <a:avLst/>
          </a:prstGeom>
          <a:solidFill>
            <a:schemeClr val="bg1"/>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sz="1600">
                <a:solidFill>
                  <a:schemeClr val="tx1"/>
                </a:solidFill>
                <a:latin typeface="Arial" panose="020B0604020202020204" pitchFamily="34" charset="0"/>
                <a:cs typeface="Arial" panose="020B0604020202020204" pitchFamily="34" charset="0"/>
              </a:defRPr>
            </a:pPr>
            <a:r>
              <a:t>mijozlarni moliyalashtirish bilan bog'liq bo'lganlardan tashqari</a:t>
            </a:r>
          </a:p>
        </p:txBody>
      </p:sp>
      <p:cxnSp>
        <p:nvCxnSpPr>
          <p:cNvPr id="19" name="直線矢印コネクタ 21">
            <a:extLst>
              <a:ext uri="{FF2B5EF4-FFF2-40B4-BE49-F238E27FC236}">
                <a16:creationId xmlns:a16="http://schemas.microsoft.com/office/drawing/2014/main" id="{0600DECE-267D-7A3B-793F-789B9A9332A4}"/>
              </a:ext>
            </a:extLst>
          </p:cNvPr>
          <p:cNvCxnSpPr>
            <a:cxnSpLocks/>
            <a:stCxn id="16" idx="2"/>
            <a:endCxn id="8" idx="0"/>
          </p:cNvCxnSpPr>
          <p:nvPr/>
        </p:nvCxnSpPr>
        <p:spPr>
          <a:xfrm>
            <a:off x="9039494" y="4400237"/>
            <a:ext cx="0" cy="678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26">
            <a:extLst>
              <a:ext uri="{FF2B5EF4-FFF2-40B4-BE49-F238E27FC236}">
                <a16:creationId xmlns:a16="http://schemas.microsoft.com/office/drawing/2014/main" id="{3F0C1B6C-7AFE-1972-8A6C-F4149F28D65A}"/>
              </a:ext>
            </a:extLst>
          </p:cNvPr>
          <p:cNvCxnSpPr>
            <a:cxnSpLocks/>
            <a:stCxn id="17" idx="2"/>
            <a:endCxn id="14" idx="0"/>
          </p:cNvCxnSpPr>
          <p:nvPr/>
        </p:nvCxnSpPr>
        <p:spPr>
          <a:xfrm flipH="1">
            <a:off x="2854691" y="4268226"/>
            <a:ext cx="6244" cy="8100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コネクタ: カギ線 41">
            <a:extLst>
              <a:ext uri="{FF2B5EF4-FFF2-40B4-BE49-F238E27FC236}">
                <a16:creationId xmlns:a16="http://schemas.microsoft.com/office/drawing/2014/main" id="{90124442-BB12-DF52-2844-8E58ED621576}"/>
              </a:ext>
            </a:extLst>
          </p:cNvPr>
          <p:cNvCxnSpPr>
            <a:cxnSpLocks/>
            <a:stCxn id="18" idx="2"/>
            <a:endCxn id="14" idx="3"/>
          </p:cNvCxnSpPr>
          <p:nvPr/>
        </p:nvCxnSpPr>
        <p:spPr>
          <a:xfrm rot="5400000">
            <a:off x="4205135" y="3893101"/>
            <a:ext cx="1212222" cy="196247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コネクタ: カギ線 49">
            <a:extLst>
              <a:ext uri="{FF2B5EF4-FFF2-40B4-BE49-F238E27FC236}">
                <a16:creationId xmlns:a16="http://schemas.microsoft.com/office/drawing/2014/main" id="{44C96BE9-B7F5-F586-D702-2B067583CE4D}"/>
              </a:ext>
            </a:extLst>
          </p:cNvPr>
          <p:cNvCxnSpPr>
            <a:cxnSpLocks/>
            <a:stCxn id="18" idx="2"/>
            <a:endCxn id="8" idx="1"/>
          </p:cNvCxnSpPr>
          <p:nvPr/>
        </p:nvCxnSpPr>
        <p:spPr>
          <a:xfrm rot="16200000" flipH="1">
            <a:off x="6322218" y="3738491"/>
            <a:ext cx="1212222" cy="227169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30A44E0-0056-54F5-0832-DBA3358981DC}"/>
              </a:ext>
            </a:extLst>
          </p:cNvPr>
          <p:cNvSpPr/>
          <p:nvPr/>
        </p:nvSpPr>
        <p:spPr bwMode="auto">
          <a:xfrm>
            <a:off x="4771127" y="4531408"/>
            <a:ext cx="2042713" cy="73250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a:defRPr sz="1600" b="1">
                <a:solidFill>
                  <a:schemeClr val="accent2"/>
                </a:solidFill>
                <a:latin typeface="Arial" panose="020B0604020202020204" pitchFamily="34" charset="0"/>
                <a:ea typeface="Cambria" panose="02040503050406030204" pitchFamily="18" charset="0"/>
                <a:cs typeface="Arial" panose="020B0604020202020204" pitchFamily="34" charset="0"/>
              </a:defRPr>
            </a:pPr>
            <a:r>
              <a:t>Hisoblash </a:t>
            </a:r>
          </a:p>
          <a:p>
            <a:pPr algn="ctr">
              <a:defRPr sz="1600" b="1">
                <a:solidFill>
                  <a:schemeClr val="accent2"/>
                </a:solidFill>
                <a:latin typeface="Arial" panose="020B0604020202020204" pitchFamily="34" charset="0"/>
                <a:ea typeface="Cambria" panose="02040503050406030204" pitchFamily="18" charset="0"/>
                <a:cs typeface="Arial" panose="020B0604020202020204" pitchFamily="34" charset="0"/>
              </a:defRPr>
            </a:pPr>
            <a:r>
              <a:t>siyosat tanlash</a:t>
            </a:r>
            <a:endParaRPr lang="en-GB" sz="1600" b="1" baseline="30000">
              <a:solidFill>
                <a:schemeClr val="accent2"/>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2833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49F2A-68C8-5899-B4CC-A7729843A90C}"/>
              </a:ext>
            </a:extLst>
          </p:cNvPr>
          <p:cNvSpPr/>
          <p:nvPr/>
        </p:nvSpPr>
        <p:spPr>
          <a:xfrm>
            <a:off x="737917" y="273973"/>
            <a:ext cx="1071616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p>
        </p:txBody>
      </p:sp>
      <p:sp>
        <p:nvSpPr>
          <p:cNvPr id="2" name="Footer Placeholder 1">
            <a:extLst>
              <a:ext uri="{FF2B5EF4-FFF2-40B4-BE49-F238E27FC236}">
                <a16:creationId xmlns:a16="http://schemas.microsoft.com/office/drawing/2014/main" id="{C1AB8618-2410-68BC-5756-008A574373ED}"/>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14</a:t>
            </a:fld>
            <a:endParaRPr lang="en-US">
              <a:cs typeface="Arial" panose="020B0604020202020204" pitchFamily="34" charset="0"/>
            </a:endParaRPr>
          </a:p>
        </p:txBody>
      </p:sp>
      <p:sp>
        <p:nvSpPr>
          <p:cNvPr id="3" name="Text Placeholder 7">
            <a:extLst>
              <a:ext uri="{FF2B5EF4-FFF2-40B4-BE49-F238E27FC236}">
                <a16:creationId xmlns:a16="http://schemas.microsoft.com/office/drawing/2014/main" id="{ED3793B8-1709-3D40-FA01-8C6E425972C8}"/>
              </a:ext>
            </a:extLst>
          </p:cNvPr>
          <p:cNvSpPr txBox="1">
            <a:spLocks/>
          </p:cNvSpPr>
          <p:nvPr/>
        </p:nvSpPr>
        <p:spPr>
          <a:xfrm>
            <a:off x="354538" y="209645"/>
            <a:ext cx="10188575" cy="65419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2400" b="1">
                <a:solidFill>
                  <a:srgbClr val="5F6062"/>
                </a:solidFill>
                <a:ea typeface="Helvetica Neue" panose="02000503000000020004" pitchFamily="2" charset="0"/>
              </a:defRPr>
            </a:pPr>
            <a:r>
              <a:t>Zarar to'g'risidagi hisobot - asosiy tadbirkorlik faoliyati sifatida sug'urta</a:t>
            </a:r>
          </a:p>
          <a:p>
            <a:endParaRPr lang="en-US" sz="900">
              <a:solidFill>
                <a:srgbClr val="5F6062"/>
              </a:solidFill>
            </a:endParaRPr>
          </a:p>
        </p:txBody>
      </p:sp>
      <p:graphicFrame>
        <p:nvGraphicFramePr>
          <p:cNvPr id="6" name="Table 6">
            <a:extLst>
              <a:ext uri="{FF2B5EF4-FFF2-40B4-BE49-F238E27FC236}">
                <a16:creationId xmlns:a16="http://schemas.microsoft.com/office/drawing/2014/main" id="{86ABB694-5D9D-ADEC-09D7-0932E6938FE7}"/>
              </a:ext>
            </a:extLst>
          </p:cNvPr>
          <p:cNvGraphicFramePr>
            <a:graphicFrameLocks noGrp="1"/>
          </p:cNvGraphicFramePr>
          <p:nvPr>
            <p:extLst>
              <p:ext uri="{D42A27DB-BD31-4B8C-83A1-F6EECF244321}">
                <p14:modId xmlns:p14="http://schemas.microsoft.com/office/powerpoint/2010/main" val="1562755107"/>
              </p:ext>
            </p:extLst>
          </p:nvPr>
        </p:nvGraphicFramePr>
        <p:xfrm>
          <a:off x="466699" y="945116"/>
          <a:ext cx="10555484" cy="4924080"/>
        </p:xfrm>
        <a:graphic>
          <a:graphicData uri="http://schemas.openxmlformats.org/drawingml/2006/table">
            <a:tbl>
              <a:tblPr firstRow="1" bandRow="1">
                <a:tableStyleId>{16D9F66E-5EB9-4882-86FB-DCBF35E3C3E4}</a:tableStyleId>
              </a:tblPr>
              <a:tblGrid>
                <a:gridCol w="7811573">
                  <a:extLst>
                    <a:ext uri="{9D8B030D-6E8A-4147-A177-3AD203B41FA5}">
                      <a16:colId xmlns:a16="http://schemas.microsoft.com/office/drawing/2014/main" val="2639745050"/>
                    </a:ext>
                  </a:extLst>
                </a:gridCol>
                <a:gridCol w="338846">
                  <a:extLst>
                    <a:ext uri="{9D8B030D-6E8A-4147-A177-3AD203B41FA5}">
                      <a16:colId xmlns:a16="http://schemas.microsoft.com/office/drawing/2014/main" val="2416289221"/>
                    </a:ext>
                  </a:extLst>
                </a:gridCol>
                <a:gridCol w="2405065">
                  <a:extLst>
                    <a:ext uri="{9D8B030D-6E8A-4147-A177-3AD203B41FA5}">
                      <a16:colId xmlns:a16="http://schemas.microsoft.com/office/drawing/2014/main" val="179401146"/>
                    </a:ext>
                  </a:extLst>
                </a:gridCol>
              </a:tblGrid>
              <a:tr h="324000">
                <a:tc>
                  <a:txBody>
                    <a:bodyPr/>
                    <a:lstStyle/>
                    <a:p>
                      <a:pPr>
                        <a:defRPr sz="1600">
                          <a:latin typeface="Arial" panose="020B0604020202020204" pitchFamily="34" charset="0"/>
                          <a:cs typeface="Arial" panose="020B0604020202020204" pitchFamily="34" charset="0"/>
                        </a:defRPr>
                      </a:pPr>
                      <a:r>
                        <a:t>Sug'urta daromadi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8">
                  <a:txBody>
                    <a:bodyPr/>
                    <a:lstStyle/>
                    <a:p>
                      <a:pPr algn="ctr">
                        <a:defRPr sz="1800">
                          <a:solidFill>
                            <a:schemeClr val="bg1"/>
                          </a:solidFill>
                          <a:latin typeface="Arial" panose="020B0604020202020204" pitchFamily="34" charset="0"/>
                          <a:cs typeface="Arial" panose="020B0604020202020204" pitchFamily="34" charset="0"/>
                        </a:defRPr>
                      </a:pPr>
                      <a:r>
                        <a:t>faoliyat ko'rsatmoqda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0476768"/>
                  </a:ext>
                </a:extLst>
              </a:tr>
              <a:tr h="324000">
                <a:tc>
                  <a:txBody>
                    <a:bodyPr/>
                    <a:lstStyle/>
                    <a:p>
                      <a:pPr>
                        <a:defRPr sz="1600">
                          <a:latin typeface="Arial" panose="020B0604020202020204" pitchFamily="34" charset="0"/>
                          <a:cs typeface="Arial" panose="020B0604020202020204" pitchFamily="34" charset="0"/>
                        </a:defRPr>
                      </a:pPr>
                      <a:r>
                        <a:t>Sug'urta xizmatlari uchun xarajatlar </a:t>
                      </a:r>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33419884"/>
                  </a:ext>
                </a:extLst>
              </a:tr>
              <a:tr h="324000">
                <a:tc>
                  <a:txBody>
                    <a:bodyPr/>
                    <a:lstStyle/>
                    <a:p>
                      <a:pPr>
                        <a:defRPr sz="1600" b="1">
                          <a:latin typeface="Arial" panose="020B0604020202020204" pitchFamily="34" charset="0"/>
                          <a:cs typeface="Arial" panose="020B0604020202020204" pitchFamily="34" charset="0"/>
                        </a:defRPr>
                      </a:pPr>
                      <a:r>
                        <a:t>Sug'urta xizmati natijasi</a:t>
                      </a:r>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41605622"/>
                  </a:ext>
                </a:extLst>
              </a:tr>
              <a:tr h="324000">
                <a:tc>
                  <a:txBody>
                    <a:bodyPr/>
                    <a:lstStyle/>
                    <a:p>
                      <a:pPr>
                        <a:defRPr sz="1600">
                          <a:latin typeface="Arial" panose="020B0604020202020204" pitchFamily="34" charset="0"/>
                          <a:cs typeface="Arial" panose="020B0604020202020204" pitchFamily="34" charset="0"/>
                        </a:defRPr>
                      </a:pPr>
                      <a:r>
                        <a:t>Investitsion daromad</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defRPr sz="1800">
                          <a:solidFill>
                            <a:schemeClr val="bg1"/>
                          </a:solidFill>
                          <a:latin typeface="Arial" panose="020B0604020202020204" pitchFamily="34" charset="0"/>
                          <a:cs typeface="Arial" panose="020B0604020202020204" pitchFamily="34" charset="0"/>
                        </a:defRPr>
                      </a:pPr>
                      <a:r>
                        <a:t>faoliyat ko'rsatmoqda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98028357"/>
                  </a:ext>
                </a:extLst>
              </a:tr>
              <a:tr h="324000">
                <a:tc>
                  <a:txBody>
                    <a:bodyPr/>
                    <a:lstStyle/>
                    <a:p>
                      <a:pPr>
                        <a:defRPr sz="1600">
                          <a:latin typeface="Arial" panose="020B0604020202020204" pitchFamily="34" charset="0"/>
                          <a:cs typeface="Arial" panose="020B0604020202020204" pitchFamily="34" charset="0"/>
                        </a:defRPr>
                      </a:pPr>
                      <a:r>
                        <a:t>Kreditning qadrsizlanishi bo'yicha yo'qotishlar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501875"/>
                  </a:ext>
                </a:extLst>
              </a:tr>
              <a:tr h="324000">
                <a:tc>
                  <a:txBody>
                    <a:bodyPr/>
                    <a:lstStyle/>
                    <a:p>
                      <a:pPr>
                        <a:defRPr sz="1600">
                          <a:latin typeface="Arial" panose="020B0604020202020204" pitchFamily="34" charset="0"/>
                          <a:cs typeface="Arial" panose="020B0604020202020204" pitchFamily="34" charset="0"/>
                        </a:defRPr>
                      </a:pPr>
                      <a:r>
                        <a:t>Moliyaviy sug'urta xarajatlari</a:t>
                      </a:r>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36833171"/>
                  </a:ext>
                </a:extLst>
              </a:tr>
              <a:tr h="324000">
                <a:tc>
                  <a:txBody>
                    <a:bodyPr/>
                    <a:lstStyle/>
                    <a:p>
                      <a:pPr>
                        <a:defRPr sz="1600" b="1">
                          <a:latin typeface="Arial" panose="020B0604020202020204" pitchFamily="34" charset="0"/>
                          <a:cs typeface="Arial" panose="020B0604020202020204" pitchFamily="34" charset="0"/>
                        </a:defRPr>
                      </a:pPr>
                      <a:r>
                        <a:t>Sof moliyaviy natija</a:t>
                      </a:r>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94586054"/>
                  </a:ext>
                </a:extLst>
              </a:tr>
              <a:tr h="324000">
                <a:tc>
                  <a:txBody>
                    <a:bodyPr/>
                    <a:lstStyle/>
                    <a:p>
                      <a:pPr>
                        <a:defRPr sz="1600">
                          <a:solidFill>
                            <a:schemeClr val="tx1"/>
                          </a:solidFill>
                          <a:latin typeface="Arial" panose="020B0604020202020204" pitchFamily="34" charset="0"/>
                          <a:cs typeface="Arial" panose="020B0604020202020204" pitchFamily="34" charset="0"/>
                        </a:defRPr>
                      </a:pPr>
                      <a:r>
                        <a:t>Бошқа операцион харажатлар</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338012"/>
                  </a:ext>
                </a:extLst>
              </a:tr>
              <a:tr h="324000">
                <a:tc>
                  <a:txBody>
                    <a:bodyPr/>
                    <a:lstStyle/>
                    <a:p>
                      <a:pPr>
                        <a:defRPr sz="1600">
                          <a:solidFill>
                            <a:schemeClr val="bg1"/>
                          </a:solidFill>
                          <a:latin typeface="Arial" panose="020B0604020202020204" pitchFamily="34" charset="0"/>
                          <a:cs typeface="Arial" panose="020B0604020202020204" pitchFamily="34" charset="0"/>
                        </a:defRPr>
                      </a:pPr>
                      <a:r>
                        <a:t>Operatsion 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200">
                        <a:solidFill>
                          <a:schemeClr val="bg1"/>
                        </a:solidFill>
                        <a:latin typeface="Arial" panose="020B0604020202020204" pitchFamily="34" charset="0"/>
                        <a:cs typeface="Arial" panose="020B0604020202020204" pitchFamily="34" charset="0"/>
                      </a:endParaRPr>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967481"/>
                  </a:ext>
                </a:extLst>
              </a:tr>
              <a:tr h="324000">
                <a:tc>
                  <a:txBody>
                    <a:bodyPr/>
                    <a:lstStyle/>
                    <a:p>
                      <a:pPr>
                        <a:defRPr sz="1600">
                          <a:latin typeface="Arial" panose="020B0604020202020204" pitchFamily="34" charset="0"/>
                          <a:cs typeface="Arial" panose="020B0604020202020204" pitchFamily="34" charset="0"/>
                        </a:defRPr>
                      </a:pPr>
                      <a:r>
                        <a:t>Assotsiatsiyalar va qo'shma korxonalarning foyda yoki zararidagi ulushi </a:t>
                      </a:r>
                      <a:endParaRPr lang="en-GB" sz="16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chemeClr val="tx1"/>
                          </a:solidFill>
                          <a:latin typeface="Arial" panose="020B0604020202020204" pitchFamily="34" charset="0"/>
                          <a:cs typeface="Arial" panose="020B0604020202020204" pitchFamily="34" charset="0"/>
                        </a:defRPr>
                      </a:pPr>
                      <a:r>
                        <a:t>sarmoya kiritish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829000"/>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solidFill>
                            <a:schemeClr val="bg1"/>
                          </a:solidFill>
                          <a:latin typeface="Arial" panose="020B0604020202020204" pitchFamily="34" charset="0"/>
                          <a:cs typeface="Arial" panose="020B0604020202020204" pitchFamily="34" charset="0"/>
                        </a:defRPr>
                      </a:pPr>
                      <a:r>
                        <a:t>moliyalashtirish va soliqlardan oldingi 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41638"/>
                  </a:ext>
                </a:extLst>
              </a:tr>
              <a:tr h="324000">
                <a:tc>
                  <a:txBody>
                    <a:bodyPr/>
                    <a:lstStyle/>
                    <a:p>
                      <a:pPr>
                        <a:defRPr sz="1600">
                          <a:latin typeface="Arial" panose="020B0604020202020204" pitchFamily="34" charset="0"/>
                          <a:cs typeface="Arial" panose="020B0604020202020204" pitchFamily="34" charset="0"/>
                        </a:defRPr>
                      </a:pPr>
                      <a:r>
                        <a:t>Qarzlar va pensiya majburiyatlari bo'yicha foizli xarajatlar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kern="1200">
                          <a:solidFill>
                            <a:schemeClr val="tx1"/>
                          </a:solidFill>
                          <a:latin typeface="Arial" panose="020B0604020202020204" pitchFamily="34" charset="0"/>
                          <a:ea typeface="+mn-ea"/>
                          <a:cs typeface="Arial" panose="020B0604020202020204" pitchFamily="34" charset="0"/>
                        </a:defRPr>
                      </a:pPr>
                      <a:r>
                        <a:t>Moliyalashtirish</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91328"/>
                  </a:ext>
                </a:extLst>
              </a:tr>
              <a:tr h="324000">
                <a:tc>
                  <a:txBody>
                    <a:bodyPr/>
                    <a:lstStyle/>
                    <a:p>
                      <a:pPr>
                        <a:defRPr sz="1600" b="1">
                          <a:solidFill>
                            <a:schemeClr val="accent2"/>
                          </a:solidFill>
                          <a:latin typeface="Arial" panose="020B0604020202020204" pitchFamily="34" charset="0"/>
                          <a:cs typeface="Arial" panose="020B0604020202020204" pitchFamily="34" charset="0"/>
                        </a:defRPr>
                      </a:pPr>
                      <a:r>
                        <a:t>Daromad solig'ini to'lashdan oldingi 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253992"/>
                  </a:ext>
                </a:extLst>
              </a:tr>
              <a:tr h="324000">
                <a:tc>
                  <a:txBody>
                    <a:bodyPr/>
                    <a:lstStyle/>
                    <a:p>
                      <a:pPr>
                        <a:defRPr sz="1600">
                          <a:latin typeface="Arial" panose="020B0604020202020204" pitchFamily="34" charset="0"/>
                          <a:cs typeface="Arial" panose="020B0604020202020204" pitchFamily="34" charset="0"/>
                        </a:defRPr>
                      </a:pPr>
                      <a:r>
                        <a:t>Daromad solig'i bo'yicha xarajatlar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7780973"/>
                  </a:ext>
                </a:extLst>
              </a:tr>
              <a:tr h="324000">
                <a:tc>
                  <a:txBody>
                    <a:bodyPr/>
                    <a:lstStyle/>
                    <a:p>
                      <a:pPr>
                        <a:defRPr sz="1600" b="1">
                          <a:solidFill>
                            <a:schemeClr val="accent2"/>
                          </a:solidFill>
                          <a:latin typeface="Arial" panose="020B0604020202020204" pitchFamily="34" charset="0"/>
                          <a:cs typeface="Arial" panose="020B0604020202020204" pitchFamily="34" charset="0"/>
                        </a:defRPr>
                      </a:pPr>
                      <a:r>
                        <a:t>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854782"/>
                  </a:ext>
                </a:extLst>
              </a:tr>
            </a:tbl>
          </a:graphicData>
        </a:graphic>
      </p:graphicFrame>
      <p:sp>
        <p:nvSpPr>
          <p:cNvPr id="7" name="Rectangle 6">
            <a:extLst>
              <a:ext uri="{FF2B5EF4-FFF2-40B4-BE49-F238E27FC236}">
                <a16:creationId xmlns:a16="http://schemas.microsoft.com/office/drawing/2014/main" id="{6D281F93-BDFB-3721-1283-4992F1C4C3A9}"/>
              </a:ext>
            </a:extLst>
          </p:cNvPr>
          <p:cNvSpPr/>
          <p:nvPr/>
        </p:nvSpPr>
        <p:spPr>
          <a:xfrm>
            <a:off x="10953151" y="234378"/>
            <a:ext cx="612773" cy="53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p>
        </p:txBody>
      </p:sp>
    </p:spTree>
    <p:extLst>
      <p:ext uri="{BB962C8B-B14F-4D97-AF65-F5344CB8AC3E}">
        <p14:creationId xmlns:p14="http://schemas.microsoft.com/office/powerpoint/2010/main" val="238898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FB7EE9A-C3D1-9969-0A8A-D1BCABC075F4}"/>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15</a:t>
            </a:fld>
            <a:endParaRPr lang="en-US">
              <a:cs typeface="Arial" panose="020B0604020202020204" pitchFamily="34" charset="0"/>
            </a:endParaRPr>
          </a:p>
        </p:txBody>
      </p:sp>
      <p:sp>
        <p:nvSpPr>
          <p:cNvPr id="2" name="Title 2">
            <a:extLst>
              <a:ext uri="{FF2B5EF4-FFF2-40B4-BE49-F238E27FC236}">
                <a16:creationId xmlns:a16="http://schemas.microsoft.com/office/drawing/2014/main" id="{27012B89-DB5C-D4E7-A475-BFCEC8159222}"/>
              </a:ext>
            </a:extLst>
          </p:cNvPr>
          <p:cNvSpPr txBox="1">
            <a:spLocks/>
          </p:cNvSpPr>
          <p:nvPr/>
        </p:nvSpPr>
        <p:spPr>
          <a:xfrm>
            <a:off x="923264" y="1311388"/>
            <a:ext cx="10166494" cy="768823"/>
          </a:xfrm>
          <a:prstGeom prst="rect">
            <a:avLst/>
          </a:prstGeom>
        </p:spPr>
        <p:txBody>
          <a:bodyPr/>
          <a:lst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a:lstStyle>
          <a:p>
            <a:pPr>
              <a:defRPr sz="2400">
                <a:solidFill>
                  <a:schemeClr val="tx1"/>
                </a:solidFill>
              </a:defRPr>
            </a:pPr>
            <a:r>
              <a:t>Asosiy tadbirkorlik faoliyati sifatida aktivlarga investitsiya kirituvchi sub'ektlar bo'yicha aniq daromad va xarajatlarning tasnifi</a:t>
            </a:r>
          </a:p>
        </p:txBody>
      </p:sp>
      <p:sp>
        <p:nvSpPr>
          <p:cNvPr id="5" name="Rectangle 11">
            <a:extLst>
              <a:ext uri="{FF2B5EF4-FFF2-40B4-BE49-F238E27FC236}">
                <a16:creationId xmlns:a16="http://schemas.microsoft.com/office/drawing/2014/main" id="{6D90319F-8772-0029-4EF7-ECC3986AA16D}"/>
              </a:ext>
            </a:extLst>
          </p:cNvPr>
          <p:cNvSpPr/>
          <p:nvPr/>
        </p:nvSpPr>
        <p:spPr bwMode="auto">
          <a:xfrm>
            <a:off x="1034476" y="2183539"/>
            <a:ext cx="9972138" cy="1316268"/>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algn="ctr" defTabSz="603647">
              <a:defRPr sz="1400">
                <a:latin typeface="Arial" panose="020B0604020202020204" pitchFamily="34" charset="0"/>
                <a:cs typeface="Arial" panose="020B0604020202020204" pitchFamily="34" charset="0"/>
              </a:defRPr>
            </a:pPr>
            <a:r>
              <a:t>Daromadlar va xarajatlar:</a:t>
            </a:r>
            <a:endParaRPr lang="en-GB" sz="1400" strike="sngStrike">
              <a:latin typeface="Arial" panose="020B0604020202020204" pitchFamily="34" charset="0"/>
              <a:cs typeface="Arial" panose="020B0604020202020204" pitchFamily="34" charset="0"/>
            </a:endParaRPr>
          </a:p>
        </p:txBody>
      </p:sp>
      <p:sp>
        <p:nvSpPr>
          <p:cNvPr id="9" name="Rectangle 13">
            <a:extLst>
              <a:ext uri="{FF2B5EF4-FFF2-40B4-BE49-F238E27FC236}">
                <a16:creationId xmlns:a16="http://schemas.microsoft.com/office/drawing/2014/main" id="{E8DF397C-6E07-E614-C9AC-7A16C36A5908}"/>
              </a:ext>
            </a:extLst>
          </p:cNvPr>
          <p:cNvSpPr/>
          <p:nvPr/>
        </p:nvSpPr>
        <p:spPr bwMode="auto">
          <a:xfrm>
            <a:off x="4008789" y="2483150"/>
            <a:ext cx="2281016" cy="901265"/>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defTabSz="603647">
              <a:defRPr sz="1400">
                <a:latin typeface="Arial" panose="020B0604020202020204" pitchFamily="34" charset="0"/>
                <a:cs typeface="Arial" panose="020B0604020202020204" pitchFamily="34" charset="0"/>
              </a:defRPr>
            </a:pPr>
            <a:r>
              <a:t>assotsiatsiyalar, qo'shma korxonalar va konsolidatsiyalanmagan sho''ba korxonalarga investitsiyalar</a:t>
            </a:r>
            <a:endParaRPr lang="en-GB" sz="1400" baseline="30000">
              <a:latin typeface="Arial" panose="020B0604020202020204" pitchFamily="34" charset="0"/>
              <a:cs typeface="Arial" panose="020B0604020202020204" pitchFamily="34" charset="0"/>
            </a:endParaRPr>
          </a:p>
        </p:txBody>
      </p:sp>
      <p:sp>
        <p:nvSpPr>
          <p:cNvPr id="10" name="正方形/長方形 43">
            <a:extLst>
              <a:ext uri="{FF2B5EF4-FFF2-40B4-BE49-F238E27FC236}">
                <a16:creationId xmlns:a16="http://schemas.microsoft.com/office/drawing/2014/main" id="{44620910-58B4-E060-ED93-C04107A88D56}"/>
              </a:ext>
            </a:extLst>
          </p:cNvPr>
          <p:cNvSpPr/>
          <p:nvPr/>
        </p:nvSpPr>
        <p:spPr>
          <a:xfrm>
            <a:off x="7083640" y="4500805"/>
            <a:ext cx="3177975" cy="59143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400">
                <a:solidFill>
                  <a:schemeClr val="tx1"/>
                </a:solidFill>
                <a:latin typeface="Arial" panose="020B0604020202020204" pitchFamily="34" charset="0"/>
                <a:cs typeface="Arial" panose="020B0604020202020204" pitchFamily="34" charset="0"/>
              </a:defRPr>
            </a:pPr>
            <a:r>
              <a:t>Aktivga investitsiya qilish asosiy biznes faoliyatimi?</a:t>
            </a:r>
            <a:endParaRPr lang="en-GB" sz="1400" baseline="30000">
              <a:solidFill>
                <a:schemeClr val="tx1"/>
              </a:solidFill>
              <a:latin typeface="Arial" panose="020B0604020202020204" pitchFamily="34" charset="0"/>
              <a:cs typeface="Arial" panose="020B0604020202020204" pitchFamily="34" charset="0"/>
            </a:endParaRPr>
          </a:p>
        </p:txBody>
      </p:sp>
      <p:cxnSp>
        <p:nvCxnSpPr>
          <p:cNvPr id="11" name="直線矢印コネクタ 47">
            <a:extLst>
              <a:ext uri="{FF2B5EF4-FFF2-40B4-BE49-F238E27FC236}">
                <a16:creationId xmlns:a16="http://schemas.microsoft.com/office/drawing/2014/main" id="{1568087C-400F-231F-B086-F0B1311B2470}"/>
              </a:ext>
            </a:extLst>
          </p:cNvPr>
          <p:cNvCxnSpPr>
            <a:cxnSpLocks/>
            <a:endCxn id="36" idx="0"/>
          </p:cNvCxnSpPr>
          <p:nvPr/>
        </p:nvCxnSpPr>
        <p:spPr>
          <a:xfrm>
            <a:off x="9286294" y="5082889"/>
            <a:ext cx="0" cy="375803"/>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57">
            <a:extLst>
              <a:ext uri="{FF2B5EF4-FFF2-40B4-BE49-F238E27FC236}">
                <a16:creationId xmlns:a16="http://schemas.microsoft.com/office/drawing/2014/main" id="{24D1D537-2AA7-679D-23C7-A5DEAD416764}"/>
              </a:ext>
            </a:extLst>
          </p:cNvPr>
          <p:cNvCxnSpPr>
            <a:cxnSpLocks/>
          </p:cNvCxnSpPr>
          <p:nvPr/>
        </p:nvCxnSpPr>
        <p:spPr>
          <a:xfrm>
            <a:off x="7408704" y="5093051"/>
            <a:ext cx="0" cy="365640"/>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65">
            <a:extLst>
              <a:ext uri="{FF2B5EF4-FFF2-40B4-BE49-F238E27FC236}">
                <a16:creationId xmlns:a16="http://schemas.microsoft.com/office/drawing/2014/main" id="{1BEC0056-E2E4-9EEA-708C-5FDDE383CA39}"/>
              </a:ext>
            </a:extLst>
          </p:cNvPr>
          <p:cNvCxnSpPr>
            <a:cxnSpLocks/>
            <a:stCxn id="9" idx="2"/>
            <a:endCxn id="27" idx="0"/>
          </p:cNvCxnSpPr>
          <p:nvPr/>
        </p:nvCxnSpPr>
        <p:spPr>
          <a:xfrm>
            <a:off x="5149297" y="3384415"/>
            <a:ext cx="1" cy="358145"/>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70">
            <a:extLst>
              <a:ext uri="{FF2B5EF4-FFF2-40B4-BE49-F238E27FC236}">
                <a16:creationId xmlns:a16="http://schemas.microsoft.com/office/drawing/2014/main" id="{DD726181-DE68-FA92-F811-4E18E9236843}"/>
              </a:ext>
            </a:extLst>
          </p:cNvPr>
          <p:cNvSpPr/>
          <p:nvPr/>
        </p:nvSpPr>
        <p:spPr>
          <a:xfrm>
            <a:off x="9299201" y="5149943"/>
            <a:ext cx="624315" cy="1905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400">
                <a:solidFill>
                  <a:schemeClr val="tx1"/>
                </a:solidFill>
                <a:latin typeface="Arial" panose="020B0604020202020204" pitchFamily="34" charset="0"/>
                <a:cs typeface="Arial" panose="020B0604020202020204" pitchFamily="34" charset="0"/>
              </a:defRPr>
            </a:pPr>
            <a:r>
              <a:t>Ha</a:t>
            </a:r>
          </a:p>
        </p:txBody>
      </p:sp>
      <p:sp>
        <p:nvSpPr>
          <p:cNvPr id="25" name="正方形/長方形 71">
            <a:extLst>
              <a:ext uri="{FF2B5EF4-FFF2-40B4-BE49-F238E27FC236}">
                <a16:creationId xmlns:a16="http://schemas.microsoft.com/office/drawing/2014/main" id="{8C399359-F3DF-FA11-0D44-7B4542DBC451}"/>
              </a:ext>
            </a:extLst>
          </p:cNvPr>
          <p:cNvSpPr/>
          <p:nvPr/>
        </p:nvSpPr>
        <p:spPr>
          <a:xfrm>
            <a:off x="6874023" y="5138206"/>
            <a:ext cx="548396" cy="21401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400">
                <a:solidFill>
                  <a:schemeClr val="tx1"/>
                </a:solidFill>
                <a:latin typeface="Arial" panose="020B0604020202020204" pitchFamily="34" charset="0"/>
                <a:cs typeface="Arial" panose="020B0604020202020204" pitchFamily="34" charset="0"/>
              </a:defRPr>
            </a:pPr>
            <a:r>
              <a:t>Yo'q</a:t>
            </a:r>
          </a:p>
        </p:txBody>
      </p:sp>
      <p:sp>
        <p:nvSpPr>
          <p:cNvPr id="26" name="Rectangle 11">
            <a:extLst>
              <a:ext uri="{FF2B5EF4-FFF2-40B4-BE49-F238E27FC236}">
                <a16:creationId xmlns:a16="http://schemas.microsoft.com/office/drawing/2014/main" id="{03FF1238-729B-AA54-7B47-E70A912F1FEA}"/>
              </a:ext>
            </a:extLst>
          </p:cNvPr>
          <p:cNvSpPr/>
          <p:nvPr/>
        </p:nvSpPr>
        <p:spPr bwMode="auto">
          <a:xfrm>
            <a:off x="6667792" y="2483151"/>
            <a:ext cx="3593820" cy="901265"/>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defTabSz="603647">
              <a:defRPr sz="1400">
                <a:latin typeface="Arial"/>
              </a:defRPr>
            </a:pPr>
            <a:r>
              <a:t>yakka tartibda va asosan korxonaning boshqa resurslaridan mustaqil ravishda daromad keltiradigan boshqa aktivlar</a:t>
            </a:r>
            <a:endParaRPr lang="en-GB" sz="1400"/>
          </a:p>
        </p:txBody>
      </p:sp>
      <p:sp>
        <p:nvSpPr>
          <p:cNvPr id="27" name="Rectangle 13">
            <a:extLst>
              <a:ext uri="{FF2B5EF4-FFF2-40B4-BE49-F238E27FC236}">
                <a16:creationId xmlns:a16="http://schemas.microsoft.com/office/drawing/2014/main" id="{E9599968-F58F-3B45-B93A-F2EDE5266356}"/>
              </a:ext>
            </a:extLst>
          </p:cNvPr>
          <p:cNvSpPr/>
          <p:nvPr/>
        </p:nvSpPr>
        <p:spPr bwMode="auto">
          <a:xfrm>
            <a:off x="4008789" y="3742560"/>
            <a:ext cx="2281018" cy="928619"/>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defTabSz="603647">
              <a:defRPr sz="1400">
                <a:latin typeface="Arial" panose="020B0604020202020204" pitchFamily="34" charset="0"/>
                <a:cs typeface="Arial" panose="020B0604020202020204" pitchFamily="34" charset="0"/>
              </a:defRPr>
            </a:pPr>
            <a:r>
              <a:t>Investitsiyalar kapital usulida hisobga olinadimi?</a:t>
            </a:r>
          </a:p>
        </p:txBody>
      </p:sp>
      <p:sp>
        <p:nvSpPr>
          <p:cNvPr id="28" name="Rectangle 13">
            <a:extLst>
              <a:ext uri="{FF2B5EF4-FFF2-40B4-BE49-F238E27FC236}">
                <a16:creationId xmlns:a16="http://schemas.microsoft.com/office/drawing/2014/main" id="{E8E85558-079F-CCB4-FBE8-C1FA767768E6}"/>
              </a:ext>
            </a:extLst>
          </p:cNvPr>
          <p:cNvSpPr/>
          <p:nvPr/>
        </p:nvSpPr>
        <p:spPr bwMode="auto">
          <a:xfrm>
            <a:off x="1738927" y="2477102"/>
            <a:ext cx="1891875" cy="901265"/>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defTabSz="603647">
              <a:defRPr sz="1400">
                <a:latin typeface="Arial" panose="020B0604020202020204" pitchFamily="34" charset="0"/>
                <a:cs typeface="Arial" panose="020B0604020202020204" pitchFamily="34" charset="0"/>
              </a:defRPr>
            </a:pPr>
            <a:r>
              <a:t>naqd pullar va ularning ekvivalentlari</a:t>
            </a:r>
          </a:p>
        </p:txBody>
      </p:sp>
      <p:cxnSp>
        <p:nvCxnSpPr>
          <p:cNvPr id="29" name="Connector: Elbow 28">
            <a:extLst>
              <a:ext uri="{FF2B5EF4-FFF2-40B4-BE49-F238E27FC236}">
                <a16:creationId xmlns:a16="http://schemas.microsoft.com/office/drawing/2014/main" id="{09CBBE31-CF9A-8ECB-49A2-12C953FB9E4F}"/>
              </a:ext>
            </a:extLst>
          </p:cNvPr>
          <p:cNvCxnSpPr>
            <a:cxnSpLocks/>
          </p:cNvCxnSpPr>
          <p:nvPr/>
        </p:nvCxnSpPr>
        <p:spPr>
          <a:xfrm>
            <a:off x="6289805" y="4220392"/>
            <a:ext cx="1598051" cy="278976"/>
          </a:xfrm>
          <a:prstGeom prst="bentConnector3">
            <a:avLst>
              <a:gd name="adj1" fmla="val 1002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57">
            <a:extLst>
              <a:ext uri="{FF2B5EF4-FFF2-40B4-BE49-F238E27FC236}">
                <a16:creationId xmlns:a16="http://schemas.microsoft.com/office/drawing/2014/main" id="{6670E24B-E9A5-E78C-7E95-11E19C66A822}"/>
              </a:ext>
            </a:extLst>
          </p:cNvPr>
          <p:cNvCxnSpPr>
            <a:cxnSpLocks/>
            <a:stCxn id="26" idx="2"/>
          </p:cNvCxnSpPr>
          <p:nvPr/>
        </p:nvCxnSpPr>
        <p:spPr>
          <a:xfrm>
            <a:off x="8464702" y="3384416"/>
            <a:ext cx="0" cy="1114952"/>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65">
            <a:extLst>
              <a:ext uri="{FF2B5EF4-FFF2-40B4-BE49-F238E27FC236}">
                <a16:creationId xmlns:a16="http://schemas.microsoft.com/office/drawing/2014/main" id="{C8094EA5-90A0-E60E-D4BB-9C3E52E76B93}"/>
              </a:ext>
            </a:extLst>
          </p:cNvPr>
          <p:cNvCxnSpPr>
            <a:cxnSpLocks/>
          </p:cNvCxnSpPr>
          <p:nvPr/>
        </p:nvCxnSpPr>
        <p:spPr>
          <a:xfrm>
            <a:off x="5219764" y="4671179"/>
            <a:ext cx="0" cy="787512"/>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65">
            <a:extLst>
              <a:ext uri="{FF2B5EF4-FFF2-40B4-BE49-F238E27FC236}">
                <a16:creationId xmlns:a16="http://schemas.microsoft.com/office/drawing/2014/main" id="{2A283534-BF12-B001-9186-BD517FF94EC2}"/>
              </a:ext>
            </a:extLst>
          </p:cNvPr>
          <p:cNvCxnSpPr>
            <a:cxnSpLocks/>
            <a:stCxn id="28" idx="2"/>
            <a:endCxn id="33" idx="0"/>
          </p:cNvCxnSpPr>
          <p:nvPr/>
        </p:nvCxnSpPr>
        <p:spPr>
          <a:xfrm>
            <a:off x="2684865" y="3378367"/>
            <a:ext cx="19998" cy="2080324"/>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6">
            <a:extLst>
              <a:ext uri="{FF2B5EF4-FFF2-40B4-BE49-F238E27FC236}">
                <a16:creationId xmlns:a16="http://schemas.microsoft.com/office/drawing/2014/main" id="{F075F481-C41C-8146-9D68-CA10429CB61B}"/>
              </a:ext>
            </a:extLst>
          </p:cNvPr>
          <p:cNvSpPr/>
          <p:nvPr/>
        </p:nvSpPr>
        <p:spPr bwMode="auto">
          <a:xfrm>
            <a:off x="1133289" y="5458691"/>
            <a:ext cx="3143148" cy="121024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defRPr sz="1400">
                <a:solidFill>
                  <a:schemeClr val="bg1"/>
                </a:solidFill>
                <a:latin typeface="Arial" panose="020B0604020202020204" pitchFamily="34" charset="0"/>
                <a:ea typeface="Cambria" panose="02040503050406030204" pitchFamily="18" charset="0"/>
                <a:cs typeface="Arial" panose="020B0604020202020204" pitchFamily="34" charset="0"/>
              </a:defRPr>
            </a:pPr>
            <a:r>
              <a:t>Tasniflash quyidagilarga bog'liq:</a:t>
            </a:r>
          </a:p>
          <a:p>
            <a:pPr marL="285750" indent="-285750" algn="l">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pPr>
            <a:r>
              <a:t>kompaniya asosiy tadbirkorlik faoliyatini belgilaganmi; va</a:t>
            </a:r>
          </a:p>
          <a:p>
            <a:pPr marL="285750" indent="-285750" algn="l">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pPr>
            <a:r>
              <a:t>ko'rsatilgan asosiy tadbirkorlik faoliyati turi.</a:t>
            </a:r>
            <a:endParaRPr lang="en-GB" sz="140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34" name="正方形/長方形 71">
            <a:extLst>
              <a:ext uri="{FF2B5EF4-FFF2-40B4-BE49-F238E27FC236}">
                <a16:creationId xmlns:a16="http://schemas.microsoft.com/office/drawing/2014/main" id="{50EAD23E-AD24-C609-DA17-BB31667F04B4}"/>
              </a:ext>
            </a:extLst>
          </p:cNvPr>
          <p:cNvSpPr/>
          <p:nvPr/>
        </p:nvSpPr>
        <p:spPr>
          <a:xfrm>
            <a:off x="6422618" y="3960013"/>
            <a:ext cx="633671" cy="1905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400">
                <a:solidFill>
                  <a:schemeClr val="tx1"/>
                </a:solidFill>
                <a:latin typeface="Arial" panose="020B0604020202020204" pitchFamily="34" charset="0"/>
                <a:cs typeface="Arial" panose="020B0604020202020204" pitchFamily="34" charset="0"/>
              </a:defRPr>
            </a:pPr>
            <a:r>
              <a:t>Yo'q</a:t>
            </a:r>
          </a:p>
        </p:txBody>
      </p:sp>
      <p:sp>
        <p:nvSpPr>
          <p:cNvPr id="35" name="正方形/長方形 70">
            <a:extLst>
              <a:ext uri="{FF2B5EF4-FFF2-40B4-BE49-F238E27FC236}">
                <a16:creationId xmlns:a16="http://schemas.microsoft.com/office/drawing/2014/main" id="{4656FDA7-1F2B-ECAD-0BB0-B46B1BD04AE9}"/>
              </a:ext>
            </a:extLst>
          </p:cNvPr>
          <p:cNvSpPr/>
          <p:nvPr/>
        </p:nvSpPr>
        <p:spPr>
          <a:xfrm>
            <a:off x="4630549" y="4901693"/>
            <a:ext cx="633671" cy="1905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400">
                <a:solidFill>
                  <a:schemeClr val="tx1"/>
                </a:solidFill>
                <a:latin typeface="Arial" panose="020B0604020202020204" pitchFamily="34" charset="0"/>
                <a:cs typeface="Arial" panose="020B0604020202020204" pitchFamily="34" charset="0"/>
              </a:defRPr>
            </a:pPr>
            <a:r>
              <a:t>Ha</a:t>
            </a:r>
          </a:p>
        </p:txBody>
      </p:sp>
      <p:sp>
        <p:nvSpPr>
          <p:cNvPr id="36" name="Rectangle 8">
            <a:extLst>
              <a:ext uri="{FF2B5EF4-FFF2-40B4-BE49-F238E27FC236}">
                <a16:creationId xmlns:a16="http://schemas.microsoft.com/office/drawing/2014/main" id="{338C1177-E6BB-2845-17B3-324F3EE5F4D1}"/>
              </a:ext>
            </a:extLst>
          </p:cNvPr>
          <p:cNvSpPr/>
          <p:nvPr/>
        </p:nvSpPr>
        <p:spPr bwMode="auto">
          <a:xfrm>
            <a:off x="8310976" y="5458692"/>
            <a:ext cx="1950636" cy="121024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a:defRPr sz="1600">
                <a:solidFill>
                  <a:schemeClr val="bg1"/>
                </a:solidFill>
                <a:latin typeface="Arial" panose="020B0604020202020204" pitchFamily="34" charset="0"/>
                <a:ea typeface="Cambria" panose="02040503050406030204" pitchFamily="18" charset="0"/>
                <a:cs typeface="Arial" panose="020B0604020202020204" pitchFamily="34" charset="0"/>
              </a:defRPr>
            </a:pPr>
            <a:r>
              <a:t>faoliyat ko'rsatmoqda</a:t>
            </a:r>
          </a:p>
        </p:txBody>
      </p:sp>
      <p:sp>
        <p:nvSpPr>
          <p:cNvPr id="37" name="Rectangle 8">
            <a:extLst>
              <a:ext uri="{FF2B5EF4-FFF2-40B4-BE49-F238E27FC236}">
                <a16:creationId xmlns:a16="http://schemas.microsoft.com/office/drawing/2014/main" id="{2154543D-ED08-710A-2FC4-280A18628D25}"/>
              </a:ext>
            </a:extLst>
          </p:cNvPr>
          <p:cNvSpPr/>
          <p:nvPr/>
        </p:nvSpPr>
        <p:spPr bwMode="auto">
          <a:xfrm>
            <a:off x="4713731" y="5458691"/>
            <a:ext cx="3015083" cy="121024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a:defRPr sz="1600">
                <a:solidFill>
                  <a:schemeClr val="bg1"/>
                </a:solidFill>
                <a:latin typeface="Arial" panose="020B0604020202020204" pitchFamily="34" charset="0"/>
                <a:ea typeface="Cambria" panose="02040503050406030204" pitchFamily="18" charset="0"/>
                <a:cs typeface="Arial" panose="020B0604020202020204" pitchFamily="34" charset="0"/>
              </a:defRPr>
            </a:pPr>
            <a:r>
              <a:t>sarmoya kiritish</a:t>
            </a:r>
          </a:p>
        </p:txBody>
      </p:sp>
    </p:spTree>
    <p:extLst>
      <p:ext uri="{BB962C8B-B14F-4D97-AF65-F5344CB8AC3E}">
        <p14:creationId xmlns:p14="http://schemas.microsoft.com/office/powerpoint/2010/main" val="160606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FB7EE9A-C3D1-9969-0A8A-D1BCABC075F4}"/>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16</a:t>
            </a:fld>
            <a:endParaRPr lang="en-US">
              <a:cs typeface="Arial" panose="020B0604020202020204" pitchFamily="34" charset="0"/>
            </a:endParaRPr>
          </a:p>
        </p:txBody>
      </p:sp>
      <p:sp>
        <p:nvSpPr>
          <p:cNvPr id="2" name="Title 2">
            <a:extLst>
              <a:ext uri="{FF2B5EF4-FFF2-40B4-BE49-F238E27FC236}">
                <a16:creationId xmlns:a16="http://schemas.microsoft.com/office/drawing/2014/main" id="{27012B89-DB5C-D4E7-A475-BFCEC8159222}"/>
              </a:ext>
            </a:extLst>
          </p:cNvPr>
          <p:cNvSpPr txBox="1">
            <a:spLocks/>
          </p:cNvSpPr>
          <p:nvPr/>
        </p:nvSpPr>
        <p:spPr>
          <a:xfrm>
            <a:off x="923264" y="1311388"/>
            <a:ext cx="10166494" cy="768823"/>
          </a:xfrm>
          <a:prstGeom prst="rect">
            <a:avLst/>
          </a:prstGeom>
        </p:spPr>
        <p:txBody>
          <a:bodyPr/>
          <a:lst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a:lstStyle>
          <a:p>
            <a:pPr>
              <a:defRPr sz="2400">
                <a:solidFill>
                  <a:schemeClr val="tx1"/>
                </a:solidFill>
              </a:defRPr>
            </a:pPr>
            <a:r>
              <a:t>Ko'rsatilgan asosiy tadbirkorlik faoliyati bilan shug'ullanadigan sub'ektlar bo'yicha pul mablag'lari va ularning ekvivalentlaridan daromadlar va xarajatlar tasnifi</a:t>
            </a:r>
          </a:p>
        </p:txBody>
      </p:sp>
      <p:sp>
        <p:nvSpPr>
          <p:cNvPr id="6" name="Rectangle 23">
            <a:extLst>
              <a:ext uri="{FF2B5EF4-FFF2-40B4-BE49-F238E27FC236}">
                <a16:creationId xmlns:a16="http://schemas.microsoft.com/office/drawing/2014/main" id="{A85007CC-ECEA-B650-AF63-213005DF3A5D}"/>
              </a:ext>
            </a:extLst>
          </p:cNvPr>
          <p:cNvSpPr/>
          <p:nvPr/>
        </p:nvSpPr>
        <p:spPr bwMode="auto">
          <a:xfrm>
            <a:off x="1224237" y="2308431"/>
            <a:ext cx="9983512" cy="387433"/>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defRPr sz="1600">
                <a:solidFill>
                  <a:schemeClr val="tx1"/>
                </a:solidFill>
                <a:latin typeface="Arial"/>
              </a:defRPr>
            </a:pPr>
            <a:r>
              <a:rPr>
                <a:ln>
                  <a:noFill/>
                </a:ln>
                <a:effectLst/>
                <a:sym typeface="Arial" charset="0"/>
              </a:rPr>
              <a:t>Muallif qiladi</a:t>
            </a:r>
            <a:r>
              <a:t>y asosiy biznes faoliyati sifatida moliyaviy aktivlarga sarmoya kiritasizmi?</a:t>
            </a:r>
            <a:endParaRPr kumimoji="0" lang="en-GB" sz="1600" b="0" i="0" u="none" strike="noStrike" cap="none" normalizeH="0" baseline="0">
              <a:ln>
                <a:noFill/>
              </a:ln>
              <a:solidFill>
                <a:schemeClr val="tx1"/>
              </a:solidFill>
              <a:effectLst/>
              <a:latin typeface="Arial"/>
              <a:sym typeface="Arial" charset="0"/>
            </a:endParaRPr>
          </a:p>
        </p:txBody>
      </p:sp>
      <p:sp>
        <p:nvSpPr>
          <p:cNvPr id="8" name="Rectangle 25">
            <a:extLst>
              <a:ext uri="{FF2B5EF4-FFF2-40B4-BE49-F238E27FC236}">
                <a16:creationId xmlns:a16="http://schemas.microsoft.com/office/drawing/2014/main" id="{3D949421-A307-45EC-680A-963AB4B215BF}"/>
              </a:ext>
            </a:extLst>
          </p:cNvPr>
          <p:cNvSpPr/>
          <p:nvPr/>
        </p:nvSpPr>
        <p:spPr bwMode="auto">
          <a:xfrm>
            <a:off x="3674382" y="2996796"/>
            <a:ext cx="7533367" cy="378722"/>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defRPr sz="1600">
                <a:solidFill>
                  <a:schemeClr val="tx1"/>
                </a:solidFill>
              </a:defRPr>
            </a:pPr>
            <a:r>
              <a:rPr>
                <a:ln>
                  <a:noFill/>
                </a:ln>
                <a:effectLst/>
                <a:latin typeface="Arial" charset="0"/>
                <a:ea typeface="ヒラギノ角ゴ ProN W3" charset="0"/>
                <a:cs typeface="ヒラギノ角ゴ ProN W3" charset="0"/>
                <a:sym typeface="Arial" charset="0"/>
              </a:rPr>
              <a:t>Muallif qiladi</a:t>
            </a:r>
            <a:r>
              <a:t>y asosiy biznes faoliyati sifatida mijozlarni moliyalashtirishni ta'minlaysizmi?</a:t>
            </a:r>
            <a:endParaRPr kumimoji="0" lang="en-GB" sz="16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p:txBody>
      </p:sp>
      <p:sp>
        <p:nvSpPr>
          <p:cNvPr id="15" name="Rectangle 28">
            <a:extLst>
              <a:ext uri="{FF2B5EF4-FFF2-40B4-BE49-F238E27FC236}">
                <a16:creationId xmlns:a16="http://schemas.microsoft.com/office/drawing/2014/main" id="{EE1972A1-AD5B-2DE0-67C2-238B320779F6}"/>
              </a:ext>
            </a:extLst>
          </p:cNvPr>
          <p:cNvSpPr/>
          <p:nvPr/>
        </p:nvSpPr>
        <p:spPr bwMode="auto">
          <a:xfrm>
            <a:off x="3674384" y="3650933"/>
            <a:ext cx="5119134" cy="86016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defRPr sz="1600">
                <a:solidFill>
                  <a:schemeClr val="tx1"/>
                </a:solidFill>
              </a:defRPr>
            </a:pPr>
            <a:r>
              <a:t>qiladi </a:t>
            </a:r>
            <a:r>
              <a:rPr>
                <a:ln>
                  <a:noFill/>
                </a:ln>
                <a:effectLst/>
                <a:latin typeface="Arial" charset="0"/>
                <a:ea typeface="ヒラギノ角ゴ ProN W3" charset="0"/>
                <a:cs typeface="ヒラギノ角ゴ ProN W3" charset="0"/>
                <a:sym typeface="Arial" charset="0"/>
              </a:rPr>
              <a:t>th</a:t>
            </a:r>
            <a:r>
              <a:t>Pul mablag'lari va ularning ekvivalentlaridan daromad yoki xarajatlar mijozlarni moliyalashtirish bilan bog'liqmi?</a:t>
            </a:r>
            <a:endParaRPr kumimoji="0" lang="en-GB" sz="16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p:txBody>
      </p:sp>
      <p:sp>
        <p:nvSpPr>
          <p:cNvPr id="16" name="正方形/長方形 22">
            <a:extLst>
              <a:ext uri="{FF2B5EF4-FFF2-40B4-BE49-F238E27FC236}">
                <a16:creationId xmlns:a16="http://schemas.microsoft.com/office/drawing/2014/main" id="{8E2B6E9E-3BE9-37C3-9DDD-5AA1D03CF82D}"/>
              </a:ext>
            </a:extLst>
          </p:cNvPr>
          <p:cNvSpPr/>
          <p:nvPr/>
        </p:nvSpPr>
        <p:spPr>
          <a:xfrm>
            <a:off x="7441065" y="2695864"/>
            <a:ext cx="684095" cy="2849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600">
                <a:solidFill>
                  <a:schemeClr val="tx1"/>
                </a:solidFill>
                <a:latin typeface="Arial" panose="020B0604020202020204" pitchFamily="34" charset="0"/>
                <a:cs typeface="Arial" panose="020B0604020202020204" pitchFamily="34" charset="0"/>
              </a:defRPr>
            </a:pPr>
            <a:r>
              <a:t>Yo'q</a:t>
            </a:r>
          </a:p>
        </p:txBody>
      </p:sp>
      <p:sp>
        <p:nvSpPr>
          <p:cNvPr id="17" name="正方形/長方形 23">
            <a:extLst>
              <a:ext uri="{FF2B5EF4-FFF2-40B4-BE49-F238E27FC236}">
                <a16:creationId xmlns:a16="http://schemas.microsoft.com/office/drawing/2014/main" id="{7ABCD9A9-F1F0-AA90-451F-8A9BAE08AFDF}"/>
              </a:ext>
            </a:extLst>
          </p:cNvPr>
          <p:cNvSpPr/>
          <p:nvPr/>
        </p:nvSpPr>
        <p:spPr>
          <a:xfrm>
            <a:off x="9994612" y="3965387"/>
            <a:ext cx="880950" cy="3115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600">
                <a:solidFill>
                  <a:schemeClr val="tx1"/>
                </a:solidFill>
                <a:latin typeface="Arial" panose="020B0604020202020204" pitchFamily="34" charset="0"/>
                <a:cs typeface="Arial" panose="020B0604020202020204" pitchFamily="34" charset="0"/>
              </a:defRPr>
            </a:pPr>
            <a:r>
              <a:t>Yo'q</a:t>
            </a:r>
          </a:p>
        </p:txBody>
      </p:sp>
      <p:sp>
        <p:nvSpPr>
          <p:cNvPr id="18" name="正方形/長方形 25">
            <a:extLst>
              <a:ext uri="{FF2B5EF4-FFF2-40B4-BE49-F238E27FC236}">
                <a16:creationId xmlns:a16="http://schemas.microsoft.com/office/drawing/2014/main" id="{132C150E-32F0-8537-5C38-3B4A9D5A6471}"/>
              </a:ext>
            </a:extLst>
          </p:cNvPr>
          <p:cNvSpPr/>
          <p:nvPr/>
        </p:nvSpPr>
        <p:spPr>
          <a:xfrm>
            <a:off x="1592340" y="3784603"/>
            <a:ext cx="880950" cy="2208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600">
                <a:solidFill>
                  <a:schemeClr val="tx1"/>
                </a:solidFill>
                <a:latin typeface="Arial" panose="020B0604020202020204" pitchFamily="34" charset="0"/>
                <a:cs typeface="Arial" panose="020B0604020202020204" pitchFamily="34" charset="0"/>
              </a:defRPr>
            </a:pPr>
            <a:r>
              <a:t>Ha</a:t>
            </a:r>
          </a:p>
        </p:txBody>
      </p:sp>
      <p:sp>
        <p:nvSpPr>
          <p:cNvPr id="19" name="正方形/長方形 26">
            <a:extLst>
              <a:ext uri="{FF2B5EF4-FFF2-40B4-BE49-F238E27FC236}">
                <a16:creationId xmlns:a16="http://schemas.microsoft.com/office/drawing/2014/main" id="{D5D40132-569D-51D8-89E9-3154DA1D03C5}"/>
              </a:ext>
            </a:extLst>
          </p:cNvPr>
          <p:cNvSpPr/>
          <p:nvPr/>
        </p:nvSpPr>
        <p:spPr>
          <a:xfrm>
            <a:off x="6174243" y="3393653"/>
            <a:ext cx="880946" cy="25447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600">
                <a:solidFill>
                  <a:schemeClr val="tx1"/>
                </a:solidFill>
                <a:latin typeface="Arial" panose="020B0604020202020204" pitchFamily="34" charset="0"/>
                <a:cs typeface="Arial" panose="020B0604020202020204" pitchFamily="34" charset="0"/>
              </a:defRPr>
            </a:pPr>
            <a:r>
              <a:t>Ha</a:t>
            </a:r>
          </a:p>
        </p:txBody>
      </p:sp>
      <p:cxnSp>
        <p:nvCxnSpPr>
          <p:cNvPr id="20" name="Straight Arrow Connector 19">
            <a:extLst>
              <a:ext uri="{FF2B5EF4-FFF2-40B4-BE49-F238E27FC236}">
                <a16:creationId xmlns:a16="http://schemas.microsoft.com/office/drawing/2014/main" id="{574CC7D7-D25E-BCB4-3E49-5116EB32D42A}"/>
              </a:ext>
            </a:extLst>
          </p:cNvPr>
          <p:cNvCxnSpPr>
            <a:cxnSpLocks/>
            <a:endCxn id="8" idx="0"/>
          </p:cNvCxnSpPr>
          <p:nvPr/>
        </p:nvCxnSpPr>
        <p:spPr>
          <a:xfrm>
            <a:off x="7441066" y="2695864"/>
            <a:ext cx="0" cy="3009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E90A9D7-2C29-1BD3-D06E-91AEB011613A}"/>
              </a:ext>
            </a:extLst>
          </p:cNvPr>
          <p:cNvCxnSpPr>
            <a:cxnSpLocks/>
            <a:endCxn id="46" idx="0"/>
          </p:cNvCxnSpPr>
          <p:nvPr/>
        </p:nvCxnSpPr>
        <p:spPr>
          <a:xfrm>
            <a:off x="10066728" y="3383930"/>
            <a:ext cx="0" cy="17108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F12FBD7-B196-D1C0-993B-6A4B9BFF572E}"/>
              </a:ext>
            </a:extLst>
          </p:cNvPr>
          <p:cNvCxnSpPr>
            <a:cxnSpLocks/>
          </p:cNvCxnSpPr>
          <p:nvPr/>
        </p:nvCxnSpPr>
        <p:spPr>
          <a:xfrm>
            <a:off x="2346538" y="2695864"/>
            <a:ext cx="0" cy="24108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D54BCE9-A37C-BBDA-0E27-4B92DFD5BBEF}"/>
              </a:ext>
            </a:extLst>
          </p:cNvPr>
          <p:cNvCxnSpPr>
            <a:cxnSpLocks/>
            <a:endCxn id="15" idx="0"/>
          </p:cNvCxnSpPr>
          <p:nvPr/>
        </p:nvCxnSpPr>
        <p:spPr>
          <a:xfrm>
            <a:off x="6230891" y="3383930"/>
            <a:ext cx="3060" cy="267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24">
            <a:extLst>
              <a:ext uri="{FF2B5EF4-FFF2-40B4-BE49-F238E27FC236}">
                <a16:creationId xmlns:a16="http://schemas.microsoft.com/office/drawing/2014/main" id="{3C9EC838-B2F1-D825-D6D1-BD0BBA0ABF5B}"/>
              </a:ext>
            </a:extLst>
          </p:cNvPr>
          <p:cNvSpPr/>
          <p:nvPr/>
        </p:nvSpPr>
        <p:spPr bwMode="auto">
          <a:xfrm>
            <a:off x="5477773" y="5094800"/>
            <a:ext cx="3315745" cy="108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indent="0" defTabSz="914400" rtl="0" eaLnBrk="1" fontAlgn="base" latinLnBrk="0" hangingPunct="1">
              <a:lnSpc>
                <a:spcPct val="100000"/>
              </a:lnSpc>
              <a:spcBef>
                <a:spcPct val="0"/>
              </a:spcBef>
              <a:spcAft>
                <a:spcPct val="0"/>
              </a:spcAft>
              <a:buClrTx/>
              <a:buSzTx/>
              <a:buFontTx/>
              <a:buNone/>
              <a:tabLst/>
              <a:defRPr sz="1600">
                <a:solidFill>
                  <a:schemeClr val="bg1"/>
                </a:solidFill>
              </a:defRPr>
            </a:pPr>
            <a:r>
              <a:t>A</a:t>
            </a:r>
            <a:r>
              <a:rPr>
                <a:ln>
                  <a:noFill/>
                </a:ln>
                <a:effectLst/>
                <a:latin typeface="Arial" charset="0"/>
                <a:ea typeface="ヒラギノ角ゴ ProN W3" charset="0"/>
                <a:cs typeface="ヒラギノ角ゴ ProN W3" charset="0"/>
                <a:sym typeface="Arial" charset="0"/>
              </a:rPr>
              <a:t>operatsion toifaga yoki investitsiya toifasiga tasniflash uchun hisob siyosatini tanlash</a:t>
            </a:r>
          </a:p>
        </p:txBody>
      </p:sp>
      <p:cxnSp>
        <p:nvCxnSpPr>
          <p:cNvPr id="40" name="Straight Arrow Connector 39">
            <a:extLst>
              <a:ext uri="{FF2B5EF4-FFF2-40B4-BE49-F238E27FC236}">
                <a16:creationId xmlns:a16="http://schemas.microsoft.com/office/drawing/2014/main" id="{F73487DF-3420-6EBD-4F48-1FBC02A09B07}"/>
              </a:ext>
            </a:extLst>
          </p:cNvPr>
          <p:cNvCxnSpPr>
            <a:cxnSpLocks/>
          </p:cNvCxnSpPr>
          <p:nvPr/>
        </p:nvCxnSpPr>
        <p:spPr>
          <a:xfrm>
            <a:off x="4258258" y="4517499"/>
            <a:ext cx="0" cy="5773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89CA5C1-F9B6-7CDE-ECA5-2DFB67D40BB8}"/>
              </a:ext>
            </a:extLst>
          </p:cNvPr>
          <p:cNvCxnSpPr>
            <a:cxnSpLocks/>
            <a:endCxn id="39" idx="0"/>
          </p:cNvCxnSpPr>
          <p:nvPr/>
        </p:nvCxnSpPr>
        <p:spPr>
          <a:xfrm>
            <a:off x="7135645" y="4511093"/>
            <a:ext cx="1" cy="583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26">
            <a:extLst>
              <a:ext uri="{FF2B5EF4-FFF2-40B4-BE49-F238E27FC236}">
                <a16:creationId xmlns:a16="http://schemas.microsoft.com/office/drawing/2014/main" id="{736CF4CF-B6D1-FFB3-7A2D-BFECFCB8080D}"/>
              </a:ext>
            </a:extLst>
          </p:cNvPr>
          <p:cNvSpPr/>
          <p:nvPr/>
        </p:nvSpPr>
        <p:spPr>
          <a:xfrm>
            <a:off x="4110452" y="4701395"/>
            <a:ext cx="880950" cy="19244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600">
                <a:solidFill>
                  <a:schemeClr val="tx1"/>
                </a:solidFill>
                <a:latin typeface="Arial" panose="020B0604020202020204" pitchFamily="34" charset="0"/>
                <a:cs typeface="Arial" panose="020B0604020202020204" pitchFamily="34" charset="0"/>
              </a:defRPr>
            </a:pPr>
            <a:r>
              <a:t>Ha</a:t>
            </a:r>
          </a:p>
        </p:txBody>
      </p:sp>
      <p:sp>
        <p:nvSpPr>
          <p:cNvPr id="43" name="正方形/長方形 23">
            <a:extLst>
              <a:ext uri="{FF2B5EF4-FFF2-40B4-BE49-F238E27FC236}">
                <a16:creationId xmlns:a16="http://schemas.microsoft.com/office/drawing/2014/main" id="{87A6C0F9-E5B3-C631-7159-C7E425EC94CD}"/>
              </a:ext>
            </a:extLst>
          </p:cNvPr>
          <p:cNvSpPr/>
          <p:nvPr/>
        </p:nvSpPr>
        <p:spPr>
          <a:xfrm>
            <a:off x="7000590" y="4709926"/>
            <a:ext cx="880950" cy="19244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sz="1600">
                <a:solidFill>
                  <a:schemeClr val="tx1"/>
                </a:solidFill>
                <a:latin typeface="Arial" panose="020B0604020202020204" pitchFamily="34" charset="0"/>
                <a:cs typeface="Arial" panose="020B0604020202020204" pitchFamily="34" charset="0"/>
              </a:defRPr>
            </a:pPr>
            <a:r>
              <a:t>Yo'q</a:t>
            </a:r>
          </a:p>
        </p:txBody>
      </p:sp>
      <p:sp>
        <p:nvSpPr>
          <p:cNvPr id="45" name="Rectangle 8">
            <a:extLst>
              <a:ext uri="{FF2B5EF4-FFF2-40B4-BE49-F238E27FC236}">
                <a16:creationId xmlns:a16="http://schemas.microsoft.com/office/drawing/2014/main" id="{11D0A7D7-065F-76BF-9D3B-A722923FB680}"/>
              </a:ext>
            </a:extLst>
          </p:cNvPr>
          <p:cNvSpPr/>
          <p:nvPr/>
        </p:nvSpPr>
        <p:spPr bwMode="auto">
          <a:xfrm>
            <a:off x="1224236" y="5094800"/>
            <a:ext cx="3767165" cy="108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a:defRPr sz="1600">
                <a:solidFill>
                  <a:schemeClr val="bg1"/>
                </a:solidFill>
                <a:latin typeface="Arial" panose="020B0604020202020204" pitchFamily="34" charset="0"/>
                <a:ea typeface="Cambria" panose="02040503050406030204" pitchFamily="18" charset="0"/>
                <a:cs typeface="Arial" panose="020B0604020202020204" pitchFamily="34" charset="0"/>
              </a:defRPr>
            </a:pPr>
            <a:r>
              <a:t>faoliyat ko'rsatmoqda</a:t>
            </a:r>
          </a:p>
        </p:txBody>
      </p:sp>
      <p:sp>
        <p:nvSpPr>
          <p:cNvPr id="46" name="Rectangle 6">
            <a:extLst>
              <a:ext uri="{FF2B5EF4-FFF2-40B4-BE49-F238E27FC236}">
                <a16:creationId xmlns:a16="http://schemas.microsoft.com/office/drawing/2014/main" id="{37453033-6FFF-B936-762E-D00290BF1787}"/>
              </a:ext>
            </a:extLst>
          </p:cNvPr>
          <p:cNvSpPr/>
          <p:nvPr/>
        </p:nvSpPr>
        <p:spPr bwMode="auto">
          <a:xfrm>
            <a:off x="9091410" y="5094800"/>
            <a:ext cx="1950636" cy="1080000"/>
          </a:xfrm>
          <a:prstGeom prst="rect">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p>
            <a:pPr algn="ctr">
              <a:defRPr sz="1600">
                <a:solidFill>
                  <a:schemeClr val="bg1"/>
                </a:solidFill>
                <a:latin typeface="Arial" panose="020B0604020202020204" pitchFamily="34" charset="0"/>
                <a:ea typeface="Cambria" panose="02040503050406030204" pitchFamily="18" charset="0"/>
                <a:cs typeface="Arial" panose="020B0604020202020204" pitchFamily="34" charset="0"/>
              </a:defRPr>
            </a:pPr>
            <a:r>
              <a:t>sarmoya kiritish</a:t>
            </a:r>
          </a:p>
        </p:txBody>
      </p:sp>
    </p:spTree>
    <p:extLst>
      <p:ext uri="{BB962C8B-B14F-4D97-AF65-F5344CB8AC3E}">
        <p14:creationId xmlns:p14="http://schemas.microsoft.com/office/powerpoint/2010/main" val="20784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A5C553-D540-C347-53CE-6FF51C109DFC}"/>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17</a:t>
            </a:fld>
            <a:endParaRPr lang="en-US">
              <a:cs typeface="Arial" panose="020B0604020202020204" pitchFamily="34" charset="0"/>
            </a:endParaRPr>
          </a:p>
        </p:txBody>
      </p:sp>
      <p:sp>
        <p:nvSpPr>
          <p:cNvPr id="3" name="Title 2">
            <a:extLst>
              <a:ext uri="{FF2B5EF4-FFF2-40B4-BE49-F238E27FC236}">
                <a16:creationId xmlns:a16="http://schemas.microsoft.com/office/drawing/2014/main" id="{6514016E-AEB4-ACB2-2AD1-150351D3B734}"/>
              </a:ext>
            </a:extLst>
          </p:cNvPr>
          <p:cNvSpPr>
            <a:spLocks noGrp="1"/>
          </p:cNvSpPr>
          <p:nvPr>
            <p:ph type="ctrTitle"/>
          </p:nvPr>
        </p:nvSpPr>
        <p:spPr/>
        <p:txBody>
          <a:bodyPr/>
          <a:lstStyle/>
          <a:p>
            <a:r>
              <a:t>Boshqaruv tomonidan belgilangan samaradorlik choralari</a:t>
            </a:r>
          </a:p>
        </p:txBody>
      </p:sp>
    </p:spTree>
    <p:extLst>
      <p:ext uri="{BB962C8B-B14F-4D97-AF65-F5344CB8AC3E}">
        <p14:creationId xmlns:p14="http://schemas.microsoft.com/office/powerpoint/2010/main" val="104807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0938C-8231-91CD-95F1-91E84337457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9809784C-4D39-2E25-81DC-275779024E6E}"/>
              </a:ext>
            </a:extLst>
          </p:cNvPr>
          <p:cNvSpPr>
            <a:spLocks noGrp="1"/>
          </p:cNvSpPr>
          <p:nvPr>
            <p:ph type="title"/>
          </p:nvPr>
        </p:nvSpPr>
        <p:spPr/>
        <p:txBody>
          <a:bodyPr/>
          <a:lstStyle/>
          <a:p>
            <a:r>
              <a:t>Boshqaruv tomonidan belgilangan samaradorlik choralari (MPM)</a:t>
            </a:r>
          </a:p>
        </p:txBody>
      </p:sp>
      <p:sp>
        <p:nvSpPr>
          <p:cNvPr id="4" name="Text Placeholder 3">
            <a:extLst>
              <a:ext uri="{FF2B5EF4-FFF2-40B4-BE49-F238E27FC236}">
                <a16:creationId xmlns:a16="http://schemas.microsoft.com/office/drawing/2014/main" id="{104BC42D-9F82-0F24-A919-FEDF28B7F7BD}"/>
              </a:ext>
            </a:extLst>
          </p:cNvPr>
          <p:cNvSpPr>
            <a:spLocks noGrp="1"/>
          </p:cNvSpPr>
          <p:nvPr>
            <p:ph type="body" sz="quarter" idx="12"/>
          </p:nvPr>
        </p:nvSpPr>
        <p:spPr/>
        <p:txBody>
          <a:bodyPr/>
          <a:lstStyle/>
          <a:p>
            <a:pPr>
              <a:defRPr sz="2000" b="1">
                <a:solidFill>
                  <a:schemeClr val="accent2"/>
                </a:solidFill>
              </a:defRPr>
            </a:pPr>
            <a:r>
              <a:t>Investorlarning xavotirlari</a:t>
            </a:r>
          </a:p>
          <a:p>
            <a:pPr marL="285750" indent="-285750">
              <a:buFont typeface="Arial" panose="020B0604020202020204" pitchFamily="34" charset="0"/>
              <a:buChar char="•"/>
              <a:defRPr sz="2000">
                <a:solidFill>
                  <a:schemeClr val="tx1"/>
                </a:solidFill>
              </a:defRPr>
            </a:pPr>
            <a:r>
              <a:t>Investorlar MPMlarni foydali deb bilishadi</a:t>
            </a:r>
            <a:r>
              <a:rPr>
                <a:latin typeface="Arial" panose="020B0604020202020204" pitchFamily="34" charset="0"/>
                <a:cs typeface="Arial" panose="020B0604020202020204" pitchFamily="34" charset="0"/>
              </a:rPr>
              <a:t> ammo ular bu chora-tadbirlar qanday hisoblangani shaffof emasligidan xavotirda</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5" name="Text Placeholder 4">
            <a:extLst>
              <a:ext uri="{FF2B5EF4-FFF2-40B4-BE49-F238E27FC236}">
                <a16:creationId xmlns:a16="http://schemas.microsoft.com/office/drawing/2014/main" id="{8468BF7C-4994-B5A1-0DF9-102885AF726D}"/>
              </a:ext>
            </a:extLst>
          </p:cNvPr>
          <p:cNvSpPr>
            <a:spLocks noGrp="1"/>
          </p:cNvSpPr>
          <p:nvPr>
            <p:ph type="body" sz="quarter" idx="13"/>
          </p:nvPr>
        </p:nvSpPr>
        <p:spPr>
          <a:xfrm>
            <a:off x="4689690" y="2505990"/>
            <a:ext cx="5987545" cy="3220943"/>
          </a:xfrm>
          <a:solidFill>
            <a:schemeClr val="bg2">
              <a:lumMod val="95000"/>
            </a:schemeClr>
          </a:solidFill>
        </p:spPr>
        <p:txBody>
          <a:bodyPr/>
          <a:lstStyle/>
          <a:p>
            <a:pPr>
              <a:defRPr sz="2000" b="1">
                <a:solidFill>
                  <a:schemeClr val="accent2"/>
                </a:solidFill>
              </a:defRPr>
            </a:pPr>
            <a:r>
              <a:t>Bugungi kunda qo'llaniladigan muqobil ishlash ko'rsatkichlari (APM) yoki GAAP bo'lmagan o'lchovlarga misollar</a:t>
            </a:r>
          </a:p>
          <a:p>
            <a:pPr marL="285750" indent="-285750">
              <a:buFont typeface="Arial" panose="020B0604020202020204" pitchFamily="34" charset="0"/>
              <a:buChar char="•"/>
              <a:defRPr sz="2000" b="1"/>
            </a:pPr>
            <a:r>
              <a:t>Tuzatilgan operatsion foyda</a:t>
            </a:r>
          </a:p>
          <a:p>
            <a:pPr marL="285750" indent="-285750">
              <a:buFont typeface="Arial" panose="020B0604020202020204" pitchFamily="34" charset="0"/>
              <a:buChar char="•"/>
              <a:defRPr sz="2000" b="1"/>
            </a:pPr>
            <a:r>
              <a:t>Tuzatilgan foyda yoki zarar</a:t>
            </a:r>
          </a:p>
          <a:p>
            <a:pPr marL="285750" indent="-285750">
              <a:buFont typeface="Arial" panose="020B0604020202020204" pitchFamily="34" charset="0"/>
              <a:buChar char="•"/>
              <a:defRPr sz="2000" b="1"/>
            </a:pPr>
            <a:r>
              <a:t>Tuzatilgan EBITDA</a:t>
            </a:r>
          </a:p>
          <a:p>
            <a:pPr marL="285750" indent="-285750">
              <a:buFont typeface="Arial" panose="020B0604020202020204" pitchFamily="34" charset="0"/>
              <a:buChar char="•"/>
              <a:defRPr sz="2000"/>
            </a:pPr>
            <a:r>
              <a:t>Erkin pul oqimi</a:t>
            </a:r>
          </a:p>
          <a:p>
            <a:pPr marL="285750" indent="-285750">
              <a:buFont typeface="Arial" panose="020B0604020202020204" pitchFamily="34" charset="0"/>
              <a:buChar char="•"/>
              <a:defRPr sz="2000"/>
            </a:pPr>
            <a:r>
              <a:t>Kapitalning rentabelligi</a:t>
            </a:r>
            <a:endParaRPr lang="en-GB" sz="2400"/>
          </a:p>
          <a:p>
            <a:pPr marL="552450" lvl="1" indent="-285750"/>
            <a:endParaRPr lang="en-GB" sz="2400"/>
          </a:p>
          <a:p>
            <a:pPr marL="552450" lvl="1" indent="-285750"/>
            <a:endParaRPr lang="en-GB" sz="2400"/>
          </a:p>
          <a:p>
            <a:pPr marL="552450" lvl="1" indent="-285750"/>
            <a:endParaRPr lang="en-GB" sz="2000"/>
          </a:p>
          <a:p>
            <a:pPr marL="552450" lvl="1" indent="-285750"/>
            <a:endParaRPr lang="en-GB" sz="2000"/>
          </a:p>
        </p:txBody>
      </p:sp>
    </p:spTree>
    <p:extLst>
      <p:ext uri="{BB962C8B-B14F-4D97-AF65-F5344CB8AC3E}">
        <p14:creationId xmlns:p14="http://schemas.microsoft.com/office/powerpoint/2010/main" val="187690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A66EE6-A605-F9B4-B353-30466D82C5F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19</a:t>
            </a:fld>
            <a:endParaRPr lang="en-US">
              <a:cs typeface="Arial" panose="020B0604020202020204" pitchFamily="34" charset="0"/>
            </a:endParaRPr>
          </a:p>
        </p:txBody>
      </p:sp>
      <p:sp>
        <p:nvSpPr>
          <p:cNvPr id="3" name="Title 2">
            <a:extLst>
              <a:ext uri="{FF2B5EF4-FFF2-40B4-BE49-F238E27FC236}">
                <a16:creationId xmlns:a16="http://schemas.microsoft.com/office/drawing/2014/main" id="{6A9BAC83-4B8D-8CCC-81B3-7BE79A2522AA}"/>
              </a:ext>
            </a:extLst>
          </p:cNvPr>
          <p:cNvSpPr>
            <a:spLocks noGrp="1"/>
          </p:cNvSpPr>
          <p:nvPr>
            <p:ph type="title"/>
          </p:nvPr>
        </p:nvSpPr>
        <p:spPr>
          <a:xfrm>
            <a:off x="923263" y="1311388"/>
            <a:ext cx="8975339" cy="1109550"/>
          </a:xfrm>
        </p:spPr>
        <p:txBody>
          <a:bodyPr/>
          <a:lstStyle/>
          <a:p>
            <a:r>
              <a:t>Boshqaruv tomonidan belgilangan samaradorlik choralari (MPM)</a:t>
            </a:r>
          </a:p>
        </p:txBody>
      </p:sp>
      <p:sp>
        <p:nvSpPr>
          <p:cNvPr id="5" name="Text Placeholder 4">
            <a:extLst>
              <a:ext uri="{FF2B5EF4-FFF2-40B4-BE49-F238E27FC236}">
                <a16:creationId xmlns:a16="http://schemas.microsoft.com/office/drawing/2014/main" id="{014ECDF4-B73B-2158-5BB8-53F47C7FF0C7}"/>
              </a:ext>
            </a:extLst>
          </p:cNvPr>
          <p:cNvSpPr>
            <a:spLocks noGrp="1"/>
          </p:cNvSpPr>
          <p:nvPr>
            <p:ph type="body" sz="quarter" idx="11"/>
          </p:nvPr>
        </p:nvSpPr>
        <p:spPr>
          <a:xfrm>
            <a:off x="2377440" y="2493963"/>
            <a:ext cx="5524901" cy="3757612"/>
          </a:xfrm>
        </p:spPr>
        <p:txBody>
          <a:bodyPr/>
          <a:lstStyle/>
          <a:p>
            <a:endParaRPr lang="en-GB" sz="2000">
              <a:latin typeface="Arial" panose="020B0604020202020204" pitchFamily="34" charset="0"/>
              <a:cs typeface="Arial" panose="020B0604020202020204" pitchFamily="34" charset="0"/>
            </a:endParaRPr>
          </a:p>
          <a:p>
            <a:pPr>
              <a:defRPr sz="2000"/>
            </a:pPr>
            <a:r>
              <a:rPr b="1">
                <a:solidFill>
                  <a:schemeClr val="accent2"/>
                </a:solidFill>
                <a:latin typeface="Arial" panose="020B0604020202020204" pitchFamily="34" charset="0"/>
                <a:cs typeface="Arial" panose="020B0604020202020204" pitchFamily="34" charset="0"/>
              </a:rPr>
              <a:t>Oraliq summalar </a:t>
            </a:r>
            <a:r>
              <a:rPr b="1">
                <a:solidFill>
                  <a:schemeClr val="accent2"/>
                </a:solidFill>
              </a:rPr>
              <a:t>ning </a:t>
            </a:r>
            <a:r>
              <a:rPr b="1">
                <a:solidFill>
                  <a:schemeClr val="accent2"/>
                </a:solidFill>
                <a:sym typeface="Arial" charset="0"/>
              </a:rPr>
              <a:t>daromadlar va xarajatlar </a:t>
            </a:r>
            <a:r>
              <a:rPr>
                <a:sym typeface="Arial" charset="0"/>
              </a:rPr>
              <a:t>UFRS buxgalteriya hisobi standartlari tomonidan talab qilinmaydi yoki maxsus ozod qilinmagan</a:t>
            </a:r>
          </a:p>
          <a:p>
            <a:endParaRPr lang="en-GB" sz="2000">
              <a:sym typeface="Arial" charset="0"/>
            </a:endParaRPr>
          </a:p>
          <a:p>
            <a:pPr>
              <a:defRPr sz="2000"/>
            </a:pPr>
            <a:r>
              <a:t>I</a:t>
            </a:r>
            <a:r>
              <a:rPr>
                <a:latin typeface="Arial" panose="020B0604020202020204" pitchFamily="34" charset="0"/>
                <a:cs typeface="Arial" panose="020B0604020202020204" pitchFamily="34" charset="0"/>
              </a:rPr>
              <a:t>tarkibiga kiritilgan </a:t>
            </a:r>
            <a:r>
              <a:rPr b="1">
                <a:solidFill>
                  <a:schemeClr val="accent2"/>
                </a:solidFill>
                <a:latin typeface="Arial" panose="020B0604020202020204" pitchFamily="34" charset="0"/>
                <a:cs typeface="Arial" panose="020B0604020202020204" pitchFamily="34" charset="0"/>
              </a:rPr>
              <a:t>moliyaviy hisobotlardan tashqari ommaviy xabarlar</a:t>
            </a:r>
          </a:p>
          <a:p>
            <a:endParaRPr lang="en-GB" sz="2000">
              <a:solidFill>
                <a:schemeClr val="tx1"/>
              </a:solidFill>
              <a:sym typeface="Arial" charset="0"/>
            </a:endParaRPr>
          </a:p>
          <a:p>
            <a:pPr>
              <a:defRPr sz="2000"/>
            </a:pPr>
            <a:r>
              <a:rPr>
                <a:solidFill>
                  <a:schemeClr val="tx1"/>
                </a:solidFill>
                <a:sym typeface="Arial" charset="0"/>
              </a:rPr>
              <a:t>Aloqa qiluvchi chora-tadbirlar </a:t>
            </a:r>
            <a:r>
              <a:rPr b="1">
                <a:solidFill>
                  <a:schemeClr val="accent2"/>
                </a:solidFill>
                <a:sym typeface="Arial" charset="0"/>
              </a:rPr>
              <a:t>boshqaruvning </a:t>
            </a:r>
            <a:r>
              <a:rPr b="1">
                <a:solidFill>
                  <a:schemeClr val="accent2"/>
                </a:solidFill>
                <a:latin typeface="Arial" panose="020B0604020202020204" pitchFamily="34" charset="0"/>
                <a:cs typeface="Arial" panose="020B0604020202020204" pitchFamily="34" charset="0"/>
              </a:rPr>
              <a:t>ko'rinish</a:t>
            </a:r>
            <a:r>
              <a:rPr>
                <a:solidFill>
                  <a:schemeClr val="tx1"/>
                </a:solidFill>
                <a:latin typeface="Arial" panose="020B0604020202020204" pitchFamily="34" charset="0"/>
                <a:cs typeface="Arial" panose="020B0604020202020204" pitchFamily="34" charset="0"/>
              </a:rPr>
              <a:t> kompaniyaning moliyaviy ko'rsatkichlari</a:t>
            </a:r>
          </a:p>
          <a:p>
            <a:pPr marL="285750" indent="-285750">
              <a:buFont typeface="Arial" panose="020B0604020202020204" pitchFamily="34" charset="0"/>
              <a:buChar char="•"/>
            </a:pPr>
            <a:endParaRPr lang="en-GB" sz="2000">
              <a:solidFill>
                <a:schemeClr val="tx1"/>
              </a:solidFill>
            </a:endParaRPr>
          </a:p>
          <a:p>
            <a:endParaRPr lang="en-GB" sz="2000" b="1">
              <a:solidFill>
                <a:schemeClr val="accent2"/>
              </a:solidFill>
              <a:latin typeface="Arial" panose="020B0604020202020204" pitchFamily="34" charset="0"/>
              <a:cs typeface="Arial" panose="020B0604020202020204" pitchFamily="34" charset="0"/>
            </a:endParaRPr>
          </a:p>
          <a:p>
            <a:endParaRPr lang="en-GB" sz="2000"/>
          </a:p>
        </p:txBody>
      </p:sp>
      <p:pic>
        <p:nvPicPr>
          <p:cNvPr id="11" name="Graphic 10" descr="Management with solid fill">
            <a:extLst>
              <a:ext uri="{FF2B5EF4-FFF2-40B4-BE49-F238E27FC236}">
                <a16:creationId xmlns:a16="http://schemas.microsoft.com/office/drawing/2014/main" id="{5764DD38-2C96-6E60-9D77-9F5A868179F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84213" y="5538061"/>
            <a:ext cx="759867" cy="759867"/>
          </a:xfrm>
          <a:prstGeom prst="rect">
            <a:avLst/>
          </a:prstGeom>
        </p:spPr>
      </p:pic>
      <p:pic>
        <p:nvPicPr>
          <p:cNvPr id="13" name="Graphic 12" descr="Coins with solid fill">
            <a:extLst>
              <a:ext uri="{FF2B5EF4-FFF2-40B4-BE49-F238E27FC236}">
                <a16:creationId xmlns:a16="http://schemas.microsoft.com/office/drawing/2014/main" id="{A947818E-66E2-1643-B6A4-A23845B3024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84214" y="2917859"/>
            <a:ext cx="759867" cy="759867"/>
          </a:xfrm>
          <a:prstGeom prst="rect">
            <a:avLst/>
          </a:prstGeom>
        </p:spPr>
      </p:pic>
      <p:pic>
        <p:nvPicPr>
          <p:cNvPr id="4" name="Graphic 3" descr="Document with solid fill">
            <a:extLst>
              <a:ext uri="{FF2B5EF4-FFF2-40B4-BE49-F238E27FC236}">
                <a16:creationId xmlns:a16="http://schemas.microsoft.com/office/drawing/2014/main" id="{77E0DD15-22C3-D6AA-C75B-C58791CFA56F}"/>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1084213" y="4297761"/>
            <a:ext cx="759867" cy="759867"/>
          </a:xfrm>
          <a:prstGeom prst="rect">
            <a:avLst/>
          </a:prstGeom>
        </p:spPr>
      </p:pic>
    </p:spTree>
    <p:extLst>
      <p:ext uri="{BB962C8B-B14F-4D97-AF65-F5344CB8AC3E}">
        <p14:creationId xmlns:p14="http://schemas.microsoft.com/office/powerpoint/2010/main" val="102956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AACF77-57C4-7A18-9401-AB0DA02BA520}"/>
              </a:ext>
            </a:extLst>
          </p:cNvPr>
          <p:cNvSpPr>
            <a:spLocks noGrp="1"/>
          </p:cNvSpPr>
          <p:nvPr>
            <p:ph type="body" sz="quarter" idx="10"/>
          </p:nvPr>
        </p:nvSpPr>
        <p:spPr/>
        <p:txBody>
          <a:bodyPr/>
          <a:lstStyle/>
          <a:p>
            <a:pPr>
              <a:defRPr>
                <a:ea typeface="Helvetica Neue" panose="02000503000000020004" pitchFamily="2" charset="0"/>
              </a:defRPr>
            </a:pPr>
            <a:r>
              <a:rPr lang="uz-Latn-UZ" dirty="0"/>
              <a:t>Loyiha haqida umumiy ma'lumot</a:t>
            </a:r>
            <a:endParaRPr lang="en-GB" dirty="0"/>
          </a:p>
        </p:txBody>
      </p:sp>
      <p:sp>
        <p:nvSpPr>
          <p:cNvPr id="3" name="Footer Placeholder 2">
            <a:extLst>
              <a:ext uri="{FF2B5EF4-FFF2-40B4-BE49-F238E27FC236}">
                <a16:creationId xmlns:a16="http://schemas.microsoft.com/office/drawing/2014/main" id="{6525400D-6CEE-24D3-C13E-6E8F9B0BD8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721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0938C-8231-91CD-95F1-91E843374572}"/>
              </a:ext>
            </a:extLst>
          </p:cNvPr>
          <p:cNvSpPr>
            <a:spLocks noGrp="1"/>
          </p:cNvSpPr>
          <p:nvPr>
            <p:ph type="ftr" sz="quarter" idx="3"/>
          </p:nvPr>
        </p:nvSpPr>
        <p:spPr/>
        <p:txBody>
          <a:bodyPr/>
          <a:lstStyle/>
          <a:p>
            <a:fld id="{4790123A-71E8-BF43-B702-A9002E60F899}" type="slidenum">
              <a:rPr lang="en-GB" noProof="0" smtClean="0">
                <a:cs typeface="Arial" panose="020B0604020202020204" pitchFamily="34" charset="0"/>
              </a:rPr>
              <a:t>20</a:t>
            </a:fld>
            <a:endParaRPr lang="en-GB" noProof="0">
              <a:cs typeface="Arial" panose="020B0604020202020204" pitchFamily="34" charset="0"/>
            </a:endParaRPr>
          </a:p>
        </p:txBody>
      </p:sp>
      <p:sp>
        <p:nvSpPr>
          <p:cNvPr id="3" name="Title 2">
            <a:extLst>
              <a:ext uri="{FF2B5EF4-FFF2-40B4-BE49-F238E27FC236}">
                <a16:creationId xmlns:a16="http://schemas.microsoft.com/office/drawing/2014/main" id="{9809784C-4D39-2E25-81DC-275779024E6E}"/>
              </a:ext>
            </a:extLst>
          </p:cNvPr>
          <p:cNvSpPr>
            <a:spLocks noGrp="1"/>
          </p:cNvSpPr>
          <p:nvPr>
            <p:ph type="title"/>
          </p:nvPr>
        </p:nvSpPr>
        <p:spPr/>
        <p:txBody>
          <a:bodyPr/>
          <a:lstStyle/>
          <a:p>
            <a:r>
              <a:t>MPMlar uchun ma'lumotlar</a:t>
            </a:r>
          </a:p>
        </p:txBody>
      </p:sp>
      <p:sp>
        <p:nvSpPr>
          <p:cNvPr id="5" name="Text Placeholder 4">
            <a:extLst>
              <a:ext uri="{FF2B5EF4-FFF2-40B4-BE49-F238E27FC236}">
                <a16:creationId xmlns:a16="http://schemas.microsoft.com/office/drawing/2014/main" id="{8468BF7C-4994-B5A1-0DF9-102885AF726D}"/>
              </a:ext>
            </a:extLst>
          </p:cNvPr>
          <p:cNvSpPr>
            <a:spLocks noGrp="1"/>
          </p:cNvSpPr>
          <p:nvPr>
            <p:ph type="body" sz="quarter" idx="13"/>
          </p:nvPr>
        </p:nvSpPr>
        <p:spPr>
          <a:xfrm>
            <a:off x="923264" y="2496366"/>
            <a:ext cx="7020009" cy="2807154"/>
          </a:xfrm>
          <a:solidFill>
            <a:schemeClr val="bg1"/>
          </a:solidFill>
          <a:ln>
            <a:solidFill>
              <a:schemeClr val="bg1"/>
            </a:solidFill>
          </a:ln>
        </p:spPr>
        <p:txBody>
          <a:bodyPr vert="horz" lIns="91440" tIns="45720" rIns="91440" bIns="45720" anchor="t">
            <a:noAutofit/>
          </a:bodyPr>
          <a:lstStyle/>
          <a:p>
            <a:pPr>
              <a:defRPr sz="2000" b="1">
                <a:solidFill>
                  <a:schemeClr val="accent2"/>
                </a:solidFill>
                <a:latin typeface="Arial"/>
                <a:cs typeface="Arial"/>
              </a:defRPr>
            </a:pPr>
            <a:r>
              <a:t>18-IFRS bitta eslatmada oshkor qilish talablarini kiritadi</a:t>
            </a:r>
          </a:p>
          <a:p>
            <a:endParaRPr lang="en-GB" sz="2000" b="1">
              <a:solidFill>
                <a:schemeClr val="accent2"/>
              </a:solidFill>
            </a:endParaRPr>
          </a:p>
          <a:p>
            <a:pPr marL="552450" lvl="1" indent="-285750">
              <a:defRPr sz="2000">
                <a:latin typeface="Arial"/>
                <a:cs typeface="Arial"/>
              </a:defRPr>
            </a:pPr>
            <a:r>
              <a:rPr b="1">
                <a:solidFill>
                  <a:schemeClr val="accent2"/>
                </a:solidFill>
              </a:rPr>
              <a:t>Yarashtirish </a:t>
            </a:r>
            <a:r>
              <a:t>UFRS tomonidan belgilangan oraliq jamiga qaytish</a:t>
            </a:r>
          </a:p>
          <a:p>
            <a:pPr marL="552450" lvl="1" indent="-285750"/>
            <a:endParaRPr lang="en-GB" sz="1000"/>
          </a:p>
          <a:p>
            <a:pPr marL="552450" lvl="1" indent="-285750">
              <a:defRPr sz="2000">
                <a:latin typeface="Arial"/>
                <a:cs typeface="Arial"/>
              </a:defRPr>
            </a:pPr>
            <a:r>
              <a:t>ning tushuntirishi </a:t>
            </a:r>
            <a:r>
              <a:rPr b="1">
                <a:solidFill>
                  <a:schemeClr val="accent2"/>
                </a:solidFill>
              </a:rPr>
              <a:t>nega</a:t>
            </a:r>
            <a:r>
              <a:t> Bu haqda MPM xabar bermoqda</a:t>
            </a:r>
          </a:p>
          <a:p>
            <a:pPr marL="552450" lvl="1" indent="-285750"/>
            <a:endParaRPr lang="en-GB" sz="900"/>
          </a:p>
          <a:p>
            <a:pPr marL="552450" lvl="1" indent="-285750">
              <a:defRPr sz="2000">
                <a:latin typeface="Arial"/>
                <a:cs typeface="Arial"/>
              </a:defRPr>
            </a:pPr>
            <a:r>
              <a:t>ning tushuntirishi </a:t>
            </a:r>
            <a:r>
              <a:rPr b="1">
                <a:solidFill>
                  <a:schemeClr val="accent2"/>
                </a:solidFill>
              </a:rPr>
              <a:t>Qanaqasiga</a:t>
            </a:r>
            <a:r>
              <a:t> MPM hisoblanadi</a:t>
            </a:r>
          </a:p>
          <a:p>
            <a:pPr marL="552450" lvl="1" indent="-285750"/>
            <a:endParaRPr lang="en-GB" sz="1000"/>
          </a:p>
          <a:p>
            <a:pPr marL="552450" lvl="1" indent="-285750">
              <a:defRPr sz="2000">
                <a:latin typeface="Arial"/>
                <a:cs typeface="Arial"/>
              </a:defRPr>
            </a:pPr>
            <a:r>
              <a:t>Har qanday tushuntirish </a:t>
            </a:r>
            <a:r>
              <a:rPr b="1">
                <a:solidFill>
                  <a:schemeClr val="accent2"/>
                </a:solidFill>
              </a:rPr>
              <a:t>o'zgarishlar</a:t>
            </a:r>
            <a:r>
              <a:t> MPM ga</a:t>
            </a:r>
          </a:p>
          <a:p>
            <a:pPr marL="552450" lvl="1" indent="-285750"/>
            <a:endParaRPr lang="en-GB" sz="2400"/>
          </a:p>
          <a:p>
            <a:pPr marL="552450" lvl="1" indent="-285750"/>
            <a:endParaRPr lang="en-GB" sz="2400"/>
          </a:p>
          <a:p>
            <a:pPr marL="552450" lvl="1" indent="-285750"/>
            <a:endParaRPr lang="en-GB" sz="2400"/>
          </a:p>
          <a:p>
            <a:pPr marL="552450" lvl="1" indent="-285750"/>
            <a:endParaRPr lang="en-GB" sz="2000"/>
          </a:p>
          <a:p>
            <a:pPr marL="552450" lvl="1" indent="-285750"/>
            <a:endParaRPr lang="en-GB" sz="2000"/>
          </a:p>
        </p:txBody>
      </p:sp>
      <p:pic>
        <p:nvPicPr>
          <p:cNvPr id="11" name="Graphic 10" descr="Document with solid fill">
            <a:extLst>
              <a:ext uri="{FF2B5EF4-FFF2-40B4-BE49-F238E27FC236}">
                <a16:creationId xmlns:a16="http://schemas.microsoft.com/office/drawing/2014/main" id="{2C3CF648-5B7B-1199-250B-AF8DD0378D0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00107" y="2477894"/>
            <a:ext cx="3220939" cy="3220939"/>
          </a:xfrm>
          <a:prstGeom prst="rect">
            <a:avLst/>
          </a:prstGeom>
        </p:spPr>
      </p:pic>
    </p:spTree>
    <p:extLst>
      <p:ext uri="{BB962C8B-B14F-4D97-AF65-F5344CB8AC3E}">
        <p14:creationId xmlns:p14="http://schemas.microsoft.com/office/powerpoint/2010/main" val="414105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8979FF-60E4-7DC0-19C8-29EA0E974F08}"/>
              </a:ext>
            </a:extLst>
          </p:cNvPr>
          <p:cNvSpPr>
            <a:spLocks noGrp="1"/>
          </p:cNvSpPr>
          <p:nvPr>
            <p:ph type="body" sz="quarter" idx="10"/>
          </p:nvPr>
        </p:nvSpPr>
        <p:spPr>
          <a:xfrm>
            <a:off x="1019176" y="1316937"/>
            <a:ext cx="10188575" cy="654191"/>
          </a:xfrm>
        </p:spPr>
        <p:txBody>
          <a:bodyPr/>
          <a:lstStyle/>
          <a:p>
            <a:pPr>
              <a:defRPr sz="2400"/>
            </a:pPr>
            <a:r>
              <a:t>Yarashuv qanday bo'lishi mumkin?</a:t>
            </a:r>
          </a:p>
        </p:txBody>
      </p:sp>
      <p:sp>
        <p:nvSpPr>
          <p:cNvPr id="5" name="Footer Placeholder 4">
            <a:extLst>
              <a:ext uri="{FF2B5EF4-FFF2-40B4-BE49-F238E27FC236}">
                <a16:creationId xmlns:a16="http://schemas.microsoft.com/office/drawing/2014/main" id="{993C96B3-683C-906A-0FF7-636E6886E7F7}"/>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21</a:t>
            </a:fld>
            <a:endParaRPr lang="en-US">
              <a:cs typeface="Arial" panose="020B0604020202020204" pitchFamily="34" charset="0"/>
            </a:endParaRPr>
          </a:p>
        </p:txBody>
      </p:sp>
      <p:graphicFrame>
        <p:nvGraphicFramePr>
          <p:cNvPr id="6" name="Table 6">
            <a:extLst>
              <a:ext uri="{FF2B5EF4-FFF2-40B4-BE49-F238E27FC236}">
                <a16:creationId xmlns:a16="http://schemas.microsoft.com/office/drawing/2014/main" id="{CD06CC64-A22A-C7E2-D5D3-E2F8928DD8C3}"/>
              </a:ext>
            </a:extLst>
          </p:cNvPr>
          <p:cNvGraphicFramePr>
            <a:graphicFrameLocks noGrp="1"/>
          </p:cNvGraphicFramePr>
          <p:nvPr>
            <p:extLst>
              <p:ext uri="{D42A27DB-BD31-4B8C-83A1-F6EECF244321}">
                <p14:modId xmlns:p14="http://schemas.microsoft.com/office/powerpoint/2010/main" val="67705900"/>
              </p:ext>
            </p:extLst>
          </p:nvPr>
        </p:nvGraphicFramePr>
        <p:xfrm>
          <a:off x="1019173" y="1836194"/>
          <a:ext cx="10433490" cy="5219388"/>
        </p:xfrm>
        <a:graphic>
          <a:graphicData uri="http://schemas.openxmlformats.org/drawingml/2006/table">
            <a:tbl>
              <a:tblPr firstRow="1" bandRow="1">
                <a:tableStyleId>{16D9F66E-5EB9-4882-86FB-DCBF35E3C3E4}</a:tableStyleId>
              </a:tblPr>
              <a:tblGrid>
                <a:gridCol w="2744305">
                  <a:extLst>
                    <a:ext uri="{9D8B030D-6E8A-4147-A177-3AD203B41FA5}">
                      <a16:colId xmlns:a16="http://schemas.microsoft.com/office/drawing/2014/main" val="2439185624"/>
                    </a:ext>
                  </a:extLst>
                </a:gridCol>
                <a:gridCol w="1537837">
                  <a:extLst>
                    <a:ext uri="{9D8B030D-6E8A-4147-A177-3AD203B41FA5}">
                      <a16:colId xmlns:a16="http://schemas.microsoft.com/office/drawing/2014/main" val="3695185068"/>
                    </a:ext>
                  </a:extLst>
                </a:gridCol>
                <a:gridCol w="1537837">
                  <a:extLst>
                    <a:ext uri="{9D8B030D-6E8A-4147-A177-3AD203B41FA5}">
                      <a16:colId xmlns:a16="http://schemas.microsoft.com/office/drawing/2014/main" val="3867977038"/>
                    </a:ext>
                  </a:extLst>
                </a:gridCol>
                <a:gridCol w="1537837">
                  <a:extLst>
                    <a:ext uri="{9D8B030D-6E8A-4147-A177-3AD203B41FA5}">
                      <a16:colId xmlns:a16="http://schemas.microsoft.com/office/drawing/2014/main" val="828194762"/>
                    </a:ext>
                  </a:extLst>
                </a:gridCol>
                <a:gridCol w="1537837">
                  <a:extLst>
                    <a:ext uri="{9D8B030D-6E8A-4147-A177-3AD203B41FA5}">
                      <a16:colId xmlns:a16="http://schemas.microsoft.com/office/drawing/2014/main" val="578569300"/>
                    </a:ext>
                  </a:extLst>
                </a:gridCol>
                <a:gridCol w="1537837">
                  <a:extLst>
                    <a:ext uri="{9D8B030D-6E8A-4147-A177-3AD203B41FA5}">
                      <a16:colId xmlns:a16="http://schemas.microsoft.com/office/drawing/2014/main" val="2182115888"/>
                    </a:ext>
                  </a:extLst>
                </a:gridCol>
              </a:tblGrid>
              <a:tr h="369414">
                <a:tc>
                  <a:txBody>
                    <a:bodyPr/>
                    <a:lstStyle/>
                    <a:p>
                      <a:endParaRPr lang="en-GB" sz="140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defRPr sz="1400">
                          <a:solidFill>
                            <a:schemeClr val="accent2"/>
                          </a:solidFill>
                          <a:latin typeface="Arial" panose="020B0604020202020204" pitchFamily="34" charset="0"/>
                          <a:cs typeface="Arial" panose="020B0604020202020204" pitchFamily="34" charset="0"/>
                        </a:defRPr>
                      </a:pPr>
                      <a:r>
                        <a:t>UFRS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Qiymati pasayish bo'yicha yo'qotishlar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Qayta qurish xarajatlari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PP&amp;Eni tasarruf etishdan olingan daromadlar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r">
                        <a:defRPr sz="1400">
                          <a:solidFill>
                            <a:schemeClr val="accent1"/>
                          </a:solidFill>
                          <a:latin typeface="Arial" panose="020B0604020202020204" pitchFamily="34" charset="0"/>
                          <a:cs typeface="Arial" panose="020B0604020202020204" pitchFamily="34" charset="0"/>
                        </a:defRPr>
                      </a:pPr>
                      <a:r>
                        <a:t>MPM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8735526"/>
                  </a:ext>
                </a:extLst>
              </a:tr>
              <a:tr h="369414">
                <a:tc>
                  <a:txBody>
                    <a:bodyPr/>
                    <a:lstStyle/>
                    <a:p>
                      <a:pPr>
                        <a:defRPr sz="1400">
                          <a:latin typeface="Arial" panose="020B0604020202020204" pitchFamily="34" charset="0"/>
                          <a:cs typeface="Arial" panose="020B0604020202020204" pitchFamily="34" charset="0"/>
                        </a:defRPr>
                      </a:pPr>
                      <a:r>
                        <a:t>Бошқа операцион даромадлар</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(1800)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5590375"/>
                  </a:ext>
                </a:extLst>
              </a:tr>
              <a:tr h="369414">
                <a:tc>
                  <a:txBody>
                    <a:bodyPr/>
                    <a:lstStyle/>
                    <a:p>
                      <a:pPr>
                        <a:defRPr sz="1400">
                          <a:latin typeface="Arial" panose="020B0604020202020204" pitchFamily="34" charset="0"/>
                          <a:cs typeface="Arial" panose="020B0604020202020204" pitchFamily="34" charset="0"/>
                        </a:defRPr>
                      </a:pPr>
                      <a:r>
                        <a:t>Tadqiqot va ishlanmalar uchun xarajatlar</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1600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defRPr sz="1400">
                          <a:latin typeface="Arial" panose="020B0604020202020204" pitchFamily="34" charset="0"/>
                          <a:cs typeface="Arial" panose="020B0604020202020204" pitchFamily="34" charset="0"/>
                        </a:defRPr>
                      </a:pPr>
                      <a:r>
                        <a:t>-</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33534"/>
                  </a:ext>
                </a:extLst>
              </a:tr>
              <a:tr h="369414">
                <a:tc>
                  <a:txBody>
                    <a:bodyPr/>
                    <a:lstStyle/>
                    <a:p>
                      <a:pPr marL="0" algn="l"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Umumiy va ma'muriy xarajatlar</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b="1">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3800</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3843497"/>
                  </a:ext>
                </a:extLst>
              </a:tr>
              <a:tr h="369414">
                <a:tc>
                  <a:txBody>
                    <a:bodyPr/>
                    <a:lstStyle/>
                    <a:p>
                      <a:pPr marL="0" algn="l"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Gudvilning qadrsizlanishidan zarar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b="1">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4500</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887176"/>
                  </a:ext>
                </a:extLst>
              </a:tr>
              <a:tr h="369414">
                <a:tc>
                  <a:txBody>
                    <a:bodyPr/>
                    <a:lstStyle/>
                    <a:p>
                      <a:pPr marL="0" algn="l" defTabSz="914400" rtl="0" eaLnBrk="1" latinLnBrk="0" hangingPunct="1">
                        <a:defRPr sz="1400" b="1" kern="1200">
                          <a:latin typeface="Arial" panose="020B0604020202020204" pitchFamily="34" charset="0"/>
                          <a:ea typeface="+mn-ea"/>
                          <a:cs typeface="Arial" panose="020B0604020202020204" pitchFamily="34" charset="0"/>
                        </a:defRPr>
                      </a:pPr>
                      <a:r>
                        <a:rPr>
                          <a:solidFill>
                            <a:schemeClr val="accent2"/>
                          </a:solidFill>
                        </a:rPr>
                        <a:t>Operatsion foyda </a:t>
                      </a:r>
                      <a:r>
                        <a:rPr>
                          <a:solidFill>
                            <a:schemeClr val="accent1"/>
                          </a:solidFill>
                        </a:rPr>
                        <a:t>/ Tuzatilgan operatsion foyda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defRPr sz="1400" b="1">
                          <a:solidFill>
                            <a:schemeClr val="accent2"/>
                          </a:solidFill>
                          <a:latin typeface="Arial" panose="020B0604020202020204" pitchFamily="34" charset="0"/>
                          <a:cs typeface="Arial" panose="020B0604020202020204" pitchFamily="34" charset="0"/>
                        </a:defRPr>
                      </a:pPr>
                      <a:r>
                        <a:t>57 000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6100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3800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(1800)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b="1" kern="1200">
                          <a:solidFill>
                            <a:schemeClr val="accent1"/>
                          </a:solidFill>
                          <a:latin typeface="Arial" panose="020B0604020202020204" pitchFamily="34" charset="0"/>
                          <a:ea typeface="+mn-ea"/>
                          <a:cs typeface="Arial" panose="020B0604020202020204" pitchFamily="34" charset="0"/>
                        </a:defRPr>
                      </a:pPr>
                      <a:r>
                        <a:t>65,100</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46813"/>
                  </a:ext>
                </a:extLst>
              </a:tr>
              <a:tr h="369414">
                <a:tc>
                  <a:txBody>
                    <a:bodyPr/>
                    <a:lstStyle/>
                    <a:p>
                      <a: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Daromad solig'i bo'yicha xarajatlar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b="1" kern="120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(589)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297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b="1" kern="120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125128"/>
                  </a:ext>
                </a:extLst>
              </a:tr>
              <a:tr h="369414">
                <a:tc>
                  <a:txBody>
                    <a:bodyPr/>
                    <a:lstStyle/>
                    <a:p>
                      <a:pPr marL="0" algn="l" defTabSz="914400" rtl="0" eaLnBrk="1" latinLnBrk="0" hangingPunct="1">
                        <a:defRPr sz="1400" b="1" kern="1200">
                          <a:latin typeface="Arial" panose="020B0604020202020204" pitchFamily="34" charset="0"/>
                          <a:ea typeface="+mn-ea"/>
                          <a:cs typeface="Arial" panose="020B0604020202020204" pitchFamily="34" charset="0"/>
                        </a:defRPr>
                      </a:pPr>
                      <a:r>
                        <a:rPr>
                          <a:solidFill>
                            <a:schemeClr val="accent2"/>
                          </a:solidFill>
                        </a:rPr>
                        <a:t>Davomiy faoliyatdan olingan foyda </a:t>
                      </a:r>
                      <a:r>
                        <a:rPr>
                          <a:solidFill>
                            <a:schemeClr val="accent1"/>
                          </a:solidFill>
                        </a:rPr>
                        <a:t>/ Davom etayotgan operatsiyalardan tuzatilgan foyda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defRPr sz="1400" b="1">
                          <a:solidFill>
                            <a:schemeClr val="accent2"/>
                          </a:solidFill>
                          <a:latin typeface="Arial" panose="020B0604020202020204" pitchFamily="34" charset="0"/>
                          <a:cs typeface="Arial" panose="020B0604020202020204" pitchFamily="34" charset="0"/>
                        </a:defRPr>
                      </a:pPr>
                      <a:r>
                        <a:t>32 100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6100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3,211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(1503)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defRPr sz="1400" b="1" kern="1200">
                          <a:solidFill>
                            <a:schemeClr val="accent1"/>
                          </a:solidFill>
                          <a:latin typeface="Arial" panose="020B0604020202020204" pitchFamily="34" charset="0"/>
                          <a:ea typeface="+mn-ea"/>
                          <a:cs typeface="Arial" panose="020B0604020202020204" pitchFamily="34" charset="0"/>
                        </a:defRPr>
                      </a:pPr>
                      <a:r>
                        <a:t>39 908</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494084"/>
                  </a:ext>
                </a:extLst>
              </a:tr>
              <a:tr h="369414">
                <a:tc>
                  <a:txBody>
                    <a:bodyPr/>
                    <a:lstStyle/>
                    <a:p>
                      <a: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pPr>
                      <a:r>
                        <a:t>Nazorat qilinmaydigan ulushlarga tegishli foyda</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b="1" kern="120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305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161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defRPr sz="1400" kern="1200">
                          <a:solidFill>
                            <a:schemeClr val="dk1"/>
                          </a:solidFill>
                          <a:latin typeface="Arial" panose="020B0604020202020204" pitchFamily="34" charset="0"/>
                          <a:ea typeface="+mn-ea"/>
                          <a:cs typeface="Arial" panose="020B0604020202020204" pitchFamily="34" charset="0"/>
                        </a:defRPr>
                      </a:pPr>
                      <a: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b="1" kern="120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6709344"/>
                  </a:ext>
                </a:extLst>
              </a:tr>
            </a:tbl>
          </a:graphicData>
        </a:graphic>
      </p:graphicFrame>
    </p:spTree>
    <p:extLst>
      <p:ext uri="{BB962C8B-B14F-4D97-AF65-F5344CB8AC3E}">
        <p14:creationId xmlns:p14="http://schemas.microsoft.com/office/powerpoint/2010/main" val="142201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13CED2-A633-6E88-2536-B84C8D061E9A}"/>
              </a:ext>
            </a:extLst>
          </p:cNvPr>
          <p:cNvSpPr>
            <a:spLocks noGrp="1"/>
          </p:cNvSpPr>
          <p:nvPr>
            <p:ph type="body" sz="quarter" idx="14"/>
          </p:nvPr>
        </p:nvSpPr>
        <p:spPr>
          <a:xfrm>
            <a:off x="1051232" y="1351313"/>
            <a:ext cx="10769292" cy="750815"/>
          </a:xfrm>
        </p:spPr>
        <p:txBody>
          <a:bodyPr vert="horz" lIns="0" tIns="0" rIns="0" bIns="0" anchor="t">
            <a:noAutofit/>
          </a:bodyPr>
          <a:lstStyle/>
          <a:p>
            <a:pPr>
              <a:defRPr sz="2400">
                <a:solidFill>
                  <a:srgbClr val="5F6062"/>
                </a:solidFill>
                <a:latin typeface="Arial"/>
                <a:ea typeface="Helvetica Neue" panose="02000503000000020004" pitchFamily="2" charset="0"/>
                <a:cs typeface="Arial"/>
              </a:defRPr>
            </a:pPr>
            <a:r>
              <a:t>Daromad solig'i ta'sirini hisoblash - mumkin bo'lgan usullar</a:t>
            </a:r>
          </a:p>
          <a:p>
            <a:endParaRPr lang="en-US">
              <a:solidFill>
                <a:srgbClr val="5F6062"/>
              </a:solidFill>
            </a:endParaRPr>
          </a:p>
        </p:txBody>
      </p:sp>
      <p:sp>
        <p:nvSpPr>
          <p:cNvPr id="2" name="Footer Placeholder 14">
            <a:extLst>
              <a:ext uri="{FF2B5EF4-FFF2-40B4-BE49-F238E27FC236}">
                <a16:creationId xmlns:a16="http://schemas.microsoft.com/office/drawing/2014/main" id="{D7314524-F581-51FF-D2A4-F227877EFBF6}"/>
              </a:ext>
            </a:extLst>
          </p:cNvPr>
          <p:cNvSpPr>
            <a:spLocks noGrp="1"/>
          </p:cNvSpPr>
          <p:nvPr>
            <p:ph type="ftr" sz="quarter" idx="3"/>
          </p:nvPr>
        </p:nvSpPr>
        <p:spPr>
          <a:prstGeom prst="rect">
            <a:avLst/>
          </a:prstGeom>
        </p:spPr>
        <p:txBody>
          <a:bodyPr vert="horz" lIns="0" tIns="0" rIns="0" bIns="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t>22</a:t>
            </a:fld>
            <a:endParaRPr lang="en-US">
              <a:cs typeface="Arial" panose="020B0604020202020204" pitchFamily="34" charset="0"/>
            </a:endParaRPr>
          </a:p>
        </p:txBody>
      </p:sp>
      <p:sp>
        <p:nvSpPr>
          <p:cNvPr id="180" name="TextBox 179">
            <a:extLst>
              <a:ext uri="{FF2B5EF4-FFF2-40B4-BE49-F238E27FC236}">
                <a16:creationId xmlns:a16="http://schemas.microsoft.com/office/drawing/2014/main" id="{247FB66C-D7D6-7295-0628-80C5EB14D1CA}"/>
              </a:ext>
            </a:extLst>
          </p:cNvPr>
          <p:cNvSpPr txBox="1"/>
          <p:nvPr/>
        </p:nvSpPr>
        <p:spPr>
          <a:xfrm>
            <a:off x="1095387" y="3152002"/>
            <a:ext cx="2582562" cy="707886"/>
          </a:xfrm>
          <a:prstGeom prst="rect">
            <a:avLst/>
          </a:prstGeom>
          <a:solidFill>
            <a:schemeClr val="bg1"/>
          </a:solidFill>
          <a:ln>
            <a:solidFill>
              <a:schemeClr val="bg1"/>
            </a:solidFill>
          </a:ln>
        </p:spPr>
        <p:txBody>
          <a:bodyPr wrap="square" lIns="91440" tIns="45720" rIns="91440" bIns="45720" anchor="t">
            <a:spAutoFit/>
          </a:bodyPr>
          <a:lstStyle/>
          <a:p>
            <a:pPr algn="ctr" fontAlgn="base">
              <a:spcBef>
                <a:spcPct val="0"/>
              </a:spcBef>
              <a:spcAft>
                <a:spcPct val="0"/>
              </a:spcAft>
              <a:defRPr sz="2000" kern="1200">
                <a:ln>
                  <a:noFill/>
                </a:ln>
                <a:effectLst/>
                <a:uLnTx/>
                <a:uFillTx/>
                <a:latin typeface="Arial"/>
                <a:ea typeface="Cambria"/>
                <a:cs typeface="+mn-cs"/>
                <a:sym typeface="Arial" charset="0"/>
              </a:defRPr>
            </a:pPr>
            <a:r>
              <a:t>qonuniy </a:t>
            </a:r>
          </a:p>
          <a:p>
            <a:pPr algn="ctr" fontAlgn="base">
              <a:spcBef>
                <a:spcPct val="0"/>
              </a:spcBef>
              <a:spcAft>
                <a:spcPct val="0"/>
              </a:spcAft>
              <a:defRPr sz="2000">
                <a:latin typeface="Arial"/>
                <a:ea typeface="Cambria"/>
                <a:sym typeface="Arial" charset="0"/>
              </a:defRPr>
            </a:pPr>
            <a:r>
              <a:rPr kern="1200">
                <a:ln>
                  <a:noFill/>
                </a:ln>
                <a:effectLst/>
                <a:uLnTx/>
                <a:uFillTx/>
                <a:cs typeface="+mn-cs"/>
              </a:rPr>
              <a:t>soliq stavkalari</a:t>
            </a:r>
            <a:r>
              <a:t> </a:t>
            </a:r>
            <a:endParaRPr lang="en-GB" sz="2000" i="0" u="none" strike="noStrike" kern="1200" cap="none" spc="0" normalizeH="0" baseline="0" noProof="0">
              <a:ln>
                <a:noFill/>
              </a:ln>
              <a:effectLst/>
              <a:uLnTx/>
              <a:uFillTx/>
              <a:latin typeface="Arial"/>
              <a:ea typeface="Cambria"/>
              <a:cs typeface="Arial"/>
            </a:endParaRPr>
          </a:p>
        </p:txBody>
      </p:sp>
      <p:sp>
        <p:nvSpPr>
          <p:cNvPr id="8" name="TextBox 7">
            <a:extLst>
              <a:ext uri="{FF2B5EF4-FFF2-40B4-BE49-F238E27FC236}">
                <a16:creationId xmlns:a16="http://schemas.microsoft.com/office/drawing/2014/main" id="{0AB1ED62-A104-4225-8E98-2DD68A247143}"/>
              </a:ext>
            </a:extLst>
          </p:cNvPr>
          <p:cNvSpPr txBox="1"/>
          <p:nvPr/>
        </p:nvSpPr>
        <p:spPr>
          <a:xfrm>
            <a:off x="4399592" y="3152002"/>
            <a:ext cx="2619631" cy="707886"/>
          </a:xfrm>
          <a:prstGeom prst="rect">
            <a:avLst/>
          </a:prstGeom>
          <a:solidFill>
            <a:schemeClr val="bg1"/>
          </a:solidFill>
          <a:ln>
            <a:solidFill>
              <a:schemeClr val="bg1"/>
            </a:solidFill>
          </a:ln>
        </p:spPr>
        <p:txBody>
          <a:bodyPr wrap="square" lIns="91440" tIns="45720" rIns="91440" bIns="45720" anchor="t">
            <a:spAutoFit/>
          </a:bodyPr>
          <a:lstStyle/>
          <a:p>
            <a:pPr algn="ctr" fontAlgn="base">
              <a:spcBef>
                <a:spcPct val="0"/>
              </a:spcBef>
              <a:spcAft>
                <a:spcPct val="0"/>
              </a:spcAft>
              <a:defRPr sz="2000">
                <a:latin typeface="Arial"/>
                <a:ea typeface="Cambria"/>
                <a:sym typeface="Arial" charset="0"/>
              </a:defRPr>
            </a:pPr>
            <a:r>
              <a:rPr kern="1200">
                <a:ln>
                  <a:noFill/>
                </a:ln>
                <a:effectLst/>
                <a:uLnTx/>
                <a:uFillTx/>
                <a:cs typeface="+mn-cs"/>
              </a:rPr>
              <a:t>ning mutanosib ravishda taqsimlanishi</a:t>
            </a:r>
            <a:r>
              <a:t> </a:t>
            </a:r>
            <a:r>
              <a:rPr kern="1200">
                <a:ln>
                  <a:noFill/>
                </a:ln>
                <a:effectLst/>
                <a:uLnTx/>
                <a:uFillTx/>
                <a:cs typeface="+mn-cs"/>
              </a:rPr>
              <a:t>soliq</a:t>
            </a:r>
            <a:r>
              <a:t> </a:t>
            </a:r>
            <a:endParaRPr lang="en-GB" sz="2000" i="0" u="none" strike="noStrike" kern="1200" cap="none" spc="0" normalizeH="0" baseline="0" noProof="0">
              <a:ln>
                <a:noFill/>
              </a:ln>
              <a:effectLst/>
              <a:uLnTx/>
              <a:uFillTx/>
              <a:latin typeface="Arial"/>
              <a:ea typeface="Cambria"/>
              <a:cs typeface="Arial"/>
            </a:endParaRPr>
          </a:p>
        </p:txBody>
      </p:sp>
      <p:sp>
        <p:nvSpPr>
          <p:cNvPr id="9" name="TextBox 8">
            <a:extLst>
              <a:ext uri="{FF2B5EF4-FFF2-40B4-BE49-F238E27FC236}">
                <a16:creationId xmlns:a16="http://schemas.microsoft.com/office/drawing/2014/main" id="{ED5713FC-4735-016B-9AC7-174BBE65F334}"/>
              </a:ext>
            </a:extLst>
          </p:cNvPr>
          <p:cNvSpPr txBox="1"/>
          <p:nvPr/>
        </p:nvSpPr>
        <p:spPr>
          <a:xfrm>
            <a:off x="7674851" y="3152002"/>
            <a:ext cx="2714592" cy="1015663"/>
          </a:xfrm>
          <a:prstGeom prst="rect">
            <a:avLst/>
          </a:prstGeom>
          <a:solidFill>
            <a:schemeClr val="bg1"/>
          </a:solidFill>
          <a:ln>
            <a:solidFill>
              <a:schemeClr val="bg1"/>
            </a:solidFill>
          </a:ln>
        </p:spPr>
        <p:txBody>
          <a:bodyPr wrap="square" lIns="91440" tIns="45720" rIns="91440" bIns="45720" anchor="t">
            <a:spAutoFit/>
          </a:bodyPr>
          <a:lstStyle/>
          <a:p>
            <a:pPr algn="ctr">
              <a:defRPr sz="2000">
                <a:latin typeface="Arial"/>
                <a:ea typeface="Cambria"/>
                <a:sym typeface="Arial" charset="0"/>
              </a:defRPr>
            </a:pPr>
            <a:r>
              <a:t>boshqa</a:t>
            </a:r>
            <a:r>
              <a:rPr kern="1200">
                <a:ln>
                  <a:noFill/>
                </a:ln>
                <a:effectLst/>
                <a:uLnTx/>
                <a:uFillTx/>
                <a:cs typeface="+mn-cs"/>
              </a:rPr>
              <a:t> usuli</a:t>
            </a:r>
            <a:r>
              <a:t> </a:t>
            </a:r>
          </a:p>
          <a:p>
            <a:pPr algn="ctr">
              <a:defRPr sz="2000">
                <a:latin typeface="Arial"/>
                <a:ea typeface="Cambria"/>
                <a:sym typeface="Arial" charset="0"/>
              </a:defRPr>
            </a:pPr>
            <a:r>
              <a:t>agar u yaxshiroq ma'lumot bersa </a:t>
            </a:r>
            <a:endParaRPr lang="en-GB" sz="2000" i="0" u="none" strike="noStrike" kern="1200" cap="none" spc="0" normalizeH="0" baseline="0" noProof="0">
              <a:ln>
                <a:noFill/>
              </a:ln>
              <a:effectLst/>
              <a:uLnTx/>
              <a:uFillTx/>
              <a:latin typeface="Arial"/>
              <a:ea typeface="Cambria"/>
              <a:cs typeface="Arial"/>
            </a:endParaRPr>
          </a:p>
        </p:txBody>
      </p:sp>
      <p:sp>
        <p:nvSpPr>
          <p:cNvPr id="10" name="TextBox 9">
            <a:extLst>
              <a:ext uri="{FF2B5EF4-FFF2-40B4-BE49-F238E27FC236}">
                <a16:creationId xmlns:a16="http://schemas.microsoft.com/office/drawing/2014/main" id="{3F20AD1F-478D-2839-1AA1-DB46FF38C2E7}"/>
              </a:ext>
            </a:extLst>
          </p:cNvPr>
          <p:cNvSpPr txBox="1"/>
          <p:nvPr/>
        </p:nvSpPr>
        <p:spPr>
          <a:xfrm>
            <a:off x="1222745" y="4553964"/>
            <a:ext cx="9166698" cy="1138773"/>
          </a:xfrm>
          <a:prstGeom prst="rect">
            <a:avLst/>
          </a:prstGeom>
          <a:noFill/>
        </p:spPr>
        <p:txBody>
          <a:bodyPr wrap="square" lIns="91440" tIns="45720" rIns="91440" bIns="45720" anchor="t">
            <a:spAutoFit/>
          </a:bodyPr>
          <a:lstStyle/>
          <a:p>
            <a:pPr algn="ctr">
              <a:defRPr>
                <a:latin typeface="Arial"/>
                <a:cs typeface="Arial"/>
              </a:defRPr>
            </a:pPr>
            <a:r>
              <a:rPr sz="2800" b="1">
                <a:solidFill>
                  <a:schemeClr val="accent2"/>
                </a:solidFill>
              </a:rPr>
              <a:t>+</a:t>
            </a:r>
            <a:r>
              <a:rPr sz="2000"/>
              <a:t> </a:t>
            </a:r>
            <a:endParaRPr lang="en-GB" sz="2000">
              <a:latin typeface="Arial" panose="020B0604020202020204" pitchFamily="34" charset="0"/>
              <a:cs typeface="Arial" panose="020B0604020202020204" pitchFamily="34" charset="0"/>
            </a:endParaRPr>
          </a:p>
          <a:p>
            <a:pPr algn="ctr">
              <a:defRPr sz="2000">
                <a:latin typeface="Arial"/>
                <a:cs typeface="Arial"/>
              </a:defRPr>
            </a:pPr>
            <a:r>
              <a:t>Soliq oqibatlari qanday hisoblanganligi haqida ma'lumot</a:t>
            </a:r>
          </a:p>
          <a:p>
            <a:pPr algn="ctr">
              <a:defRPr sz="2000"/>
            </a:pPr>
            <a:r>
              <a:rPr>
                <a:solidFill>
                  <a:srgbClr val="5F6061"/>
                </a:solidFill>
                <a:effectLst/>
                <a:latin typeface="Arial" panose="020B0604020202020204" pitchFamily="34" charset="0"/>
              </a:rPr>
              <a:t>- agar bir nechta usul qo'llanilsa, har bir solishtirish elementi uchun talab qilinadi</a:t>
            </a:r>
            <a:r>
              <a:rPr>
                <a:latin typeface="Arial"/>
                <a:cs typeface="Arial"/>
              </a:rPr>
              <a:t> </a:t>
            </a:r>
            <a:endParaRPr lang="en-GB" sz="20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AF73E7-FA0E-F931-1623-3D7E42A7EAF0}"/>
              </a:ext>
            </a:extLst>
          </p:cNvPr>
          <p:cNvSpPr txBox="1"/>
          <p:nvPr/>
        </p:nvSpPr>
        <p:spPr>
          <a:xfrm>
            <a:off x="2189527" y="2508308"/>
            <a:ext cx="394282" cy="461665"/>
          </a:xfrm>
          <a:prstGeom prst="rect">
            <a:avLst/>
          </a:prstGeom>
          <a:noFill/>
        </p:spPr>
        <p:txBody>
          <a:bodyPr wrap="square">
            <a:spAutoFit/>
          </a:bodyPr>
          <a:lstStyle/>
          <a:p>
            <a:pPr algn="ctr">
              <a:defRPr sz="2400" b="1">
                <a:solidFill>
                  <a:schemeClr val="accent2"/>
                </a:solidFill>
                <a:latin typeface="Arial" panose="020B0604020202020204" pitchFamily="34" charset="0"/>
                <a:cs typeface="Arial" panose="020B0604020202020204" pitchFamily="34" charset="0"/>
              </a:defRPr>
            </a:pPr>
            <a:r>
              <a:t>1</a:t>
            </a:r>
          </a:p>
        </p:txBody>
      </p:sp>
      <p:sp>
        <p:nvSpPr>
          <p:cNvPr id="5" name="TextBox 4">
            <a:extLst>
              <a:ext uri="{FF2B5EF4-FFF2-40B4-BE49-F238E27FC236}">
                <a16:creationId xmlns:a16="http://schemas.microsoft.com/office/drawing/2014/main" id="{420FF1EB-FF37-CEAA-F98B-7FC4390D839D}"/>
              </a:ext>
            </a:extLst>
          </p:cNvPr>
          <p:cNvSpPr txBox="1"/>
          <p:nvPr/>
        </p:nvSpPr>
        <p:spPr>
          <a:xfrm>
            <a:off x="5512267" y="2548974"/>
            <a:ext cx="394282" cy="461665"/>
          </a:xfrm>
          <a:prstGeom prst="rect">
            <a:avLst/>
          </a:prstGeom>
          <a:noFill/>
        </p:spPr>
        <p:txBody>
          <a:bodyPr wrap="square">
            <a:spAutoFit/>
          </a:bodyPr>
          <a:lstStyle/>
          <a:p>
            <a:pPr algn="ctr">
              <a:defRPr sz="2400" b="1">
                <a:solidFill>
                  <a:schemeClr val="accent2"/>
                </a:solidFill>
                <a:latin typeface="Arial" panose="020B0604020202020204" pitchFamily="34" charset="0"/>
                <a:cs typeface="Arial" panose="020B0604020202020204" pitchFamily="34" charset="0"/>
              </a:defRPr>
            </a:pPr>
            <a:r>
              <a:t>2</a:t>
            </a:r>
          </a:p>
        </p:txBody>
      </p:sp>
      <p:sp>
        <p:nvSpPr>
          <p:cNvPr id="7" name="TextBox 6">
            <a:extLst>
              <a:ext uri="{FF2B5EF4-FFF2-40B4-BE49-F238E27FC236}">
                <a16:creationId xmlns:a16="http://schemas.microsoft.com/office/drawing/2014/main" id="{7D5E082B-2DC9-5A50-7BD0-368EA837ADAE}"/>
              </a:ext>
            </a:extLst>
          </p:cNvPr>
          <p:cNvSpPr txBox="1"/>
          <p:nvPr/>
        </p:nvSpPr>
        <p:spPr>
          <a:xfrm>
            <a:off x="8835006" y="2599416"/>
            <a:ext cx="394282" cy="461665"/>
          </a:xfrm>
          <a:prstGeom prst="rect">
            <a:avLst/>
          </a:prstGeom>
          <a:noFill/>
        </p:spPr>
        <p:txBody>
          <a:bodyPr wrap="square">
            <a:spAutoFit/>
          </a:bodyPr>
          <a:lstStyle/>
          <a:p>
            <a:pPr algn="ctr">
              <a:defRPr sz="2400" b="1">
                <a:solidFill>
                  <a:schemeClr val="accent2"/>
                </a:solidFill>
                <a:latin typeface="Arial" panose="020B0604020202020204" pitchFamily="34" charset="0"/>
                <a:cs typeface="Arial" panose="020B0604020202020204" pitchFamily="34" charset="0"/>
              </a:defRPr>
            </a:pPr>
            <a:r>
              <a:t>3</a:t>
            </a:r>
          </a:p>
        </p:txBody>
      </p:sp>
    </p:spTree>
    <p:extLst>
      <p:ext uri="{BB962C8B-B14F-4D97-AF65-F5344CB8AC3E}">
        <p14:creationId xmlns:p14="http://schemas.microsoft.com/office/powerpoint/2010/main" val="249491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F15B-BA34-E537-C369-6D78080E0280}"/>
              </a:ext>
            </a:extLst>
          </p:cNvPr>
          <p:cNvSpPr>
            <a:spLocks noGrp="1"/>
          </p:cNvSpPr>
          <p:nvPr>
            <p:ph type="ctrTitle"/>
          </p:nvPr>
        </p:nvSpPr>
        <p:spPr/>
        <p:txBody>
          <a:bodyPr/>
          <a:lstStyle/>
          <a:p>
            <a:r>
              <a:t>Guruhlash - ma'lumotlarni yig'ish va ajratish</a:t>
            </a:r>
          </a:p>
        </p:txBody>
      </p:sp>
    </p:spTree>
    <p:extLst>
      <p:ext uri="{BB962C8B-B14F-4D97-AF65-F5344CB8AC3E}">
        <p14:creationId xmlns:p14="http://schemas.microsoft.com/office/powerpoint/2010/main" val="620456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0938C-8231-91CD-95F1-91E84337457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9809784C-4D39-2E25-81DC-275779024E6E}"/>
              </a:ext>
            </a:extLst>
          </p:cNvPr>
          <p:cNvSpPr>
            <a:spLocks noGrp="1"/>
          </p:cNvSpPr>
          <p:nvPr>
            <p:ph type="title"/>
          </p:nvPr>
        </p:nvSpPr>
        <p:spPr/>
        <p:txBody>
          <a:bodyPr/>
          <a:lstStyle/>
          <a:p>
            <a:r>
              <a:t>Guruhlash - ma'lumotlarni yig'ish va ajratish</a:t>
            </a:r>
          </a:p>
        </p:txBody>
      </p:sp>
      <p:sp>
        <p:nvSpPr>
          <p:cNvPr id="4" name="Text Placeholder 3">
            <a:extLst>
              <a:ext uri="{FF2B5EF4-FFF2-40B4-BE49-F238E27FC236}">
                <a16:creationId xmlns:a16="http://schemas.microsoft.com/office/drawing/2014/main" id="{104BC42D-9F82-0F24-A919-FEDF28B7F7BD}"/>
              </a:ext>
            </a:extLst>
          </p:cNvPr>
          <p:cNvSpPr>
            <a:spLocks noGrp="1"/>
          </p:cNvSpPr>
          <p:nvPr>
            <p:ph type="body" sz="quarter" idx="12"/>
          </p:nvPr>
        </p:nvSpPr>
        <p:spPr/>
        <p:txBody>
          <a:bodyPr/>
          <a:lstStyle/>
          <a:p>
            <a:pPr>
              <a:defRPr sz="2000" b="1">
                <a:solidFill>
                  <a:schemeClr val="accent2"/>
                </a:solidFill>
              </a:defRPr>
            </a:pPr>
            <a:r>
              <a:t>Investorlarning xavotirlari</a:t>
            </a:r>
          </a:p>
          <a:p>
            <a:pPr marL="285750" indent="-285750">
              <a:buFont typeface="Arial" panose="020B0604020202020204" pitchFamily="34" charset="0"/>
              <a:buChar char="•"/>
              <a:defRPr sz="2000"/>
            </a:pPr>
            <a:r>
              <a:t>ba'zi kompaniyalar etarli darajada batafsil ma'lumot bermaydi</a:t>
            </a:r>
          </a:p>
          <a:p>
            <a:pPr marL="285750" indent="-285750">
              <a:buFont typeface="Arial" panose="020B0604020202020204" pitchFamily="34" charset="0"/>
              <a:buChar char="•"/>
              <a:defRPr sz="2000"/>
            </a:pPr>
            <a:r>
              <a:t>muhim ma'lumotlar yashiringan</a:t>
            </a:r>
          </a:p>
        </p:txBody>
      </p:sp>
      <p:sp>
        <p:nvSpPr>
          <p:cNvPr id="5" name="Text Placeholder 4">
            <a:extLst>
              <a:ext uri="{FF2B5EF4-FFF2-40B4-BE49-F238E27FC236}">
                <a16:creationId xmlns:a16="http://schemas.microsoft.com/office/drawing/2014/main" id="{8468BF7C-4994-B5A1-0DF9-102885AF726D}"/>
              </a:ext>
            </a:extLst>
          </p:cNvPr>
          <p:cNvSpPr>
            <a:spLocks noGrp="1"/>
          </p:cNvSpPr>
          <p:nvPr>
            <p:ph type="body" sz="quarter" idx="13"/>
          </p:nvPr>
        </p:nvSpPr>
        <p:spPr>
          <a:xfrm>
            <a:off x="4689690" y="2496366"/>
            <a:ext cx="5987545" cy="2904974"/>
          </a:xfrm>
          <a:solidFill>
            <a:schemeClr val="bg2">
              <a:lumMod val="95000"/>
            </a:schemeClr>
          </a:solidFill>
        </p:spPr>
        <p:txBody>
          <a:bodyPr/>
          <a:lstStyle/>
          <a:p>
            <a:pPr>
              <a:defRPr sz="2000" b="1">
                <a:solidFill>
                  <a:schemeClr val="accent2"/>
                </a:solidFill>
              </a:defRPr>
            </a:pPr>
            <a:r>
              <a:t>UFRS 18 joriy qiladi</a:t>
            </a:r>
          </a:p>
          <a:p>
            <a:pPr marL="285750" indent="-285750">
              <a:buFont typeface="Arial" panose="020B0604020202020204" pitchFamily="34" charset="0"/>
              <a:buChar char="•"/>
              <a:defRPr sz="2000"/>
            </a:pPr>
            <a:r>
              <a:t>axborotni guruhlash uchun kengaytirilgan talablar, shu jumladan operatsion xarajatlarni taqdim etish va oshkor qilish talablari</a:t>
            </a:r>
          </a:p>
          <a:p>
            <a:pPr marL="285750" indent="-285750">
              <a:buFont typeface="Arial" panose="020B0604020202020204" pitchFamily="34" charset="0"/>
              <a:buChar char="•"/>
              <a:defRPr sz="2000"/>
            </a:pPr>
            <a:r>
              <a:t>ma'lumotlar birlamchi moliyaviy hisobotlarda yoki izohlarda bo'lishi kerakligi bo'yicha ko'rsatmalar</a:t>
            </a:r>
          </a:p>
          <a:p>
            <a:pPr marL="285750" indent="-285750">
              <a:buFont typeface="Arial" panose="020B0604020202020204" pitchFamily="34" charset="0"/>
              <a:buChar char="•"/>
              <a:defRPr sz="2000"/>
            </a:pPr>
            <a:r>
              <a:t>"boshqa" deb belgilangan ob'ektlar haqida ma'lumot</a:t>
            </a:r>
          </a:p>
        </p:txBody>
      </p:sp>
    </p:spTree>
    <p:extLst>
      <p:ext uri="{BB962C8B-B14F-4D97-AF65-F5344CB8AC3E}">
        <p14:creationId xmlns:p14="http://schemas.microsoft.com/office/powerpoint/2010/main" val="90308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254203-F8D4-BF3D-8F72-20BC14A9F7D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46F12872-0691-686D-3281-D6E4D2A2C710}"/>
              </a:ext>
            </a:extLst>
          </p:cNvPr>
          <p:cNvSpPr>
            <a:spLocks noGrp="1"/>
          </p:cNvSpPr>
          <p:nvPr>
            <p:ph type="title"/>
          </p:nvPr>
        </p:nvSpPr>
        <p:spPr/>
        <p:txBody>
          <a:bodyPr/>
          <a:lstStyle/>
          <a:p>
            <a:r>
              <a:t>R</a:t>
            </a:r>
            <a:r>
              <a:rPr sz="2400"/>
              <a:t>birlamchi moliyaviy hisobotlar va izohlar</a:t>
            </a:r>
            <a:r>
              <a:rPr lang="en-GB" sz="2400"/>
              <a:t/>
            </a:r>
            <a:br>
              <a:rPr lang="en-GB" sz="2400"/>
            </a:br>
            <a:endParaRPr lang="en-GB"/>
          </a:p>
        </p:txBody>
      </p:sp>
      <p:sp>
        <p:nvSpPr>
          <p:cNvPr id="4" name="Rectangle 3">
            <a:extLst>
              <a:ext uri="{FF2B5EF4-FFF2-40B4-BE49-F238E27FC236}">
                <a16:creationId xmlns:a16="http://schemas.microsoft.com/office/drawing/2014/main" id="{729F587B-29AC-DAC3-367A-F1E707EADBE0}"/>
              </a:ext>
            </a:extLst>
          </p:cNvPr>
          <p:cNvSpPr/>
          <p:nvPr/>
        </p:nvSpPr>
        <p:spPr>
          <a:xfrm>
            <a:off x="857693" y="2814436"/>
            <a:ext cx="8841076" cy="1084576"/>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98F82AC-3F7D-BF0D-1039-E410366EFE27}"/>
              </a:ext>
            </a:extLst>
          </p:cNvPr>
          <p:cNvSpPr/>
          <p:nvPr/>
        </p:nvSpPr>
        <p:spPr>
          <a:xfrm>
            <a:off x="9705741" y="2821975"/>
            <a:ext cx="1628566" cy="10845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Document outline">
            <a:extLst>
              <a:ext uri="{FF2B5EF4-FFF2-40B4-BE49-F238E27FC236}">
                <a16:creationId xmlns:a16="http://schemas.microsoft.com/office/drawing/2014/main" id="{1C15FF94-1DA6-650B-F370-0228B3830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81477" y="2891343"/>
            <a:ext cx="914400" cy="914400"/>
          </a:xfrm>
          <a:prstGeom prst="rect">
            <a:avLst/>
          </a:prstGeom>
        </p:spPr>
      </p:pic>
      <p:pic>
        <p:nvPicPr>
          <p:cNvPr id="7" name="Graphic 6" descr="Paper outline">
            <a:extLst>
              <a:ext uri="{FF2B5EF4-FFF2-40B4-BE49-F238E27FC236}">
                <a16:creationId xmlns:a16="http://schemas.microsoft.com/office/drawing/2014/main" id="{D8F21C59-4DDB-8947-856B-A57BEEC860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090037" y="2891343"/>
            <a:ext cx="914400" cy="914400"/>
          </a:xfrm>
          <a:prstGeom prst="rect">
            <a:avLst/>
          </a:prstGeom>
        </p:spPr>
      </p:pic>
      <p:pic>
        <p:nvPicPr>
          <p:cNvPr id="12" name="Graphic 11" descr="Document outline">
            <a:extLst>
              <a:ext uri="{FF2B5EF4-FFF2-40B4-BE49-F238E27FC236}">
                <a16:creationId xmlns:a16="http://schemas.microsoft.com/office/drawing/2014/main" id="{2AE972F2-A07C-8A88-E730-DB58F1947A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759340" y="2891343"/>
            <a:ext cx="914400" cy="914400"/>
          </a:xfrm>
          <a:prstGeom prst="rect">
            <a:avLst/>
          </a:prstGeom>
        </p:spPr>
      </p:pic>
      <p:pic>
        <p:nvPicPr>
          <p:cNvPr id="13" name="Graphic 12" descr="Document outline">
            <a:extLst>
              <a:ext uri="{FF2B5EF4-FFF2-40B4-BE49-F238E27FC236}">
                <a16:creationId xmlns:a16="http://schemas.microsoft.com/office/drawing/2014/main" id="{B361D628-B2EE-81AE-8055-A517D24E5C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37203" y="2891343"/>
            <a:ext cx="914400" cy="914400"/>
          </a:xfrm>
          <a:prstGeom prst="rect">
            <a:avLst/>
          </a:prstGeom>
        </p:spPr>
      </p:pic>
      <p:pic>
        <p:nvPicPr>
          <p:cNvPr id="14" name="Graphic 13" descr="Document outline">
            <a:extLst>
              <a:ext uri="{FF2B5EF4-FFF2-40B4-BE49-F238E27FC236}">
                <a16:creationId xmlns:a16="http://schemas.microsoft.com/office/drawing/2014/main" id="{BBB6672E-E9A1-FF24-9E15-56BC5BAF5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515066" y="2891343"/>
            <a:ext cx="914400" cy="914400"/>
          </a:xfrm>
          <a:prstGeom prst="rect">
            <a:avLst/>
          </a:prstGeom>
        </p:spPr>
      </p:pic>
      <p:sp>
        <p:nvSpPr>
          <p:cNvPr id="15" name="TextBox 14">
            <a:extLst>
              <a:ext uri="{FF2B5EF4-FFF2-40B4-BE49-F238E27FC236}">
                <a16:creationId xmlns:a16="http://schemas.microsoft.com/office/drawing/2014/main" id="{953189A9-2AF7-88FB-6398-7267142A129A}"/>
              </a:ext>
            </a:extLst>
          </p:cNvPr>
          <p:cNvSpPr txBox="1"/>
          <p:nvPr/>
        </p:nvSpPr>
        <p:spPr>
          <a:xfrm>
            <a:off x="857693" y="2330114"/>
            <a:ext cx="884107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ln>
                  <a:noFill/>
                </a:ln>
                <a:solidFill>
                  <a:schemeClr val="accent2"/>
                </a:solidFill>
                <a:effectLst/>
                <a:uLnTx/>
                <a:uFillTx/>
                <a:latin typeface="Arial" panose="020B0604020202020204" pitchFamily="34" charset="0"/>
                <a:ea typeface="+mn-ea"/>
                <a:cs typeface="Arial" panose="020B0604020202020204" pitchFamily="34" charset="0"/>
              </a:defRPr>
            </a:pPr>
            <a:r>
              <a:t>Birlamchi moliyaviy hisobotlar (PFS) </a:t>
            </a:r>
          </a:p>
        </p:txBody>
      </p:sp>
      <p:sp>
        <p:nvSpPr>
          <p:cNvPr id="16" name="TextBox 15">
            <a:extLst>
              <a:ext uri="{FF2B5EF4-FFF2-40B4-BE49-F238E27FC236}">
                <a16:creationId xmlns:a16="http://schemas.microsoft.com/office/drawing/2014/main" id="{2A74DFC2-9490-141E-8CC7-B5784D5C9141}"/>
              </a:ext>
            </a:extLst>
          </p:cNvPr>
          <p:cNvSpPr txBox="1"/>
          <p:nvPr/>
        </p:nvSpPr>
        <p:spPr>
          <a:xfrm>
            <a:off x="9698768" y="3930766"/>
            <a:ext cx="16662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ln>
                  <a:noFill/>
                </a:ln>
                <a:solidFill>
                  <a:srgbClr val="5F6061"/>
                </a:solidFill>
                <a:effectLst/>
                <a:uLnTx/>
                <a:uFillTx/>
                <a:latin typeface="Arial" panose="020B0604020202020204" pitchFamily="34" charset="0"/>
                <a:ea typeface="+mn-ea"/>
                <a:cs typeface="Arial" panose="020B0604020202020204" pitchFamily="34" charset="0"/>
              </a:defRPr>
            </a:pPr>
            <a:r>
              <a:t>Moliyaviy hisobot uchun eslatmalar</a:t>
            </a:r>
          </a:p>
        </p:txBody>
      </p:sp>
      <p:sp>
        <p:nvSpPr>
          <p:cNvPr id="17" name="TextBox 16">
            <a:extLst>
              <a:ext uri="{FF2B5EF4-FFF2-40B4-BE49-F238E27FC236}">
                <a16:creationId xmlns:a16="http://schemas.microsoft.com/office/drawing/2014/main" id="{4B7D58BF-1CFA-F479-7EE3-D39223433800}"/>
              </a:ext>
            </a:extLst>
          </p:cNvPr>
          <p:cNvSpPr txBox="1"/>
          <p:nvPr/>
        </p:nvSpPr>
        <p:spPr>
          <a:xfrm>
            <a:off x="691763" y="3906551"/>
            <a:ext cx="166625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ln>
                  <a:noFill/>
                </a:ln>
                <a:solidFill>
                  <a:srgbClr val="5F6061"/>
                </a:solidFill>
                <a:effectLst/>
                <a:uLnTx/>
                <a:uFillTx/>
                <a:latin typeface="Arial" panose="020B0604020202020204" pitchFamily="34" charset="0"/>
                <a:ea typeface="+mn-ea"/>
                <a:cs typeface="Arial" panose="020B0604020202020204" pitchFamily="34" charset="0"/>
              </a:defRPr>
            </a:pPr>
            <a:r>
              <a:t>Moliyaviy holat to'g'risidagi hisobot (balans)</a:t>
            </a:r>
          </a:p>
        </p:txBody>
      </p:sp>
      <p:sp>
        <p:nvSpPr>
          <p:cNvPr id="18" name="TextBox 17">
            <a:extLst>
              <a:ext uri="{FF2B5EF4-FFF2-40B4-BE49-F238E27FC236}">
                <a16:creationId xmlns:a16="http://schemas.microsoft.com/office/drawing/2014/main" id="{925EB752-A121-33F9-8834-36F1A75BE86A}"/>
              </a:ext>
            </a:extLst>
          </p:cNvPr>
          <p:cNvSpPr txBox="1"/>
          <p:nvPr/>
        </p:nvSpPr>
        <p:spPr>
          <a:xfrm>
            <a:off x="2344791" y="3899007"/>
            <a:ext cx="166625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ln>
                  <a:noFill/>
                </a:ln>
                <a:solidFill>
                  <a:srgbClr val="5F6061"/>
                </a:solidFill>
                <a:effectLst/>
                <a:uLnTx/>
                <a:uFillTx/>
                <a:latin typeface="Arial" panose="020B0604020202020204" pitchFamily="34" charset="0"/>
                <a:ea typeface="+mn-ea"/>
                <a:cs typeface="Arial" panose="020B0604020202020204" pitchFamily="34" charset="0"/>
              </a:defRPr>
            </a:pPr>
            <a:r>
              <a:t>Foyda yoki zarar to'g'risidagi hisobot (daromad hisoboti)</a:t>
            </a:r>
          </a:p>
        </p:txBody>
      </p:sp>
      <p:sp>
        <p:nvSpPr>
          <p:cNvPr id="19" name="TextBox 18">
            <a:extLst>
              <a:ext uri="{FF2B5EF4-FFF2-40B4-BE49-F238E27FC236}">
                <a16:creationId xmlns:a16="http://schemas.microsoft.com/office/drawing/2014/main" id="{50C16AE3-3795-E04C-581A-F69A95332A07}"/>
              </a:ext>
            </a:extLst>
          </p:cNvPr>
          <p:cNvSpPr txBox="1"/>
          <p:nvPr/>
        </p:nvSpPr>
        <p:spPr>
          <a:xfrm>
            <a:off x="4255206" y="3899007"/>
            <a:ext cx="1666252"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rgbClr val="5F6061"/>
                </a:solidFill>
                <a:latin typeface="Arial" panose="020B0604020202020204" pitchFamily="34" charset="0"/>
                <a:cs typeface="Arial" panose="020B0604020202020204" pitchFamily="34" charset="0"/>
              </a:defRPr>
            </a:pPr>
            <a:r>
              <a:rPr kern="1200">
                <a:ln>
                  <a:noFill/>
                </a:ln>
                <a:effectLst/>
                <a:uLnTx/>
                <a:uFillTx/>
                <a:ea typeface="+mn-ea"/>
              </a:rPr>
              <a:t>Bayonot </a:t>
            </a:r>
            <a:r>
              <a:t>taqdim etish</a:t>
            </a:r>
            <a:r>
              <a:rPr kern="1200">
                <a:ln>
                  <a:noFill/>
                </a:ln>
                <a:effectLst/>
                <a:uLnTx/>
                <a:uFillTx/>
                <a:ea typeface="+mn-ea"/>
              </a:rPr>
              <a:t> keng qamrovli daromad</a:t>
            </a:r>
          </a:p>
        </p:txBody>
      </p:sp>
      <p:sp>
        <p:nvSpPr>
          <p:cNvPr id="20" name="TextBox 19">
            <a:extLst>
              <a:ext uri="{FF2B5EF4-FFF2-40B4-BE49-F238E27FC236}">
                <a16:creationId xmlns:a16="http://schemas.microsoft.com/office/drawing/2014/main" id="{7B92A1B3-1264-5134-2A88-59933B702485}"/>
              </a:ext>
            </a:extLst>
          </p:cNvPr>
          <p:cNvSpPr txBox="1"/>
          <p:nvPr/>
        </p:nvSpPr>
        <p:spPr>
          <a:xfrm>
            <a:off x="6186131" y="3899007"/>
            <a:ext cx="16662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ln>
                  <a:noFill/>
                </a:ln>
                <a:solidFill>
                  <a:srgbClr val="5F6061"/>
                </a:solidFill>
                <a:effectLst/>
                <a:uLnTx/>
                <a:uFillTx/>
                <a:latin typeface="Arial" panose="020B0604020202020204" pitchFamily="34" charset="0"/>
                <a:ea typeface="+mn-ea"/>
                <a:cs typeface="Arial" panose="020B0604020202020204" pitchFamily="34" charset="0"/>
              </a:defRPr>
            </a:pPr>
            <a:r>
              <a:t>Kapitaldagi o'zgarishlar to'g'risidagi hisobot</a:t>
            </a:r>
          </a:p>
        </p:txBody>
      </p:sp>
      <p:pic>
        <p:nvPicPr>
          <p:cNvPr id="21" name="Graphic 20" descr="Document outline">
            <a:extLst>
              <a:ext uri="{FF2B5EF4-FFF2-40B4-BE49-F238E27FC236}">
                <a16:creationId xmlns:a16="http://schemas.microsoft.com/office/drawing/2014/main" id="{0BC6DDD9-F960-4AEC-9721-F36867720E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392929" y="2891343"/>
            <a:ext cx="914400" cy="914400"/>
          </a:xfrm>
          <a:prstGeom prst="rect">
            <a:avLst/>
          </a:prstGeom>
        </p:spPr>
      </p:pic>
      <p:sp>
        <p:nvSpPr>
          <p:cNvPr id="22" name="TextBox 21">
            <a:extLst>
              <a:ext uri="{FF2B5EF4-FFF2-40B4-BE49-F238E27FC236}">
                <a16:creationId xmlns:a16="http://schemas.microsoft.com/office/drawing/2014/main" id="{125137D3-70CC-4FFA-2221-1DB893C70223}"/>
              </a:ext>
            </a:extLst>
          </p:cNvPr>
          <p:cNvSpPr txBox="1"/>
          <p:nvPr/>
        </p:nvSpPr>
        <p:spPr>
          <a:xfrm>
            <a:off x="8032516" y="3899007"/>
            <a:ext cx="16662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kern="1200">
                <a:ln>
                  <a:noFill/>
                </a:ln>
                <a:solidFill>
                  <a:srgbClr val="5F6061"/>
                </a:solidFill>
                <a:effectLst/>
                <a:uLnTx/>
                <a:uFillTx/>
                <a:latin typeface="Arial" panose="020B0604020202020204" pitchFamily="34" charset="0"/>
                <a:ea typeface="+mn-ea"/>
                <a:cs typeface="Arial" panose="020B0604020202020204" pitchFamily="34" charset="0"/>
              </a:defRPr>
            </a:pPr>
            <a:r>
              <a:t>Pul oqimlari to'g'risidagi hisobot</a:t>
            </a:r>
          </a:p>
        </p:txBody>
      </p:sp>
      <p:cxnSp>
        <p:nvCxnSpPr>
          <p:cNvPr id="23" name="Straight Connector 22">
            <a:extLst>
              <a:ext uri="{FF2B5EF4-FFF2-40B4-BE49-F238E27FC236}">
                <a16:creationId xmlns:a16="http://schemas.microsoft.com/office/drawing/2014/main" id="{1200E3EC-FEDE-3709-9E06-3A401AA6EE76}"/>
              </a:ext>
            </a:extLst>
          </p:cNvPr>
          <p:cNvCxnSpPr>
            <a:cxnSpLocks/>
            <a:endCxn id="15" idx="3"/>
          </p:cNvCxnSpPr>
          <p:nvPr/>
        </p:nvCxnSpPr>
        <p:spPr>
          <a:xfrm>
            <a:off x="6889898" y="2499391"/>
            <a:ext cx="28088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CF11A5-B8C0-7202-CB84-2B23DEDA2DB9}"/>
              </a:ext>
            </a:extLst>
          </p:cNvPr>
          <p:cNvCxnSpPr>
            <a:cxnSpLocks/>
          </p:cNvCxnSpPr>
          <p:nvPr/>
        </p:nvCxnSpPr>
        <p:spPr>
          <a:xfrm>
            <a:off x="861223" y="2502229"/>
            <a:ext cx="28088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35F368-1625-8524-6FE6-F1D4F5CF184E}"/>
              </a:ext>
            </a:extLst>
          </p:cNvPr>
          <p:cNvSpPr txBox="1"/>
          <p:nvPr/>
        </p:nvSpPr>
        <p:spPr>
          <a:xfrm>
            <a:off x="881477" y="5270526"/>
            <a:ext cx="884107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a:solidFill>
                  <a:schemeClr val="accent2"/>
                </a:solidFill>
                <a:latin typeface="Arial" panose="020B0604020202020204" pitchFamily="34" charset="0"/>
                <a:cs typeface="Arial" panose="020B0604020202020204" pitchFamily="34" charset="0"/>
              </a:defRPr>
            </a:pPr>
            <a:r>
              <a:t>Rol kompaniyaning tuzilgan xulosalarini taqdim etishdan iborat </a:t>
            </a:r>
            <a:r>
              <a:rPr lang="en-GB" sz="1600">
                <a:solidFill>
                  <a:schemeClr val="accent2"/>
                </a:solidFill>
                <a:latin typeface="Arial" panose="020B0604020202020204" pitchFamily="34" charset="0"/>
                <a:cs typeface="Arial" panose="020B0604020202020204" pitchFamily="34" charset="0"/>
              </a:rPr>
              <a:t/>
            </a:r>
            <a:br>
              <a:rPr lang="en-GB" sz="1600">
                <a:solidFill>
                  <a:schemeClr val="accent2"/>
                </a:solidFill>
                <a:latin typeface="Arial" panose="020B0604020202020204" pitchFamily="34" charset="0"/>
                <a:cs typeface="Arial" panose="020B0604020202020204" pitchFamily="34" charset="0"/>
              </a:rPr>
            </a:br>
            <a:r>
              <a:t>aktivlar, majburiyatlar, kapital, daromadlar, xarajatlar va pul oqimlari</a:t>
            </a:r>
            <a:endParaRPr kumimoji="0" lang="en-GB" sz="16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C274B552-2B6A-76E0-912A-216E32A99EF1}"/>
              </a:ext>
            </a:extLst>
          </p:cNvPr>
          <p:cNvCxnSpPr>
            <a:cxnSpLocks/>
          </p:cNvCxnSpPr>
          <p:nvPr/>
        </p:nvCxnSpPr>
        <p:spPr>
          <a:xfrm>
            <a:off x="870591" y="5562913"/>
            <a:ext cx="148742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101E25B-0CFB-1541-ACF2-E91CF01ABF16}"/>
              </a:ext>
            </a:extLst>
          </p:cNvPr>
          <p:cNvCxnSpPr>
            <a:cxnSpLocks/>
          </p:cNvCxnSpPr>
          <p:nvPr/>
        </p:nvCxnSpPr>
        <p:spPr>
          <a:xfrm>
            <a:off x="8155172" y="5562914"/>
            <a:ext cx="154359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5B9EE6-980F-03BB-2B41-DDDE0EF8B841}"/>
              </a:ext>
            </a:extLst>
          </p:cNvPr>
          <p:cNvSpPr txBox="1"/>
          <p:nvPr/>
        </p:nvSpPr>
        <p:spPr>
          <a:xfrm>
            <a:off x="9783042" y="5007324"/>
            <a:ext cx="173109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a:latin typeface="Arial" panose="020B0604020202020204" pitchFamily="34" charset="0"/>
                <a:cs typeface="Arial" panose="020B0604020202020204" pitchFamily="34" charset="0"/>
              </a:defRPr>
            </a:pPr>
            <a:r>
              <a:t>Rol qo'shimcha ma'lumot berish va PFSni to'ldirishdir</a:t>
            </a:r>
            <a:endParaRPr kumimoji="0" lang="en-GB"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3695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9AAC1F-7885-1BB4-E7AD-151A1E891AC9}"/>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26</a:t>
            </a:fld>
            <a:endParaRPr lang="en-US">
              <a:cs typeface="Arial" panose="020B0604020202020204" pitchFamily="34" charset="0"/>
            </a:endParaRPr>
          </a:p>
        </p:txBody>
      </p:sp>
      <p:sp>
        <p:nvSpPr>
          <p:cNvPr id="3" name="Title 2">
            <a:extLst>
              <a:ext uri="{FF2B5EF4-FFF2-40B4-BE49-F238E27FC236}">
                <a16:creationId xmlns:a16="http://schemas.microsoft.com/office/drawing/2014/main" id="{A284A21F-05D8-7B0B-5198-DD4A0416721D}"/>
              </a:ext>
            </a:extLst>
          </p:cNvPr>
          <p:cNvSpPr>
            <a:spLocks noGrp="1"/>
          </p:cNvSpPr>
          <p:nvPr>
            <p:ph type="title"/>
          </p:nvPr>
        </p:nvSpPr>
        <p:spPr/>
        <p:txBody>
          <a:bodyPr/>
          <a:lstStyle/>
          <a:p>
            <a:r>
              <a:t>Birlashtirish, ajratish va mazmunli teglar</a:t>
            </a:r>
          </a:p>
        </p:txBody>
      </p:sp>
      <p:pic>
        <p:nvPicPr>
          <p:cNvPr id="5" name="Graphic 4" descr="Tag with solid fill">
            <a:extLst>
              <a:ext uri="{FF2B5EF4-FFF2-40B4-BE49-F238E27FC236}">
                <a16:creationId xmlns:a16="http://schemas.microsoft.com/office/drawing/2014/main" id="{3BC40BBB-3905-F8BE-86E6-D8E02522E6E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02616" y="4868164"/>
            <a:ext cx="1242234" cy="1242234"/>
          </a:xfrm>
          <a:prstGeom prst="rect">
            <a:avLst/>
          </a:prstGeom>
        </p:spPr>
      </p:pic>
      <p:pic>
        <p:nvPicPr>
          <p:cNvPr id="7" name="Graphic 6" descr="Airplane with solid fill">
            <a:extLst>
              <a:ext uri="{FF2B5EF4-FFF2-40B4-BE49-F238E27FC236}">
                <a16:creationId xmlns:a16="http://schemas.microsoft.com/office/drawing/2014/main" id="{3371B2E5-0391-10E8-1562-E3B3B88850C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227177" y="2507962"/>
            <a:ext cx="914400" cy="914400"/>
          </a:xfrm>
          <a:prstGeom prst="rect">
            <a:avLst/>
          </a:prstGeom>
        </p:spPr>
      </p:pic>
      <p:pic>
        <p:nvPicPr>
          <p:cNvPr id="9" name="Graphic 8" descr="Airplane outline">
            <a:extLst>
              <a:ext uri="{FF2B5EF4-FFF2-40B4-BE49-F238E27FC236}">
                <a16:creationId xmlns:a16="http://schemas.microsoft.com/office/drawing/2014/main" id="{0990230B-611F-C345-1019-2A13019DFF5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889049" y="2507962"/>
            <a:ext cx="914400" cy="914400"/>
          </a:xfrm>
          <a:prstGeom prst="rect">
            <a:avLst/>
          </a:prstGeom>
        </p:spPr>
      </p:pic>
      <p:pic>
        <p:nvPicPr>
          <p:cNvPr id="10" name="Graphic 9" descr="Airplane with solid fill">
            <a:extLst>
              <a:ext uri="{FF2B5EF4-FFF2-40B4-BE49-F238E27FC236}">
                <a16:creationId xmlns:a16="http://schemas.microsoft.com/office/drawing/2014/main" id="{406D779C-63F3-4ABB-D5D0-81DB6ACCEDE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23264" y="3726712"/>
            <a:ext cx="914400" cy="914400"/>
          </a:xfrm>
          <a:prstGeom prst="rect">
            <a:avLst/>
          </a:prstGeom>
        </p:spPr>
      </p:pic>
      <p:pic>
        <p:nvPicPr>
          <p:cNvPr id="12" name="Graphic 11" descr="Bus outline">
            <a:extLst>
              <a:ext uri="{FF2B5EF4-FFF2-40B4-BE49-F238E27FC236}">
                <a16:creationId xmlns:a16="http://schemas.microsoft.com/office/drawing/2014/main" id="{4921797A-B033-14AE-3AD9-DB28094226D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103474" y="3789733"/>
            <a:ext cx="914400" cy="914400"/>
          </a:xfrm>
          <a:prstGeom prst="rect">
            <a:avLst/>
          </a:prstGeom>
        </p:spPr>
      </p:pic>
      <p:sp>
        <p:nvSpPr>
          <p:cNvPr id="14" name="TextBox 13">
            <a:extLst>
              <a:ext uri="{FF2B5EF4-FFF2-40B4-BE49-F238E27FC236}">
                <a16:creationId xmlns:a16="http://schemas.microsoft.com/office/drawing/2014/main" id="{1626A40E-DC9A-A2A3-CF16-757BE0F1C8A9}"/>
              </a:ext>
            </a:extLst>
          </p:cNvPr>
          <p:cNvSpPr txBox="1"/>
          <p:nvPr/>
        </p:nvSpPr>
        <p:spPr>
          <a:xfrm>
            <a:off x="3155212" y="5066571"/>
            <a:ext cx="7656324" cy="923330"/>
          </a:xfrm>
          <a:prstGeom prst="rect">
            <a:avLst/>
          </a:prstGeom>
          <a:noFill/>
        </p:spPr>
        <p:txBody>
          <a:bodyPr wrap="square">
            <a:spAutoFit/>
          </a:bodyPr>
          <a:lstStyle/>
          <a:p>
            <a:pPr>
              <a:defRPr>
                <a:latin typeface="Arial" panose="020B0604020202020204" pitchFamily="34" charset="0"/>
                <a:cs typeface="Arial" panose="020B0604020202020204" pitchFamily="34" charset="0"/>
              </a:defRPr>
            </a:pPr>
            <a:r>
              <a:t>Ma'noli teglardan foydalaning</a:t>
            </a:r>
          </a:p>
          <a:p>
            <a:pPr marL="285750" indent="-285750">
              <a:buFont typeface="Arial" panose="020B0604020202020204" pitchFamily="34" charset="0"/>
              <a:buChar char="•"/>
              <a:defRPr>
                <a:latin typeface="Arial" panose="020B0604020202020204" pitchFamily="34" charset="0"/>
                <a:cs typeface="Arial" panose="020B0604020202020204" pitchFamily="34" charset="0"/>
              </a:defRPr>
            </a:pPr>
            <a:r>
              <a:t>"boshqa" yorlig'idan faqat ko'proq ma'lumot beruvchi yorliqni topa olmasangiz foydalaning</a:t>
            </a:r>
          </a:p>
          <a:p>
            <a:pPr marL="285750" indent="-285750">
              <a:buFont typeface="Arial" panose="020B0604020202020204" pitchFamily="34" charset="0"/>
              <a:buChar char="•"/>
              <a:defRPr>
                <a:latin typeface="Arial" panose="020B0604020202020204" pitchFamily="34" charset="0"/>
                <a:cs typeface="Arial" panose="020B0604020202020204" pitchFamily="34" charset="0"/>
              </a:defRPr>
            </a:pPr>
            <a:r>
              <a:t>iloji boricha aniq belgilang (masalan, "boshqa operatsion xarajatlar")</a:t>
            </a:r>
          </a:p>
        </p:txBody>
      </p:sp>
      <p:sp>
        <p:nvSpPr>
          <p:cNvPr id="16" name="TextBox 15">
            <a:extLst>
              <a:ext uri="{FF2B5EF4-FFF2-40B4-BE49-F238E27FC236}">
                <a16:creationId xmlns:a16="http://schemas.microsoft.com/office/drawing/2014/main" id="{91A4A934-4B42-A590-08E5-27C2AF9F84B2}"/>
              </a:ext>
            </a:extLst>
          </p:cNvPr>
          <p:cNvSpPr txBox="1"/>
          <p:nvPr/>
        </p:nvSpPr>
        <p:spPr>
          <a:xfrm>
            <a:off x="3272170" y="3860746"/>
            <a:ext cx="7656324" cy="646331"/>
          </a:xfrm>
          <a:prstGeom prst="rect">
            <a:avLst/>
          </a:prstGeom>
          <a:noFill/>
        </p:spPr>
        <p:txBody>
          <a:bodyPr wrap="square">
            <a:spAutoFit/>
          </a:bodyPr>
          <a:lstStyle/>
          <a:p>
            <a:pPr>
              <a:defRPr>
                <a:solidFill>
                  <a:schemeClr val="tx2"/>
                </a:solidFill>
                <a:latin typeface="Arial" panose="020B0604020202020204" pitchFamily="34" charset="0"/>
                <a:cs typeface="Arial" panose="020B0604020202020204" pitchFamily="34" charset="0"/>
              </a:defRPr>
            </a:pPr>
            <a:r>
              <a:t>Agar natijada olingan ma'lumotlar muhim bo'lsa, bitta o'xshash bo'lmagan xarakteristikani ajratish uchun etarli bo'lishi mumkin </a:t>
            </a:r>
          </a:p>
        </p:txBody>
      </p:sp>
      <p:sp>
        <p:nvSpPr>
          <p:cNvPr id="22" name="TextBox 21">
            <a:extLst>
              <a:ext uri="{FF2B5EF4-FFF2-40B4-BE49-F238E27FC236}">
                <a16:creationId xmlns:a16="http://schemas.microsoft.com/office/drawing/2014/main" id="{AD9BCB8D-D950-6946-291F-8CA0DF4B76C5}"/>
              </a:ext>
            </a:extLst>
          </p:cNvPr>
          <p:cNvSpPr txBox="1"/>
          <p:nvPr/>
        </p:nvSpPr>
        <p:spPr>
          <a:xfrm>
            <a:off x="3272170" y="2752254"/>
            <a:ext cx="7656324" cy="369332"/>
          </a:xfrm>
          <a:prstGeom prst="rect">
            <a:avLst/>
          </a:prstGeom>
          <a:noFill/>
        </p:spPr>
        <p:txBody>
          <a:bodyPr wrap="square">
            <a:spAutoFit/>
          </a:bodyPr>
          <a:lstStyle/>
          <a:p>
            <a:pPr>
              <a:defRPr>
                <a:solidFill>
                  <a:schemeClr val="tx2"/>
                </a:solidFill>
                <a:latin typeface="Arial" panose="020B0604020202020204" pitchFamily="34" charset="0"/>
                <a:cs typeface="Arial" panose="020B0604020202020204" pitchFamily="34" charset="0"/>
              </a:defRPr>
            </a:pPr>
            <a:r>
              <a:t>Umumiy xususiyatlar asosida yig'ish </a:t>
            </a:r>
          </a:p>
        </p:txBody>
      </p:sp>
      <p:sp>
        <p:nvSpPr>
          <p:cNvPr id="23" name="Oval 22">
            <a:extLst>
              <a:ext uri="{FF2B5EF4-FFF2-40B4-BE49-F238E27FC236}">
                <a16:creationId xmlns:a16="http://schemas.microsoft.com/office/drawing/2014/main" id="{344A1256-4CBF-181E-1FB6-EFEC7A70EBC0}"/>
              </a:ext>
            </a:extLst>
          </p:cNvPr>
          <p:cNvSpPr/>
          <p:nvPr/>
        </p:nvSpPr>
        <p:spPr>
          <a:xfrm>
            <a:off x="1263505" y="2317898"/>
            <a:ext cx="1539943" cy="1307804"/>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GB"/>
          </a:p>
        </p:txBody>
      </p:sp>
      <p:sp>
        <p:nvSpPr>
          <p:cNvPr id="26" name="Oval 25">
            <a:extLst>
              <a:ext uri="{FF2B5EF4-FFF2-40B4-BE49-F238E27FC236}">
                <a16:creationId xmlns:a16="http://schemas.microsoft.com/office/drawing/2014/main" id="{AA35268C-5A33-FA7B-5838-F82D1CBA0EDB}"/>
              </a:ext>
            </a:extLst>
          </p:cNvPr>
          <p:cNvSpPr/>
          <p:nvPr/>
        </p:nvSpPr>
        <p:spPr>
          <a:xfrm>
            <a:off x="896679" y="3676207"/>
            <a:ext cx="1026040" cy="1141452"/>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GB"/>
          </a:p>
        </p:txBody>
      </p:sp>
      <p:sp>
        <p:nvSpPr>
          <p:cNvPr id="28" name="Oval 27">
            <a:extLst>
              <a:ext uri="{FF2B5EF4-FFF2-40B4-BE49-F238E27FC236}">
                <a16:creationId xmlns:a16="http://schemas.microsoft.com/office/drawing/2014/main" id="{228AC23F-FD98-EE55-2386-E6704C8DCC8C}"/>
              </a:ext>
            </a:extLst>
          </p:cNvPr>
          <p:cNvSpPr/>
          <p:nvPr/>
        </p:nvSpPr>
        <p:spPr>
          <a:xfrm>
            <a:off x="2023733" y="3680750"/>
            <a:ext cx="1026040" cy="1141452"/>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GB"/>
          </a:p>
        </p:txBody>
      </p:sp>
    </p:spTree>
    <p:extLst>
      <p:ext uri="{BB962C8B-B14F-4D97-AF65-F5344CB8AC3E}">
        <p14:creationId xmlns:p14="http://schemas.microsoft.com/office/powerpoint/2010/main" val="352633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8D53B4-4202-794E-5284-3848E385B9BC}"/>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27</a:t>
            </a:fld>
            <a:endParaRPr lang="en-US">
              <a:cs typeface="Arial" panose="020B0604020202020204" pitchFamily="34" charset="0"/>
            </a:endParaRPr>
          </a:p>
        </p:txBody>
      </p:sp>
      <p:sp>
        <p:nvSpPr>
          <p:cNvPr id="4" name="Text Placeholder 7">
            <a:extLst>
              <a:ext uri="{FF2B5EF4-FFF2-40B4-BE49-F238E27FC236}">
                <a16:creationId xmlns:a16="http://schemas.microsoft.com/office/drawing/2014/main" id="{C25FA242-742C-BEB0-4B45-8CD412250457}"/>
              </a:ext>
            </a:extLst>
          </p:cNvPr>
          <p:cNvSpPr>
            <a:spLocks noGrp="1"/>
          </p:cNvSpPr>
          <p:nvPr>
            <p:ph type="title"/>
          </p:nvPr>
        </p:nvSpPr>
        <p:spPr>
          <a:xfrm>
            <a:off x="923925" y="1311275"/>
            <a:ext cx="10166350" cy="768350"/>
          </a:xfrm>
        </p:spPr>
        <p:txBody>
          <a:bodyPr/>
          <a:lstStyle/>
          <a:p>
            <a:pPr>
              <a:defRPr>
                <a:ea typeface="Helvetica Neue" panose="02000503000000020004" pitchFamily="2" charset="0"/>
              </a:defRPr>
            </a:pPr>
            <a:r>
              <a:rPr sz="2400">
                <a:solidFill>
                  <a:srgbClr val="5F6062"/>
                </a:solidFill>
              </a:rPr>
              <a:t>ning oshkor etilishi </a:t>
            </a:r>
            <a:r>
              <a:t>belgilangan</a:t>
            </a:r>
            <a:r>
              <a:rPr sz="2400">
                <a:solidFill>
                  <a:srgbClr val="5F6062"/>
                </a:solidFill>
              </a:rPr>
              <a:t> tabiatan xarajatlar</a:t>
            </a:r>
          </a:p>
          <a:p>
            <a:endParaRPr lang="en-US">
              <a:solidFill>
                <a:srgbClr val="5F6062"/>
              </a:solidFill>
            </a:endParaRPr>
          </a:p>
        </p:txBody>
      </p:sp>
      <p:sp>
        <p:nvSpPr>
          <p:cNvPr id="6" name="Rectangle 5">
            <a:extLst>
              <a:ext uri="{FF2B5EF4-FFF2-40B4-BE49-F238E27FC236}">
                <a16:creationId xmlns:a16="http://schemas.microsoft.com/office/drawing/2014/main" id="{34F4B7FB-E63E-34F5-E4D0-A4C52017CCDE}"/>
              </a:ext>
            </a:extLst>
          </p:cNvPr>
          <p:cNvSpPr/>
          <p:nvPr/>
        </p:nvSpPr>
        <p:spPr>
          <a:xfrm>
            <a:off x="1163781" y="2301593"/>
            <a:ext cx="8707793" cy="76835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2000" b="1">
                <a:solidFill>
                  <a:schemeClr val="accent2"/>
                </a:solidFill>
                <a:latin typeface="Arial" panose="020B0604020202020204" pitchFamily="34" charset="0"/>
                <a:cs typeface="Arial" panose="020B0604020202020204" pitchFamily="34" charset="0"/>
              </a:defRPr>
            </a:pPr>
            <a:r>
              <a:t>Har bir qatorga kiritilgan summalarni oshkor qiling </a:t>
            </a:r>
            <a:r>
              <a:rPr lang="en-GB" sz="2000" b="1">
                <a:solidFill>
                  <a:schemeClr val="accent2"/>
                </a:solidFill>
                <a:latin typeface="Arial" panose="020B0604020202020204" pitchFamily="34" charset="0"/>
                <a:cs typeface="Arial" panose="020B0604020202020204" pitchFamily="34" charset="0"/>
              </a:rPr>
              <a:t/>
            </a:r>
            <a:br>
              <a:rPr lang="en-GB" sz="2000" b="1">
                <a:solidFill>
                  <a:schemeClr val="accent2"/>
                </a:solidFill>
                <a:latin typeface="Arial" panose="020B0604020202020204" pitchFamily="34" charset="0"/>
                <a:cs typeface="Arial" panose="020B0604020202020204" pitchFamily="34" charset="0"/>
              </a:rPr>
            </a:br>
            <a:r>
              <a:t>uchun foyda yoki zarar to'g'risidagi hisobotning operatsion toifasi</a:t>
            </a:r>
          </a:p>
        </p:txBody>
      </p:sp>
      <p:sp>
        <p:nvSpPr>
          <p:cNvPr id="8" name="Rectangle 7">
            <a:extLst>
              <a:ext uri="{FF2B5EF4-FFF2-40B4-BE49-F238E27FC236}">
                <a16:creationId xmlns:a16="http://schemas.microsoft.com/office/drawing/2014/main" id="{C8E7F731-2313-82F5-EDEC-64762CF40CD4}"/>
              </a:ext>
            </a:extLst>
          </p:cNvPr>
          <p:cNvSpPr/>
          <p:nvPr/>
        </p:nvSpPr>
        <p:spPr>
          <a:xfrm>
            <a:off x="1423661" y="3274904"/>
            <a:ext cx="1656421" cy="11059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sz="2000">
                <a:solidFill>
                  <a:schemeClr val="tx1"/>
                </a:solidFill>
                <a:latin typeface="Arial" panose="020B0604020202020204" pitchFamily="34" charset="0"/>
                <a:cs typeface="Arial" panose="020B0604020202020204" pitchFamily="34" charset="0"/>
              </a:defRPr>
            </a:pPr>
            <a:r>
              <a:t>Amortizatsiya</a:t>
            </a:r>
          </a:p>
        </p:txBody>
      </p:sp>
      <p:sp>
        <p:nvSpPr>
          <p:cNvPr id="9" name="Rectangle 8">
            <a:extLst>
              <a:ext uri="{FF2B5EF4-FFF2-40B4-BE49-F238E27FC236}">
                <a16:creationId xmlns:a16="http://schemas.microsoft.com/office/drawing/2014/main" id="{31D816A4-4D4F-5290-D3A0-CA512B000335}"/>
              </a:ext>
            </a:extLst>
          </p:cNvPr>
          <p:cNvSpPr/>
          <p:nvPr/>
        </p:nvSpPr>
        <p:spPr>
          <a:xfrm>
            <a:off x="1742103" y="4916158"/>
            <a:ext cx="8707794" cy="1105974"/>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l" rtl="0" fontAlgn="base">
              <a:defRPr sz="2000">
                <a:solidFill>
                  <a:srgbClr val="5F6061"/>
                </a:solidFill>
                <a:latin typeface="Arial" panose="020B0604020202020204" pitchFamily="34" charset="0"/>
              </a:defRPr>
            </a:pPr>
            <a:r>
              <a:t>Q</a:t>
            </a:r>
            <a:r>
              <a:rPr>
                <a:effectLst/>
              </a:rPr>
              <a:t>Agar oshkor qilingan summaning bir qismi aktivlarning balans qiymatiga kiritilgan bo'lsa, aniq tushuntirish talab qilinadi.</a:t>
            </a:r>
          </a:p>
          <a:p>
            <a:pPr algn="l" rtl="0" fontAlgn="base">
              <a:defRPr sz="1400">
                <a:solidFill>
                  <a:srgbClr val="5F6061"/>
                </a:solidFill>
                <a:effectLst/>
                <a:latin typeface="Arial" panose="020B0604020202020204" pitchFamily="34" charset="0"/>
              </a:defRPr>
            </a:pPr>
            <a:r>
              <a:t>​</a:t>
            </a:r>
            <a:r>
              <a:rPr lang="en-US" sz="1400" b="0" i="0">
                <a:solidFill>
                  <a:srgbClr val="5F6061"/>
                </a:solidFill>
                <a:effectLst/>
                <a:latin typeface="Arial" panose="020B0604020202020204" pitchFamily="34" charset="0"/>
              </a:rPr>
              <a:t/>
            </a:r>
            <a:br>
              <a:rPr lang="en-US" sz="1400" b="0" i="0">
                <a:solidFill>
                  <a:srgbClr val="5F6061"/>
                </a:solidFill>
                <a:effectLst/>
                <a:latin typeface="Arial" panose="020B0604020202020204" pitchFamily="34" charset="0"/>
              </a:rPr>
            </a:br>
            <a:endParaRPr lang="en-GB" sz="105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EFE176-A415-0A55-9E18-117CA1F18B4B}"/>
              </a:ext>
            </a:extLst>
          </p:cNvPr>
          <p:cNvSpPr/>
          <p:nvPr/>
        </p:nvSpPr>
        <p:spPr>
          <a:xfrm>
            <a:off x="3211120" y="3274904"/>
            <a:ext cx="1656421" cy="11059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sz="2000">
                <a:solidFill>
                  <a:schemeClr val="tx1"/>
                </a:solidFill>
                <a:latin typeface="Arial" panose="020B0604020202020204" pitchFamily="34" charset="0"/>
                <a:cs typeface="Arial" panose="020B0604020202020204" pitchFamily="34" charset="0"/>
              </a:defRPr>
            </a:pPr>
            <a:r>
              <a:t>Amortizatsiya</a:t>
            </a:r>
          </a:p>
        </p:txBody>
      </p:sp>
      <p:sp>
        <p:nvSpPr>
          <p:cNvPr id="5" name="Rectangle 4">
            <a:extLst>
              <a:ext uri="{FF2B5EF4-FFF2-40B4-BE49-F238E27FC236}">
                <a16:creationId xmlns:a16="http://schemas.microsoft.com/office/drawing/2014/main" id="{6D75FC56-FE50-E033-CB2A-97725BD91768}"/>
              </a:ext>
            </a:extLst>
          </p:cNvPr>
          <p:cNvSpPr/>
          <p:nvPr/>
        </p:nvSpPr>
        <p:spPr>
          <a:xfrm>
            <a:off x="4965758" y="3274904"/>
            <a:ext cx="1656421" cy="11059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2000">
                <a:solidFill>
                  <a:schemeClr val="tx1"/>
                </a:solidFill>
                <a:latin typeface="Arial" panose="020B0604020202020204" pitchFamily="34" charset="0"/>
                <a:cs typeface="Arial" panose="020B0604020202020204" pitchFamily="34" charset="0"/>
              </a:defRPr>
            </a:pPr>
            <a:r>
              <a:t>Xodimlarga beriladigan imtiyozlar</a:t>
            </a:r>
          </a:p>
        </p:txBody>
      </p:sp>
      <p:sp>
        <p:nvSpPr>
          <p:cNvPr id="7" name="Rectangle 6">
            <a:extLst>
              <a:ext uri="{FF2B5EF4-FFF2-40B4-BE49-F238E27FC236}">
                <a16:creationId xmlns:a16="http://schemas.microsoft.com/office/drawing/2014/main" id="{FA91B1DF-7CFC-76EF-EC66-2793251ED44A}"/>
              </a:ext>
            </a:extLst>
          </p:cNvPr>
          <p:cNvSpPr/>
          <p:nvPr/>
        </p:nvSpPr>
        <p:spPr>
          <a:xfrm>
            <a:off x="6720396" y="3274905"/>
            <a:ext cx="1656421" cy="11059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2000">
                <a:solidFill>
                  <a:schemeClr val="tx1"/>
                </a:solidFill>
                <a:latin typeface="Arial" panose="020B0604020202020204" pitchFamily="34" charset="0"/>
                <a:cs typeface="Arial" panose="020B0604020202020204" pitchFamily="34" charset="0"/>
              </a:defRPr>
            </a:pPr>
            <a:r>
              <a:t>Belgilangan buzilishlar</a:t>
            </a:r>
          </a:p>
        </p:txBody>
      </p:sp>
      <p:sp>
        <p:nvSpPr>
          <p:cNvPr id="10" name="Rectangle 9">
            <a:extLst>
              <a:ext uri="{FF2B5EF4-FFF2-40B4-BE49-F238E27FC236}">
                <a16:creationId xmlns:a16="http://schemas.microsoft.com/office/drawing/2014/main" id="{4CC98E87-710A-919B-A725-0C8CB6B347A0}"/>
              </a:ext>
            </a:extLst>
          </p:cNvPr>
          <p:cNvSpPr/>
          <p:nvPr/>
        </p:nvSpPr>
        <p:spPr>
          <a:xfrm>
            <a:off x="8475034" y="3278610"/>
            <a:ext cx="1656421" cy="109125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2000">
                <a:solidFill>
                  <a:schemeClr val="tx1"/>
                </a:solidFill>
                <a:latin typeface="Arial" panose="020B0604020202020204" pitchFamily="34" charset="0"/>
                <a:cs typeface="Arial" panose="020B0604020202020204" pitchFamily="34" charset="0"/>
              </a:defRPr>
            </a:pPr>
            <a:r>
              <a:t>Tovar-moddiy zaxiralarni ro'yxatga olish</a:t>
            </a:r>
          </a:p>
        </p:txBody>
      </p:sp>
      <p:cxnSp>
        <p:nvCxnSpPr>
          <p:cNvPr id="11" name="Straight Connector 10">
            <a:extLst>
              <a:ext uri="{FF2B5EF4-FFF2-40B4-BE49-F238E27FC236}">
                <a16:creationId xmlns:a16="http://schemas.microsoft.com/office/drawing/2014/main" id="{DE1DD17B-431A-109B-0B0E-75468C3B1C39}"/>
              </a:ext>
            </a:extLst>
          </p:cNvPr>
          <p:cNvCxnSpPr>
            <a:cxnSpLocks/>
          </p:cNvCxnSpPr>
          <p:nvPr/>
        </p:nvCxnSpPr>
        <p:spPr>
          <a:xfrm>
            <a:off x="3080082" y="3274904"/>
            <a:ext cx="0" cy="11059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B0526F-95CC-EE58-C20D-2FDCCB7182B2}"/>
              </a:ext>
            </a:extLst>
          </p:cNvPr>
          <p:cNvCxnSpPr>
            <a:cxnSpLocks/>
          </p:cNvCxnSpPr>
          <p:nvPr/>
        </p:nvCxnSpPr>
        <p:spPr>
          <a:xfrm>
            <a:off x="4867541" y="3274904"/>
            <a:ext cx="0" cy="11059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2A7BB4-B12D-C755-1B2B-4E7B4C2BE474}"/>
              </a:ext>
            </a:extLst>
          </p:cNvPr>
          <p:cNvCxnSpPr>
            <a:cxnSpLocks/>
          </p:cNvCxnSpPr>
          <p:nvPr/>
        </p:nvCxnSpPr>
        <p:spPr>
          <a:xfrm>
            <a:off x="6620671" y="3263895"/>
            <a:ext cx="0" cy="11059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E2205B-0231-2309-C56E-D85A00C85F98}"/>
              </a:ext>
            </a:extLst>
          </p:cNvPr>
          <p:cNvCxnSpPr>
            <a:cxnSpLocks/>
          </p:cNvCxnSpPr>
          <p:nvPr/>
        </p:nvCxnSpPr>
        <p:spPr>
          <a:xfrm>
            <a:off x="8376817" y="3274904"/>
            <a:ext cx="0" cy="11059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4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48F261-2296-2A6F-3E48-3598CEB76BBB}"/>
              </a:ext>
            </a:extLst>
          </p:cNvPr>
          <p:cNvSpPr/>
          <p:nvPr/>
        </p:nvSpPr>
        <p:spPr>
          <a:xfrm>
            <a:off x="182682" y="154004"/>
            <a:ext cx="5890661" cy="132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GB"/>
          </a:p>
        </p:txBody>
      </p:sp>
      <p:sp>
        <p:nvSpPr>
          <p:cNvPr id="4" name="Fußzeilenplatzhalter 3">
            <a:extLst>
              <a:ext uri="{FF2B5EF4-FFF2-40B4-BE49-F238E27FC236}">
                <a16:creationId xmlns:a16="http://schemas.microsoft.com/office/drawing/2014/main" id="{9FB7EE9A-C3D1-9969-0A8A-D1BCABC075F4}"/>
              </a:ext>
            </a:extLst>
          </p:cNvPr>
          <p:cNvSpPr>
            <a:spLocks noGrp="1"/>
          </p:cNvSpPr>
          <p:nvPr>
            <p:ph type="ftr" sz="quarter" idx="3"/>
          </p:nvPr>
        </p:nvSpPr>
        <p:spPr>
          <a:xfrm>
            <a:off x="9942371" y="378132"/>
            <a:ext cx="612773" cy="2618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B4A36833-22C9-936F-FC20-C39516300990}"/>
              </a:ext>
            </a:extLst>
          </p:cNvPr>
          <p:cNvSpPr txBox="1"/>
          <p:nvPr/>
        </p:nvSpPr>
        <p:spPr>
          <a:xfrm>
            <a:off x="6765777" y="1190345"/>
            <a:ext cx="4668842" cy="5262979"/>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600" kern="1200">
                <a:ln>
                  <a:noFill/>
                </a:ln>
                <a:solidFill>
                  <a:srgbClr val="5F6061"/>
                </a:solidFill>
                <a:effectLst/>
                <a:uLnTx/>
                <a:uFillTx/>
                <a:latin typeface="Arial" panose="020B0604020202020204" pitchFamily="34" charset="0"/>
                <a:ea typeface="+mn-ea"/>
                <a:cs typeface="Arial" panose="020B0604020202020204" pitchFamily="34" charset="0"/>
              </a:defRPr>
            </a:pPr>
            <a:r>
              <a:t>Oshkor qilingan summalar, amortizatsiya va xodimlarga beriladigan nafaqalar bundan mustasno, yil davomida foyda yoki zarar to'g'risidagi hisobotda xarajatlar sifatida tan olingan summalardir.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5F606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600">
                <a:solidFill>
                  <a:srgbClr val="5F6061"/>
                </a:solidFill>
                <a:latin typeface="Arial" panose="020B0604020202020204" pitchFamily="34" charset="0"/>
                <a:cs typeface="Arial" panose="020B0604020202020204" pitchFamily="34" charset="0"/>
              </a:defRPr>
            </a:pPr>
            <a:r>
              <a:rPr kern="1200">
                <a:ln>
                  <a:noFill/>
                </a:ln>
                <a:effectLst/>
                <a:uLnTx/>
                <a:uFillTx/>
                <a:ea typeface="+mn-ea"/>
              </a:rPr>
              <a:t>Amortizatsiya uchun oshkor qilingan summalar </a:t>
            </a:r>
            <a:r>
              <a:t>bor</a:t>
            </a:r>
            <a:r>
              <a:rPr kern="1200">
                <a:ln>
                  <a:noFill/>
                </a:ln>
                <a:effectLst/>
                <a:uLnTx/>
                <a:uFillTx/>
                <a:ea typeface="+mn-ea"/>
              </a:rPr>
              <a:t> 16-IAS ga muvofiq hisoblangan yil uchun to'lov </a:t>
            </a:r>
            <a:r>
              <a:rPr i="1" kern="1200">
                <a:ln>
                  <a:noFill/>
                </a:ln>
                <a:effectLst/>
                <a:uLnTx/>
                <a:uFillTx/>
                <a:ea typeface="+mn-ea"/>
              </a:rPr>
              <a:t>Asosiy vositalar</a:t>
            </a:r>
            <a:r>
              <a:rPr kern="1200">
                <a:ln>
                  <a:noFill/>
                </a:ln>
                <a:effectLst/>
                <a:uLnTx/>
                <a:uFillTx/>
                <a:ea typeface="+mn-ea"/>
              </a:rPr>
              <a:t>. Miqdorlarga hisobot davri oxiridagi tovar-moddiy zaxiralarning balans qiymatiga kiritish orqali kapitallashtirilgan summalar kiradi.</a:t>
            </a: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sz="1600" kern="1200">
                <a:ln>
                  <a:noFill/>
                </a:ln>
                <a:solidFill>
                  <a:srgbClr val="5F6061"/>
                </a:solidFill>
                <a:effectLst/>
                <a:uLnTx/>
                <a:uFillTx/>
                <a:latin typeface="Arial" panose="020B0604020202020204" pitchFamily="34" charset="0"/>
                <a:ea typeface="+mn-ea"/>
                <a:cs typeface="Arial" panose="020B0604020202020204" pitchFamily="34" charset="0"/>
              </a:defRPr>
            </a:pPr>
            <a:r>
              <a:t>Xodimlarga beriladigan nafaqalar uchun oshkor qilingan summalar 19-IAS ga muvofiq hisoblangan xodimlarga xizmat ko'rsatish uchun pensiya xarajatlarini o'z ichiga olgan yil davomida qilingan xarajatlardir. </a:t>
            </a:r>
            <a:r>
              <a:rPr i="1"/>
              <a:t>Xodimlarga beriladigan imtiyozlar</a:t>
            </a:r>
            <a:r>
              <a:t>. Miqdorlarga hisobot davri oxiridagi tovar-moddiy zaxiralarning balans qiymatiga kiritish orqali kapitallashtirilgan summalar kiradi.</a:t>
            </a:r>
          </a:p>
        </p:txBody>
      </p:sp>
      <p:graphicFrame>
        <p:nvGraphicFramePr>
          <p:cNvPr id="19" name="Table 5">
            <a:extLst>
              <a:ext uri="{FF2B5EF4-FFF2-40B4-BE49-F238E27FC236}">
                <a16:creationId xmlns:a16="http://schemas.microsoft.com/office/drawing/2014/main" id="{B338A739-588E-FAE9-B607-D437084BB40F}"/>
              </a:ext>
            </a:extLst>
          </p:cNvPr>
          <p:cNvGraphicFramePr>
            <a:graphicFrameLocks noGrp="1"/>
          </p:cNvGraphicFramePr>
          <p:nvPr>
            <p:extLst>
              <p:ext uri="{D42A27DB-BD31-4B8C-83A1-F6EECF244321}">
                <p14:modId xmlns:p14="http://schemas.microsoft.com/office/powerpoint/2010/main" val="3153684850"/>
              </p:ext>
            </p:extLst>
          </p:nvPr>
        </p:nvGraphicFramePr>
        <p:xfrm>
          <a:off x="1660517" y="945324"/>
          <a:ext cx="5105260" cy="5508000"/>
        </p:xfrm>
        <a:graphic>
          <a:graphicData uri="http://schemas.openxmlformats.org/drawingml/2006/table">
            <a:tbl>
              <a:tblPr firstRow="1" bandRow="1">
                <a:tableStyleId>{21E4AEA4-8DFA-4A89-87EB-49C32662AFE0}</a:tableStyleId>
              </a:tblPr>
              <a:tblGrid>
                <a:gridCol w="3141698">
                  <a:extLst>
                    <a:ext uri="{9D8B030D-6E8A-4147-A177-3AD203B41FA5}">
                      <a16:colId xmlns:a16="http://schemas.microsoft.com/office/drawing/2014/main" val="3347287428"/>
                    </a:ext>
                  </a:extLst>
                </a:gridCol>
                <a:gridCol w="981781">
                  <a:extLst>
                    <a:ext uri="{9D8B030D-6E8A-4147-A177-3AD203B41FA5}">
                      <a16:colId xmlns:a16="http://schemas.microsoft.com/office/drawing/2014/main" val="2075562080"/>
                    </a:ext>
                  </a:extLst>
                </a:gridCol>
                <a:gridCol w="981781">
                  <a:extLst>
                    <a:ext uri="{9D8B030D-6E8A-4147-A177-3AD203B41FA5}">
                      <a16:colId xmlns:a16="http://schemas.microsoft.com/office/drawing/2014/main" val="757755648"/>
                    </a:ext>
                  </a:extLst>
                </a:gridCol>
              </a:tblGrid>
              <a:tr h="324000">
                <a:tc>
                  <a:txBody>
                    <a:bodyPr/>
                    <a:lstStyle/>
                    <a:p>
                      <a:pPr>
                        <a:defRPr sz="1200">
                          <a:latin typeface="Arial" panose="020B0604020202020204" pitchFamily="34" charset="0"/>
                          <a:cs typeface="Arial" panose="020B0604020202020204" pitchFamily="34" charset="0"/>
                        </a:defRPr>
                      </a:pPr>
                      <a:r>
                        <a:t>(valyuta birliklarida)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defRPr sz="1200">
                          <a:latin typeface="Arial" panose="020B0604020202020204" pitchFamily="34" charset="0"/>
                          <a:cs typeface="Arial" panose="020B0604020202020204" pitchFamily="34" charset="0"/>
                        </a:defRPr>
                      </a:pPr>
                      <a:r>
                        <a:t>20X2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defRPr sz="1200">
                          <a:latin typeface="Arial" panose="020B0604020202020204" pitchFamily="34" charset="0"/>
                          <a:cs typeface="Arial" panose="020B0604020202020204" pitchFamily="34" charset="0"/>
                        </a:defRPr>
                      </a:pPr>
                      <a:r>
                        <a:t>20X1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279652"/>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5F6062"/>
                          </a:solidFill>
                          <a:effectLst/>
                          <a:latin typeface="Arial" panose="020B0604020202020204" pitchFamily="34" charset="0"/>
                          <a:cs typeface="Arial" panose="020B0604020202020204" pitchFamily="34" charset="0"/>
                        </a:defRPr>
                      </a:pPr>
                      <a:r>
                        <a:t>Sotish tannarxi</a:t>
                      </a:r>
                      <a:endParaRPr lang="en-GB" sz="1200" b="1"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23 710</a:t>
                      </a: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21 990</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158942075"/>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5F6062"/>
                          </a:solidFill>
                          <a:effectLst/>
                          <a:latin typeface="Arial" panose="020B0604020202020204" pitchFamily="34" charset="0"/>
                          <a:cs typeface="Arial" panose="020B0604020202020204" pitchFamily="34" charset="0"/>
                        </a:defRPr>
                      </a:pPr>
                      <a:r>
                        <a:t>Tadqiqot va ishlanmalar uchun xarajatlar</a:t>
                      </a:r>
                      <a:endParaRPr lang="en-GB"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2515</a:t>
                      </a:r>
                    </a:p>
                  </a:txBody>
                  <a:tcPr marL="68580" marR="68580" marT="0" marB="0" anchor="ctr">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2590</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06963453"/>
                  </a:ext>
                </a:extLst>
              </a:tr>
              <a:tr h="324000">
                <a:tc>
                  <a:txBody>
                    <a:bodyPr/>
                    <a:lstStyle/>
                    <a:p>
                      <a:pPr>
                        <a:defRPr sz="1200">
                          <a:solidFill>
                            <a:srgbClr val="5F6062"/>
                          </a:solidFill>
                          <a:effectLst/>
                          <a:latin typeface="Arial" panose="020B0604020202020204" pitchFamily="34" charset="0"/>
                          <a:cs typeface="Arial" panose="020B0604020202020204" pitchFamily="34" charset="0"/>
                        </a:defRPr>
                      </a:pPr>
                      <a:r>
                        <a:t>Umumiy va ma'muriy xarajatlar</a:t>
                      </a:r>
                      <a:endParaRPr lang="en-GB"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4975</a:t>
                      </a:r>
                    </a:p>
                  </a:txBody>
                  <a:tcPr marL="68580" marR="68580" marT="0" marB="0" anchor="ctr">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4750</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59335085"/>
                  </a:ext>
                </a:extLst>
              </a:tr>
              <a:tr h="324000">
                <a:tc>
                  <a:txBody>
                    <a:bodyPr/>
                    <a:lstStyle/>
                    <a:p>
                      <a:pPr>
                        <a:defRPr sz="1200" b="1">
                          <a:solidFill>
                            <a:schemeClr val="accent2"/>
                          </a:solidFill>
                          <a:latin typeface="Arial" panose="020B0604020202020204" pitchFamily="34" charset="0"/>
                          <a:cs typeface="Arial" panose="020B0604020202020204" pitchFamily="34" charset="0"/>
                        </a:defRPr>
                      </a:pPr>
                      <a:r>
                        <a:t>Jami amortizatsiya</a:t>
                      </a:r>
                    </a:p>
                  </a:txBody>
                  <a:tcPr anchor="ctr">
                    <a:lnL w="12700" cap="flat" cmpd="sng" algn="ctr">
                      <a:solidFill>
                        <a:schemeClr val="tx1"/>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31 200</a:t>
                      </a:r>
                    </a:p>
                  </a:txBody>
                  <a:tcPr marL="68580" marR="68580" marT="0" marB="0" anchor="ctr">
                    <a:lnB w="12700" cap="flat" cmpd="sng" algn="ctr">
                      <a:solidFill>
                        <a:schemeClr val="tx2"/>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29 330</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57857082"/>
                  </a:ext>
                </a:extLst>
              </a:tr>
              <a:tr h="324000">
                <a:tc>
                  <a:txBody>
                    <a:bodyPr/>
                    <a:lstStyle/>
                    <a:p>
                      <a:pPr>
                        <a:defRPr sz="1200">
                          <a:latin typeface="Arial" panose="020B0604020202020204" pitchFamily="34" charset="0"/>
                          <a:cs typeface="Arial" panose="020B0604020202020204" pitchFamily="34" charset="0"/>
                        </a:defRPr>
                      </a:pPr>
                      <a:r>
                        <a:t>Tadqiqot va ishlanmalar uchun xarajatlar</a:t>
                      </a:r>
                    </a:p>
                  </a:txBody>
                  <a:tcPr anchor="ctr">
                    <a:lnL w="12700" cap="flat" cmpd="sng" algn="ctr">
                      <a:solidFill>
                        <a:schemeClr val="tx1"/>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13 840</a:t>
                      </a:r>
                    </a:p>
                  </a:txBody>
                  <a:tcPr marL="68580" marR="68580" marT="0" marB="0" anchor="ctr">
                    <a:lnT w="12700" cap="flat" cmpd="sng" algn="ctr">
                      <a:solidFill>
                        <a:schemeClr val="tx2"/>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12 690</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961246489"/>
                  </a:ext>
                </a:extLst>
              </a:tr>
              <a:tr h="324000">
                <a:tc>
                  <a:txBody>
                    <a:bodyPr/>
                    <a:lstStyle/>
                    <a:p>
                      <a:pPr>
                        <a:defRPr sz="1200" b="1">
                          <a:solidFill>
                            <a:schemeClr val="accent2"/>
                          </a:solidFill>
                          <a:latin typeface="Arial" panose="020B0604020202020204" pitchFamily="34" charset="0"/>
                          <a:cs typeface="Arial" panose="020B0604020202020204" pitchFamily="34" charset="0"/>
                        </a:defRPr>
                      </a:pPr>
                      <a:r>
                        <a:t>Jami amortizatsiya</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13 840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12 690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384520022"/>
                  </a:ext>
                </a:extLst>
              </a:tr>
              <a:tr h="324000">
                <a:tc>
                  <a:txBody>
                    <a:bodyPr/>
                    <a:lstStyle/>
                    <a:p>
                      <a:pPr>
                        <a:defRPr sz="1200">
                          <a:latin typeface="Arial" panose="020B0604020202020204" pitchFamily="34" charset="0"/>
                          <a:cs typeface="Arial" panose="020B0604020202020204" pitchFamily="34" charset="0"/>
                        </a:defRPr>
                      </a:pPr>
                      <a:r>
                        <a:t>Sotish tannarxi</a:t>
                      </a:r>
                      <a:endParaRPr lang="en-GB"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61 640</a:t>
                      </a: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57,175</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20684152"/>
                  </a:ext>
                </a:extLst>
              </a:tr>
              <a:tr h="324000">
                <a:tc>
                  <a:txBody>
                    <a:bodyPr/>
                    <a:lstStyle/>
                    <a:p>
                      <a:pPr>
                        <a:defRPr sz="1200">
                          <a:latin typeface="Arial" panose="020B0604020202020204" pitchFamily="34" charset="0"/>
                          <a:cs typeface="Arial" panose="020B0604020202020204" pitchFamily="34" charset="0"/>
                        </a:defRPr>
                      </a:pPr>
                      <a:r>
                        <a:t>Sotish xarajatlari</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7515</a:t>
                      </a:r>
                    </a:p>
                  </a:txBody>
                  <a:tcPr marL="68580" marR="68580" marT="0" marB="0" anchor="ctr">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7110</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72539255"/>
                  </a:ext>
                </a:extLst>
              </a:tr>
              <a:tr h="324000">
                <a:tc>
                  <a:txBody>
                    <a:bodyPr/>
                    <a:lstStyle/>
                    <a:p>
                      <a:pPr>
                        <a:defRPr sz="1200">
                          <a:latin typeface="Arial" panose="020B0604020202020204" pitchFamily="34" charset="0"/>
                          <a:cs typeface="Arial" panose="020B0604020202020204" pitchFamily="34" charset="0"/>
                        </a:defRPr>
                      </a:pPr>
                      <a:r>
                        <a:t>Tadqiqot va ishlanmalar uchun xarajatlar</a:t>
                      </a:r>
                      <a:endParaRPr lang="en-GB"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6545</a:t>
                      </a:r>
                    </a:p>
                  </a:txBody>
                  <a:tcPr marL="68580" marR="68580" marT="0" marB="0" anchor="ctr">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6 750</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78401119"/>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Arial" panose="020B0604020202020204" pitchFamily="34" charset="0"/>
                          <a:cs typeface="Arial" panose="020B0604020202020204" pitchFamily="34" charset="0"/>
                        </a:defRPr>
                      </a:pPr>
                      <a:r>
                        <a:t>Umumiy va ma'muriy xarajatlar</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8920</a:t>
                      </a:r>
                    </a:p>
                  </a:txBody>
                  <a:tcPr marL="68580" marR="68580" marT="0" marB="0" anchor="ctr">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5,825</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211338"/>
                  </a:ext>
                </a:extLst>
              </a:tr>
              <a:tr h="324000">
                <a:tc>
                  <a:txBody>
                    <a:bodyPr/>
                    <a:lstStyle/>
                    <a:p>
                      <a:pPr>
                        <a:defRPr sz="1200" b="1">
                          <a:solidFill>
                            <a:schemeClr val="accent2"/>
                          </a:solidFill>
                          <a:latin typeface="Arial" panose="020B0604020202020204" pitchFamily="34" charset="0"/>
                          <a:cs typeface="Arial" panose="020B0604020202020204" pitchFamily="34" charset="0"/>
                        </a:defRPr>
                      </a:pPr>
                      <a:r>
                        <a:t>Xodimlarning umumiy nafaqalari</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84 620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76 860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72679433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Arial" panose="020B0604020202020204" pitchFamily="34" charset="0"/>
                          <a:cs typeface="Arial" panose="020B0604020202020204" pitchFamily="34" charset="0"/>
                        </a:defRPr>
                      </a:pPr>
                      <a:r>
                        <a:t>Tadqiqot va ishlanmalar uchun xarajatlar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1600</a:t>
                      </a: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1500</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4715605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Arial" panose="020B0604020202020204" pitchFamily="34" charset="0"/>
                          <a:cs typeface="Arial" panose="020B0604020202020204" pitchFamily="34" charset="0"/>
                        </a:defRPr>
                      </a:pPr>
                      <a:r>
                        <a:t>Gudvilning qadrsizlanishidan yo'qotish</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4500</a:t>
                      </a:r>
                    </a:p>
                  </a:txBody>
                  <a:tcPr marL="68580" marR="68580" marT="0" marB="0" anchor="ctr">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87112573"/>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b="1">
                          <a:solidFill>
                            <a:schemeClr val="accent2"/>
                          </a:solidFill>
                          <a:latin typeface="Arial" panose="020B0604020202020204" pitchFamily="34" charset="0"/>
                          <a:cs typeface="Arial" panose="020B0604020202020204" pitchFamily="34" charset="0"/>
                        </a:defRPr>
                      </a:pPr>
                      <a:r>
                        <a:t>Umumiy buzilish yo'qotilishi</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6100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1500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489148798"/>
                  </a:ext>
                </a:extLst>
              </a:tr>
              <a:tr h="324000">
                <a:tc>
                  <a:txBody>
                    <a:bodyPr/>
                    <a:lstStyle/>
                    <a:p>
                      <a:pPr>
                        <a:defRPr sz="1200">
                          <a:latin typeface="Arial" panose="020B0604020202020204" pitchFamily="34" charset="0"/>
                          <a:cs typeface="Arial" panose="020B0604020202020204" pitchFamily="34" charset="0"/>
                        </a:defRPr>
                      </a:pPr>
                      <a:r>
                        <a:t>Sotish tannarxi</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2775</a:t>
                      </a: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defRPr sz="1200">
                          <a:effectLst/>
                          <a:latin typeface="Arial" panose="020B0604020202020204" pitchFamily="34" charset="0"/>
                          <a:ea typeface="Times New Roman" panose="02020603050405020304" pitchFamily="18" charset="0"/>
                          <a:cs typeface="Times New Roman" panose="02020603050405020304" pitchFamily="18" charset="0"/>
                        </a:defRPr>
                      </a:pPr>
                      <a:r>
                        <a:t>2625</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3437175"/>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b="1">
                          <a:solidFill>
                            <a:schemeClr val="accent2"/>
                          </a:solidFill>
                          <a:latin typeface="Arial" panose="020B0604020202020204" pitchFamily="34" charset="0"/>
                          <a:cs typeface="Arial" panose="020B0604020202020204" pitchFamily="34" charset="0"/>
                        </a:defRPr>
                      </a:pPr>
                      <a:r>
                        <a:t>Tovar-moddiy zaxiralarni ro'yxatga olish</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2775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defRPr sz="1200" b="1">
                          <a:effectLst/>
                          <a:latin typeface="Arial" panose="020B0604020202020204" pitchFamily="34" charset="0"/>
                          <a:ea typeface="Times New Roman" panose="02020603050405020304" pitchFamily="18" charset="0"/>
                          <a:cs typeface="Times New Roman" panose="02020603050405020304" pitchFamily="18" charset="0"/>
                        </a:defRPr>
                      </a:pPr>
                      <a:r>
                        <a:t>2625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334944062"/>
                  </a:ext>
                </a:extLst>
              </a:tr>
            </a:tbl>
          </a:graphicData>
        </a:graphic>
      </p:graphicFrame>
      <p:sp>
        <p:nvSpPr>
          <p:cNvPr id="20" name="Rectangle 19">
            <a:extLst>
              <a:ext uri="{FF2B5EF4-FFF2-40B4-BE49-F238E27FC236}">
                <a16:creationId xmlns:a16="http://schemas.microsoft.com/office/drawing/2014/main" id="{987DC0D4-1645-156C-4647-F9E2F5CAF02B}"/>
              </a:ext>
            </a:extLst>
          </p:cNvPr>
          <p:cNvSpPr/>
          <p:nvPr/>
        </p:nvSpPr>
        <p:spPr>
          <a:xfrm>
            <a:off x="1538699" y="839797"/>
            <a:ext cx="9969809" cy="57904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4E1315-BD00-C828-F61A-0A99E702C91F}"/>
              </a:ext>
            </a:extLst>
          </p:cNvPr>
          <p:cNvSpPr txBox="1"/>
          <p:nvPr/>
        </p:nvSpPr>
        <p:spPr>
          <a:xfrm>
            <a:off x="1539020" y="227760"/>
            <a:ext cx="9000000" cy="461665"/>
          </a:xfrm>
          <a:prstGeom prst="rect">
            <a:avLst/>
          </a:prstGeom>
          <a:solidFill>
            <a:schemeClr val="bg1"/>
          </a:solidFill>
          <a:ln>
            <a:solidFill>
              <a:schemeClr val="bg1"/>
            </a:solid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400" b="1" kern="1200">
                <a:ln>
                  <a:noFill/>
                </a:ln>
                <a:effectLst/>
                <a:uLnTx/>
                <a:uFillTx/>
                <a:latin typeface="Arial" panose="020B0604020202020204" pitchFamily="34" charset="0"/>
                <a:ea typeface="+mn-ea"/>
                <a:cs typeface="Arial" panose="020B0604020202020204" pitchFamily="34" charset="0"/>
              </a:defRPr>
            </a:pPr>
            <a:r>
              <a:t>Tabiatan ko'rsatilgan xarajatlar eslatma</a:t>
            </a:r>
          </a:p>
        </p:txBody>
      </p:sp>
    </p:spTree>
    <p:extLst>
      <p:ext uri="{BB962C8B-B14F-4D97-AF65-F5344CB8AC3E}">
        <p14:creationId xmlns:p14="http://schemas.microsoft.com/office/powerpoint/2010/main" val="244986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702490-00C6-E0FB-C944-9C1B9FD1A31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29</a:t>
            </a:fld>
            <a:endParaRPr lang="en-US">
              <a:cs typeface="Arial" panose="020B0604020202020204" pitchFamily="34" charset="0"/>
            </a:endParaRPr>
          </a:p>
        </p:txBody>
      </p:sp>
      <p:sp>
        <p:nvSpPr>
          <p:cNvPr id="3" name="Title 2">
            <a:extLst>
              <a:ext uri="{FF2B5EF4-FFF2-40B4-BE49-F238E27FC236}">
                <a16:creationId xmlns:a16="http://schemas.microsoft.com/office/drawing/2014/main" id="{208EA630-2BDA-0387-5B50-F916E682B75C}"/>
              </a:ext>
            </a:extLst>
          </p:cNvPr>
          <p:cNvSpPr>
            <a:spLocks noGrp="1"/>
          </p:cNvSpPr>
          <p:nvPr>
            <p:ph type="ctrTitle"/>
          </p:nvPr>
        </p:nvSpPr>
        <p:spPr/>
        <p:txBody>
          <a:bodyPr/>
          <a:lstStyle/>
          <a:p>
            <a:r>
              <a:t>Cheklangan o'zgarishlar </a:t>
            </a:r>
            <a:r>
              <a:rPr lang="en-GB"/>
              <a:t/>
            </a:r>
            <a:br>
              <a:rPr lang="en-GB"/>
            </a:br>
            <a:r>
              <a:t>pul oqimi to'g'risidagi hisobot</a:t>
            </a:r>
          </a:p>
        </p:txBody>
      </p:sp>
    </p:spTree>
    <p:extLst>
      <p:ext uri="{BB962C8B-B14F-4D97-AF65-F5344CB8AC3E}">
        <p14:creationId xmlns:p14="http://schemas.microsoft.com/office/powerpoint/2010/main" val="421932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8F221E-772B-D9E4-B5F7-A7743AAE73E1}"/>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3</a:t>
            </a:fld>
            <a:endParaRPr lang="en-US">
              <a:cs typeface="Arial" panose="020B0604020202020204" pitchFamily="34" charset="0"/>
            </a:endParaRPr>
          </a:p>
        </p:txBody>
      </p:sp>
      <p:sp>
        <p:nvSpPr>
          <p:cNvPr id="3" name="Title 2">
            <a:extLst>
              <a:ext uri="{FF2B5EF4-FFF2-40B4-BE49-F238E27FC236}">
                <a16:creationId xmlns:a16="http://schemas.microsoft.com/office/drawing/2014/main" id="{C27BB1D2-3B11-0C96-F637-E66AD40DC843}"/>
              </a:ext>
            </a:extLst>
          </p:cNvPr>
          <p:cNvSpPr>
            <a:spLocks noGrp="1"/>
          </p:cNvSpPr>
          <p:nvPr>
            <p:ph type="title"/>
          </p:nvPr>
        </p:nvSpPr>
        <p:spPr/>
        <p:txBody>
          <a:bodyPr/>
          <a:lstStyle/>
          <a:p>
            <a:r>
              <a:rPr lang="en-US" dirty="0" err="1" smtClean="0"/>
              <a:t>Umumiy</a:t>
            </a:r>
            <a:r>
              <a:rPr lang="en-US" dirty="0" smtClean="0"/>
              <a:t> </a:t>
            </a:r>
            <a:r>
              <a:rPr lang="en-US" dirty="0" err="1" smtClean="0"/>
              <a:t>tavsif</a:t>
            </a:r>
            <a:endParaRPr dirty="0"/>
          </a:p>
        </p:txBody>
      </p:sp>
      <p:sp>
        <p:nvSpPr>
          <p:cNvPr id="4" name="Text Placeholder 4">
            <a:extLst>
              <a:ext uri="{FF2B5EF4-FFF2-40B4-BE49-F238E27FC236}">
                <a16:creationId xmlns:a16="http://schemas.microsoft.com/office/drawing/2014/main" id="{63667FF2-E6C5-60B6-063D-BD11AB8A6AE4}"/>
              </a:ext>
            </a:extLst>
          </p:cNvPr>
          <p:cNvSpPr txBox="1">
            <a:spLocks/>
          </p:cNvSpPr>
          <p:nvPr/>
        </p:nvSpPr>
        <p:spPr>
          <a:xfrm>
            <a:off x="923264" y="2993896"/>
            <a:ext cx="2254341" cy="192587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1800"/>
            </a:pPr>
            <a:r>
              <a:t>Investorlarning kompaniyalarning moliyaviy ko'rsatkichlari haqida yaxshiroq ma'lumotga bo'lgan talabiga javob beradi</a:t>
            </a:r>
          </a:p>
        </p:txBody>
      </p:sp>
      <p:sp>
        <p:nvSpPr>
          <p:cNvPr id="5" name="TextBox 4">
            <a:extLst>
              <a:ext uri="{FF2B5EF4-FFF2-40B4-BE49-F238E27FC236}">
                <a16:creationId xmlns:a16="http://schemas.microsoft.com/office/drawing/2014/main" id="{900DC850-5F35-DA23-9C71-E3AC6E4AD200}"/>
              </a:ext>
            </a:extLst>
          </p:cNvPr>
          <p:cNvSpPr txBox="1"/>
          <p:nvPr/>
        </p:nvSpPr>
        <p:spPr>
          <a:xfrm>
            <a:off x="5088570" y="2993896"/>
            <a:ext cx="225434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kern="1200">
                <a:ln>
                  <a:noFill/>
                </a:ln>
                <a:solidFill>
                  <a:srgbClr val="5F6061"/>
                </a:solidFill>
                <a:effectLst/>
                <a:uLnTx/>
                <a:uFillTx/>
                <a:latin typeface="Arial" panose="020B0604020202020204" pitchFamily="34" charset="0"/>
                <a:ea typeface="+mn-ea"/>
                <a:cs typeface="Arial" panose="020B0604020202020204" pitchFamily="34" charset="0"/>
              </a:defRPr>
            </a:pPr>
            <a:r>
              <a:rPr dirty="0" err="1"/>
              <a:t>Moliyaviy</a:t>
            </a:r>
            <a:r>
              <a:rPr dirty="0"/>
              <a:t> </a:t>
            </a:r>
            <a:r>
              <a:rPr dirty="0" err="1"/>
              <a:t>hisobotlarda</a:t>
            </a:r>
            <a:r>
              <a:rPr dirty="0"/>
              <a:t> </a:t>
            </a:r>
            <a:r>
              <a:rPr dirty="0" err="1"/>
              <a:t>ma'lumotlarning</a:t>
            </a:r>
            <a:r>
              <a:rPr dirty="0"/>
              <a:t> </a:t>
            </a:r>
            <a:r>
              <a:rPr lang="en-US" dirty="0" err="1" smtClean="0"/>
              <a:t>y</a:t>
            </a:r>
            <a:r>
              <a:rPr dirty="0" err="1" smtClean="0"/>
              <a:t>etkazilishini</a:t>
            </a:r>
            <a:r>
              <a:rPr dirty="0" smtClean="0"/>
              <a:t> </a:t>
            </a:r>
            <a:r>
              <a:rPr dirty="0" err="1"/>
              <a:t>yaxshilaydi</a:t>
            </a:r>
            <a:endParaRPr dirty="0"/>
          </a:p>
        </p:txBody>
      </p:sp>
      <p:sp>
        <p:nvSpPr>
          <p:cNvPr id="6" name="TextBox 5">
            <a:extLst>
              <a:ext uri="{FF2B5EF4-FFF2-40B4-BE49-F238E27FC236}">
                <a16:creationId xmlns:a16="http://schemas.microsoft.com/office/drawing/2014/main" id="{FCD29C5F-A04E-19E0-51B6-8BD0814221D5}"/>
              </a:ext>
            </a:extLst>
          </p:cNvPr>
          <p:cNvSpPr txBox="1"/>
          <p:nvPr/>
        </p:nvSpPr>
        <p:spPr>
          <a:xfrm>
            <a:off x="8456003" y="2993896"/>
            <a:ext cx="203481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kern="1200">
                <a:ln>
                  <a:noFill/>
                </a:ln>
                <a:solidFill>
                  <a:srgbClr val="5F6061"/>
                </a:solidFill>
                <a:effectLst/>
                <a:uLnTx/>
                <a:uFillTx/>
                <a:latin typeface="Arial" panose="020B0604020202020204" pitchFamily="34" charset="0"/>
                <a:ea typeface="+mn-ea"/>
                <a:cs typeface="Arial" panose="020B0604020202020204" pitchFamily="34" charset="0"/>
              </a:defRPr>
            </a:pPr>
            <a:r>
              <a:t>Investorlarga kompaniyalar faoliyatini tahlil qilish va taqqoslash uchun yaxshi asos yaratadi</a:t>
            </a:r>
          </a:p>
        </p:txBody>
      </p:sp>
      <p:pic>
        <p:nvPicPr>
          <p:cNvPr id="7" name="Graphic 6" descr="Caret Down with solid fill">
            <a:extLst>
              <a:ext uri="{FF2B5EF4-FFF2-40B4-BE49-F238E27FC236}">
                <a16:creationId xmlns:a16="http://schemas.microsoft.com/office/drawing/2014/main" id="{88CD3F3C-79DE-C697-50F5-AAD1340266A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7342911" y="3132128"/>
            <a:ext cx="759713" cy="759713"/>
          </a:xfrm>
          <a:prstGeom prst="rect">
            <a:avLst/>
          </a:prstGeom>
        </p:spPr>
      </p:pic>
      <p:pic>
        <p:nvPicPr>
          <p:cNvPr id="8" name="Graphic 7" descr="Caret Down with solid fill">
            <a:extLst>
              <a:ext uri="{FF2B5EF4-FFF2-40B4-BE49-F238E27FC236}">
                <a16:creationId xmlns:a16="http://schemas.microsoft.com/office/drawing/2014/main" id="{5ED13E98-C523-4851-F9F0-34944F3C5AD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3754278" y="3144819"/>
            <a:ext cx="759713" cy="759713"/>
          </a:xfrm>
          <a:prstGeom prst="rect">
            <a:avLst/>
          </a:prstGeom>
        </p:spPr>
      </p:pic>
      <p:sp>
        <p:nvSpPr>
          <p:cNvPr id="10" name="TextBox 9">
            <a:extLst>
              <a:ext uri="{FF2B5EF4-FFF2-40B4-BE49-F238E27FC236}">
                <a16:creationId xmlns:a16="http://schemas.microsoft.com/office/drawing/2014/main" id="{119D229C-5241-B7DD-EEA9-BE445A567688}"/>
              </a:ext>
            </a:extLst>
          </p:cNvPr>
          <p:cNvSpPr txBox="1"/>
          <p:nvPr/>
        </p:nvSpPr>
        <p:spPr>
          <a:xfrm>
            <a:off x="923264" y="2414513"/>
            <a:ext cx="9783268" cy="369332"/>
          </a:xfrm>
          <a:prstGeom prst="rect">
            <a:avLst/>
          </a:prstGeom>
          <a:noFill/>
        </p:spPr>
        <p:txBody>
          <a:bodyPr wrap="square">
            <a:spAutoFit/>
          </a:bodyPr>
          <a:lstStyle/>
          <a:p>
            <a:pPr>
              <a:defRPr sz="1800" b="1">
                <a:solidFill>
                  <a:schemeClr val="accent2"/>
                </a:solidFill>
                <a:latin typeface="Arial" panose="020B0604020202020204" pitchFamily="34" charset="0"/>
                <a:cs typeface="Arial" panose="020B0604020202020204" pitchFamily="34" charset="0"/>
              </a:defRPr>
            </a:pPr>
            <a:r>
              <a:rPr dirty="0" err="1"/>
              <a:t>Moliyaviy</a:t>
            </a:r>
            <a:r>
              <a:rPr dirty="0"/>
              <a:t> </a:t>
            </a:r>
            <a:r>
              <a:rPr dirty="0" err="1"/>
              <a:t>natijalar</a:t>
            </a:r>
            <a:r>
              <a:rPr dirty="0"/>
              <a:t> </a:t>
            </a:r>
            <a:r>
              <a:rPr dirty="0" err="1"/>
              <a:t>to'g'risidagi</a:t>
            </a:r>
            <a:r>
              <a:rPr dirty="0"/>
              <a:t> </a:t>
            </a:r>
            <a:r>
              <a:rPr dirty="0" err="1"/>
              <a:t>hisobotni</a:t>
            </a:r>
            <a:r>
              <a:rPr dirty="0"/>
              <a:t> </a:t>
            </a:r>
            <a:r>
              <a:rPr dirty="0" err="1"/>
              <a:t>yaxshilash</a:t>
            </a:r>
            <a:r>
              <a:rPr dirty="0"/>
              <a:t> </a:t>
            </a:r>
            <a:r>
              <a:rPr dirty="0" err="1"/>
              <a:t>uchun</a:t>
            </a:r>
            <a:r>
              <a:rPr dirty="0"/>
              <a:t> </a:t>
            </a:r>
            <a:r>
              <a:rPr dirty="0" err="1"/>
              <a:t>yangi</a:t>
            </a:r>
            <a:r>
              <a:rPr dirty="0"/>
              <a:t> </a:t>
            </a:r>
            <a:r>
              <a:rPr lang="en-US" dirty="0" smtClean="0"/>
              <a:t>MHXS</a:t>
            </a:r>
            <a:r>
              <a:rPr lang="en-US" dirty="0"/>
              <a:t> </a:t>
            </a:r>
            <a:r>
              <a:rPr dirty="0" err="1" smtClean="0"/>
              <a:t>Standarti</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66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6A8E27-31B9-85C0-360A-C9C42FD639B1}"/>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30</a:t>
            </a:fld>
            <a:endParaRPr lang="en-US">
              <a:cs typeface="Arial" panose="020B0604020202020204" pitchFamily="34" charset="0"/>
            </a:endParaRPr>
          </a:p>
        </p:txBody>
      </p:sp>
      <p:sp>
        <p:nvSpPr>
          <p:cNvPr id="3" name="Title 2">
            <a:extLst>
              <a:ext uri="{FF2B5EF4-FFF2-40B4-BE49-F238E27FC236}">
                <a16:creationId xmlns:a16="http://schemas.microsoft.com/office/drawing/2014/main" id="{D6001223-405E-CE49-D77E-2063CE98D6E6}"/>
              </a:ext>
            </a:extLst>
          </p:cNvPr>
          <p:cNvSpPr>
            <a:spLocks noGrp="1"/>
          </p:cNvSpPr>
          <p:nvPr>
            <p:ph type="title"/>
          </p:nvPr>
        </p:nvSpPr>
        <p:spPr/>
        <p:txBody>
          <a:bodyPr/>
          <a:lstStyle/>
          <a:p>
            <a:r>
              <a:t>Pul oqimlari to'g'risidagi hisobotdagi cheklangan o'zgarishlar</a:t>
            </a:r>
          </a:p>
        </p:txBody>
      </p:sp>
      <p:sp>
        <p:nvSpPr>
          <p:cNvPr id="4" name="Rectangle 3">
            <a:extLst>
              <a:ext uri="{FF2B5EF4-FFF2-40B4-BE49-F238E27FC236}">
                <a16:creationId xmlns:a16="http://schemas.microsoft.com/office/drawing/2014/main" id="{F8BF0D89-13A8-B4A5-0C0A-CE5F3F41506D}"/>
              </a:ext>
            </a:extLst>
          </p:cNvPr>
          <p:cNvSpPr/>
          <p:nvPr/>
        </p:nvSpPr>
        <p:spPr>
          <a:xfrm>
            <a:off x="1072472" y="2245647"/>
            <a:ext cx="9189129" cy="7663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chemeClr val="tx1"/>
              </a:solidFill>
            </a:endParaRPr>
          </a:p>
        </p:txBody>
      </p:sp>
      <p:sp>
        <p:nvSpPr>
          <p:cNvPr id="5" name="Text Placeholder 1">
            <a:extLst>
              <a:ext uri="{FF2B5EF4-FFF2-40B4-BE49-F238E27FC236}">
                <a16:creationId xmlns:a16="http://schemas.microsoft.com/office/drawing/2014/main" id="{6648A9AA-47F1-EC8E-05DC-1FF09C69BC2E}"/>
              </a:ext>
            </a:extLst>
          </p:cNvPr>
          <p:cNvSpPr txBox="1">
            <a:spLocks/>
          </p:cNvSpPr>
          <p:nvPr/>
        </p:nvSpPr>
        <p:spPr>
          <a:xfrm>
            <a:off x="2638056" y="2218318"/>
            <a:ext cx="7623545" cy="638185"/>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1800"/>
            </a:pPr>
            <a:r>
              <a:t>Operatsion foyda yoki zarar oraliq jami operatsion faoliyatdan olingan pul oqimlari haqida bilvosita hisobot berishning boshlang'ich nuqtasi bo'ladi.</a:t>
            </a:r>
          </a:p>
          <a:p>
            <a:endParaRPr lang="en-GB" sz="1800"/>
          </a:p>
          <a:p>
            <a:r>
              <a:rPr sz="1800">
                <a:solidFill>
                  <a:srgbClr val="FFFFFF"/>
                </a:solidFill>
                <a:effectLst/>
                <a:latin typeface="Arial" panose="020B0604020202020204" pitchFamily="34" charset="0"/>
              </a:rPr>
              <a:t>Pul oqimlari</a:t>
            </a:r>
            <a:r>
              <a:rPr sz="1600"/>
              <a:t> </a:t>
            </a:r>
            <a:endParaRPr lang="en-GB" sz="1800"/>
          </a:p>
          <a:p>
            <a:endParaRPr lang="en-GB" sz="1800"/>
          </a:p>
        </p:txBody>
      </p:sp>
      <p:graphicFrame>
        <p:nvGraphicFramePr>
          <p:cNvPr id="8" name="Table 7">
            <a:extLst>
              <a:ext uri="{FF2B5EF4-FFF2-40B4-BE49-F238E27FC236}">
                <a16:creationId xmlns:a16="http://schemas.microsoft.com/office/drawing/2014/main" id="{8D5A760D-05C8-82A0-998A-8C13F8996922}"/>
              </a:ext>
            </a:extLst>
          </p:cNvPr>
          <p:cNvGraphicFramePr>
            <a:graphicFrameLocks noGrp="1"/>
          </p:cNvGraphicFramePr>
          <p:nvPr>
            <p:extLst>
              <p:ext uri="{D42A27DB-BD31-4B8C-83A1-F6EECF244321}">
                <p14:modId xmlns:p14="http://schemas.microsoft.com/office/powerpoint/2010/main" val="3883682546"/>
              </p:ext>
            </p:extLst>
          </p:nvPr>
        </p:nvGraphicFramePr>
        <p:xfrm>
          <a:off x="1072472" y="3246394"/>
          <a:ext cx="9189129" cy="3232640"/>
        </p:xfrm>
        <a:graphic>
          <a:graphicData uri="http://schemas.openxmlformats.org/drawingml/2006/table">
            <a:tbl>
              <a:tblPr firstRow="1" bandRow="1"/>
              <a:tblGrid>
                <a:gridCol w="3063043">
                  <a:extLst>
                    <a:ext uri="{9D8B030D-6E8A-4147-A177-3AD203B41FA5}">
                      <a16:colId xmlns:a16="http://schemas.microsoft.com/office/drawing/2014/main" val="16504026"/>
                    </a:ext>
                  </a:extLst>
                </a:gridCol>
                <a:gridCol w="3063043">
                  <a:extLst>
                    <a:ext uri="{9D8B030D-6E8A-4147-A177-3AD203B41FA5}">
                      <a16:colId xmlns:a16="http://schemas.microsoft.com/office/drawing/2014/main" val="3262878763"/>
                    </a:ext>
                  </a:extLst>
                </a:gridCol>
                <a:gridCol w="3063043">
                  <a:extLst>
                    <a:ext uri="{9D8B030D-6E8A-4147-A177-3AD203B41FA5}">
                      <a16:colId xmlns:a16="http://schemas.microsoft.com/office/drawing/2014/main" val="1696893977"/>
                    </a:ext>
                  </a:extLst>
                </a:gridCol>
              </a:tblGrid>
              <a:tr h="635000">
                <a:tc>
                  <a:txBody>
                    <a:bodyPr/>
                    <a:lstStyle/>
                    <a:p>
                      <a:pPr algn="l" fontAlgn="t">
                        <a:defRPr sz="1800">
                          <a:solidFill>
                            <a:srgbClr val="FFFFFF"/>
                          </a:solidFill>
                          <a:effectLst/>
                          <a:latin typeface="Arial" panose="020B0604020202020204" pitchFamily="34" charset="0"/>
                        </a:defRPr>
                      </a:pPr>
                      <a:r>
                        <a:t>Pul oqimlari</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c>
                  <a:txBody>
                    <a:bodyPr/>
                    <a:lstStyle/>
                    <a:p>
                      <a:pPr algn="l" fontAlgn="t">
                        <a:defRPr sz="1800">
                          <a:solidFill>
                            <a:srgbClr val="FFFFFF"/>
                          </a:solidFill>
                          <a:effectLst/>
                          <a:latin typeface="Arial" panose="020B0604020202020204" pitchFamily="34" charset="0"/>
                        </a:defRPr>
                      </a:pPr>
                      <a:r>
                        <a:t>Ob'ektlar </a:t>
                      </a:r>
                      <a:r>
                        <a:rPr b="1"/>
                        <a:t>holda </a:t>
                      </a:r>
                      <a:r>
                        <a:t>ko'rsatilgan asosiy tadbirkorlik faoliyati</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c>
                  <a:txBody>
                    <a:bodyPr/>
                    <a:lstStyle/>
                    <a:p>
                      <a:pPr algn="l" fontAlgn="t">
                        <a:defRPr sz="1800">
                          <a:solidFill>
                            <a:srgbClr val="FFFFFF"/>
                          </a:solidFill>
                          <a:effectLst/>
                          <a:latin typeface="Arial" panose="020B0604020202020204" pitchFamily="34" charset="0"/>
                        </a:defRPr>
                      </a:pPr>
                      <a:r>
                        <a:t>Ob'ektlar </a:t>
                      </a:r>
                      <a:r>
                        <a:rPr b="1"/>
                        <a:t>bilan</a:t>
                      </a:r>
                      <a:r>
                        <a:t> ko'rsatilgan asosiy tadbirkorlik faoliyati</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505752058"/>
                  </a:ext>
                </a:extLst>
              </a:tr>
              <a:tr h="635000">
                <a:tc>
                  <a:txBody>
                    <a:bodyPr/>
                    <a:lstStyle/>
                    <a:p>
                      <a:pPr algn="l" fontAlgn="t">
                        <a:defRPr sz="1800">
                          <a:solidFill>
                            <a:schemeClr val="tx1"/>
                          </a:solidFill>
                          <a:effectLst/>
                          <a:latin typeface="Arial" panose="020B0604020202020204" pitchFamily="34" charset="0"/>
                        </a:defRPr>
                      </a:pPr>
                      <a:r>
                        <a:t>Олинган фоизлар</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defRPr sz="1800">
                          <a:solidFill>
                            <a:schemeClr val="tx1"/>
                          </a:solidFill>
                          <a:effectLst/>
                          <a:latin typeface="Arial" panose="020B0604020202020204" pitchFamily="34" charset="0"/>
                        </a:defRPr>
                      </a:pPr>
                      <a:r>
                        <a:t>Investitsiya faoliyati</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rowSpan="3">
                  <a:txBody>
                    <a:bodyPr/>
                    <a:lstStyle/>
                    <a:p>
                      <a:pPr algn="l" fontAlgn="t">
                        <a:defRPr sz="1800">
                          <a:solidFill>
                            <a:schemeClr val="tx1"/>
                          </a:solidFill>
                          <a:effectLst/>
                          <a:latin typeface="Arial" panose="020B0604020202020204" pitchFamily="34" charset="0"/>
                        </a:defRPr>
                      </a:pPr>
                      <a:r>
                        <a:t>Har bir element uchun bitta toifa - operatsion, investitsiya yoki moliyalashtirish toifalari</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22292529"/>
                  </a:ext>
                </a:extLst>
              </a:tr>
              <a:tr h="635000">
                <a:tc>
                  <a:txBody>
                    <a:bodyPr/>
                    <a:lstStyle/>
                    <a:p>
                      <a:pPr algn="l" fontAlgn="t">
                        <a:defRPr sz="1800">
                          <a:solidFill>
                            <a:schemeClr val="tx1"/>
                          </a:solidFill>
                          <a:effectLst/>
                          <a:latin typeface="Arial" panose="020B0604020202020204" pitchFamily="34" charset="0"/>
                        </a:defRPr>
                      </a:pPr>
                      <a:r>
                        <a:t>Тўланган фоизлар</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defRPr sz="1800">
                          <a:solidFill>
                            <a:schemeClr val="tx1"/>
                          </a:solidFill>
                          <a:effectLst/>
                          <a:latin typeface="Arial" panose="020B0604020202020204" pitchFamily="34" charset="0"/>
                        </a:defRPr>
                      </a:pPr>
                      <a:r>
                        <a:t>Moliyaviy faoliyat</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174140145"/>
                  </a:ext>
                </a:extLst>
              </a:tr>
              <a:tr h="635000">
                <a:tc>
                  <a:txBody>
                    <a:bodyPr/>
                    <a:lstStyle/>
                    <a:p>
                      <a:pPr algn="l" fontAlgn="t">
                        <a:defRPr sz="1800">
                          <a:solidFill>
                            <a:schemeClr val="tx1"/>
                          </a:solidFill>
                          <a:effectLst/>
                          <a:latin typeface="Arial" panose="020B0604020202020204" pitchFamily="34" charset="0"/>
                        </a:defRPr>
                      </a:pPr>
                      <a:r>
                        <a:t>Олинган дивидендлар</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defRPr sz="1800">
                          <a:solidFill>
                            <a:schemeClr val="tx1"/>
                          </a:solidFill>
                          <a:effectLst/>
                          <a:latin typeface="Arial" panose="020B0604020202020204" pitchFamily="34" charset="0"/>
                        </a:defRPr>
                      </a:pPr>
                      <a:r>
                        <a:t>Investitsiya faoliyati</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731178520"/>
                  </a:ext>
                </a:extLst>
              </a:tr>
              <a:tr h="635000">
                <a:tc>
                  <a:txBody>
                    <a:bodyPr/>
                    <a:lstStyle/>
                    <a:p>
                      <a:pPr algn="l" fontAlgn="t">
                        <a:defRPr sz="1800">
                          <a:solidFill>
                            <a:schemeClr val="tx1"/>
                          </a:solidFill>
                          <a:effectLst/>
                          <a:latin typeface="Arial" panose="020B0604020202020204" pitchFamily="34" charset="0"/>
                        </a:defRPr>
                      </a:pPr>
                      <a:r>
                        <a:t>To'langan dividendlar</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defRPr sz="1800">
                          <a:solidFill>
                            <a:schemeClr val="tx1"/>
                          </a:solidFill>
                          <a:effectLst/>
                          <a:latin typeface="Arial" panose="020B0604020202020204" pitchFamily="34" charset="0"/>
                        </a:defRPr>
                      </a:pPr>
                      <a:r>
                        <a:t>Moliyaviy faoliyat</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defRPr sz="1800">
                          <a:solidFill>
                            <a:schemeClr val="tx1"/>
                          </a:solidFill>
                          <a:effectLst/>
                          <a:latin typeface="Arial" panose="020B0604020202020204" pitchFamily="34" charset="0"/>
                        </a:defRPr>
                      </a:pPr>
                      <a:r>
                        <a:t>Moliyaviy faoliyat</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00162185"/>
                  </a:ext>
                </a:extLst>
              </a:tr>
            </a:tbl>
          </a:graphicData>
        </a:graphic>
      </p:graphicFrame>
      <p:pic>
        <p:nvPicPr>
          <p:cNvPr id="10" name="Graphic 9" descr="Money with solid fill">
            <a:extLst>
              <a:ext uri="{FF2B5EF4-FFF2-40B4-BE49-F238E27FC236}">
                <a16:creationId xmlns:a16="http://schemas.microsoft.com/office/drawing/2014/main" id="{C05CF505-1276-B7CF-C18A-91CF4916369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83414" y="2080211"/>
            <a:ext cx="914400" cy="914400"/>
          </a:xfrm>
          <a:prstGeom prst="rect">
            <a:avLst/>
          </a:prstGeom>
        </p:spPr>
      </p:pic>
    </p:spTree>
    <p:extLst>
      <p:ext uri="{BB962C8B-B14F-4D97-AF65-F5344CB8AC3E}">
        <p14:creationId xmlns:p14="http://schemas.microsoft.com/office/powerpoint/2010/main" val="1923065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0BB8F2-6483-2683-2DB5-A56921F9A64A}"/>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31</a:t>
            </a:fld>
            <a:endParaRPr lang="en-US">
              <a:cs typeface="Arial" panose="020B0604020202020204" pitchFamily="34" charset="0"/>
            </a:endParaRPr>
          </a:p>
        </p:txBody>
      </p:sp>
      <p:sp>
        <p:nvSpPr>
          <p:cNvPr id="3" name="Title 2">
            <a:extLst>
              <a:ext uri="{FF2B5EF4-FFF2-40B4-BE49-F238E27FC236}">
                <a16:creationId xmlns:a16="http://schemas.microsoft.com/office/drawing/2014/main" id="{F5B4DD8B-5A41-5165-DA37-395FDF02440C}"/>
              </a:ext>
            </a:extLst>
          </p:cNvPr>
          <p:cNvSpPr>
            <a:spLocks noGrp="1"/>
          </p:cNvSpPr>
          <p:nvPr>
            <p:ph type="ctrTitle"/>
          </p:nvPr>
        </p:nvSpPr>
        <p:spPr/>
        <p:txBody>
          <a:bodyPr/>
          <a:lstStyle/>
          <a:p>
            <a:r>
              <a:t>Raqamli hisobot</a:t>
            </a:r>
          </a:p>
        </p:txBody>
      </p:sp>
    </p:spTree>
    <p:extLst>
      <p:ext uri="{BB962C8B-B14F-4D97-AF65-F5344CB8AC3E}">
        <p14:creationId xmlns:p14="http://schemas.microsoft.com/office/powerpoint/2010/main" val="3270991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FFBB3-6161-EF99-8C0C-DF1AF1126364}"/>
              </a:ext>
            </a:extLst>
          </p:cNvPr>
          <p:cNvSpPr>
            <a:spLocks noGrp="1"/>
          </p:cNvSpPr>
          <p:nvPr>
            <p:ph type="body" sz="quarter" idx="14"/>
          </p:nvPr>
        </p:nvSpPr>
        <p:spPr/>
        <p:txBody>
          <a:bodyPr/>
          <a:lstStyle/>
          <a:p>
            <a:r>
              <a:t>Raqamli hisobotlarni takomillashtirish</a:t>
            </a:r>
          </a:p>
        </p:txBody>
      </p:sp>
      <p:sp>
        <p:nvSpPr>
          <p:cNvPr id="4" name="Footer Placeholder 3">
            <a:extLst>
              <a:ext uri="{FF2B5EF4-FFF2-40B4-BE49-F238E27FC236}">
                <a16:creationId xmlns:a16="http://schemas.microsoft.com/office/drawing/2014/main" id="{D18C5295-BA4B-F5D2-21FB-3B65EDC99AB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32</a:t>
            </a:fld>
            <a:endParaRPr lang="en-US">
              <a:cs typeface="Arial" panose="020B0604020202020204" pitchFamily="34" charset="0"/>
            </a:endParaRPr>
          </a:p>
        </p:txBody>
      </p:sp>
      <p:graphicFrame>
        <p:nvGraphicFramePr>
          <p:cNvPr id="5" name="Table 5">
            <a:extLst>
              <a:ext uri="{FF2B5EF4-FFF2-40B4-BE49-F238E27FC236}">
                <a16:creationId xmlns:a16="http://schemas.microsoft.com/office/drawing/2014/main" id="{7C49AE1A-F304-A219-D40D-35AD22DAE04E}"/>
              </a:ext>
            </a:extLst>
          </p:cNvPr>
          <p:cNvGraphicFramePr>
            <a:graphicFrameLocks noGrp="1"/>
          </p:cNvGraphicFramePr>
          <p:nvPr>
            <p:extLst>
              <p:ext uri="{D42A27DB-BD31-4B8C-83A1-F6EECF244321}">
                <p14:modId xmlns:p14="http://schemas.microsoft.com/office/powerpoint/2010/main" val="3727894724"/>
              </p:ext>
            </p:extLst>
          </p:nvPr>
        </p:nvGraphicFramePr>
        <p:xfrm>
          <a:off x="1019173" y="1951285"/>
          <a:ext cx="10153653" cy="5669280"/>
        </p:xfrm>
        <a:graphic>
          <a:graphicData uri="http://schemas.openxmlformats.org/drawingml/2006/table">
            <a:tbl>
              <a:tblPr firstRow="1" bandRow="1">
                <a:tableStyleId>{9DCAF9ED-07DC-4A11-8D7F-57B35C25682E}</a:tableStyleId>
              </a:tblPr>
              <a:tblGrid>
                <a:gridCol w="3384551">
                  <a:extLst>
                    <a:ext uri="{9D8B030D-6E8A-4147-A177-3AD203B41FA5}">
                      <a16:colId xmlns:a16="http://schemas.microsoft.com/office/drawing/2014/main" val="1736627188"/>
                    </a:ext>
                  </a:extLst>
                </a:gridCol>
                <a:gridCol w="3384551">
                  <a:extLst>
                    <a:ext uri="{9D8B030D-6E8A-4147-A177-3AD203B41FA5}">
                      <a16:colId xmlns:a16="http://schemas.microsoft.com/office/drawing/2014/main" val="641876569"/>
                    </a:ext>
                  </a:extLst>
                </a:gridCol>
                <a:gridCol w="3384551">
                  <a:extLst>
                    <a:ext uri="{9D8B030D-6E8A-4147-A177-3AD203B41FA5}">
                      <a16:colId xmlns:a16="http://schemas.microsoft.com/office/drawing/2014/main" val="1712771714"/>
                    </a:ext>
                  </a:extLst>
                </a:gridCol>
              </a:tblGrid>
              <a:tr h="0">
                <a:tc>
                  <a:txBody>
                    <a:bodyPr/>
                    <a:lstStyle/>
                    <a:p>
                      <a:pPr>
                        <a:defRPr sz="1600">
                          <a:latin typeface="Arial" panose="020B0604020202020204" pitchFamily="34" charset="0"/>
                          <a:cs typeface="Arial" panose="020B0604020202020204" pitchFamily="34" charset="0"/>
                        </a:defRPr>
                      </a:pPr>
                      <a:r>
                        <a:t>Investor ehtiyojlari</a:t>
                      </a:r>
                    </a:p>
                  </a:txBody>
                  <a:tcPr/>
                </a:tc>
                <a:tc>
                  <a:txBody>
                    <a:bodyPr/>
                    <a:lstStyle/>
                    <a:p>
                      <a:pPr>
                        <a:defRPr sz="1600">
                          <a:latin typeface="Arial" panose="020B0604020202020204" pitchFamily="34" charset="0"/>
                          <a:cs typeface="Arial" panose="020B0604020202020204" pitchFamily="34" charset="0"/>
                        </a:defRPr>
                      </a:pPr>
                      <a:r>
                        <a:t>Hozirgi amaliyot</a:t>
                      </a:r>
                    </a:p>
                  </a:txBody>
                  <a:tcPr/>
                </a:tc>
                <a:tc>
                  <a:txBody>
                    <a:bodyPr/>
                    <a:lstStyle/>
                    <a:p>
                      <a:pPr>
                        <a:defRPr sz="1600">
                          <a:latin typeface="Arial" panose="020B0604020202020204" pitchFamily="34" charset="0"/>
                          <a:cs typeface="Arial" panose="020B0604020202020204" pitchFamily="34" charset="0"/>
                        </a:defRPr>
                      </a:pPr>
                      <a:r>
                        <a:t>18-IFRSning mumkin bo'lgan oqibatlari</a:t>
                      </a:r>
                    </a:p>
                  </a:txBody>
                  <a:tcPr/>
                </a:tc>
                <a:extLst>
                  <a:ext uri="{0D108BD9-81ED-4DB2-BD59-A6C34878D82A}">
                    <a16:rowId xmlns:a16="http://schemas.microsoft.com/office/drawing/2014/main" val="1731624166"/>
                  </a:ext>
                </a:extLst>
              </a:tr>
              <a:tr h="370840">
                <a:tc>
                  <a:txBody>
                    <a:bodyPr/>
                    <a:lstStyle/>
                    <a:p>
                      <a:pPr>
                        <a:defRPr sz="1600">
                          <a:latin typeface="Arial" panose="020B0604020202020204" pitchFamily="34" charset="0"/>
                          <a:cs typeface="Arial" panose="020B0604020202020204" pitchFamily="34" charset="0"/>
                        </a:defRPr>
                      </a:pPr>
                      <a:r>
                        <a:t>Kompaniyalar va davrlar bo'yicha solishtirish mumkin</a:t>
                      </a:r>
                    </a:p>
                  </a:txBody>
                  <a:tcPr/>
                </a:tc>
                <a:tc>
                  <a:txBody>
                    <a:bodyPr/>
                    <a:lstStyle/>
                    <a:p>
                      <a:pPr>
                        <a:defRPr sz="1600">
                          <a:latin typeface="Arial" panose="020B0604020202020204" pitchFamily="34" charset="0"/>
                          <a:cs typeface="Arial" panose="020B0604020202020204" pitchFamily="34" charset="0"/>
                        </a:defRPr>
                      </a:pPr>
                      <a:r>
                        <a:t>Belgilash ma'lumotlarining xilma-xilligi</a:t>
                      </a:r>
                    </a:p>
                  </a:txBody>
                  <a:tcPr/>
                </a:tc>
                <a:tc>
                  <a:txBody>
                    <a:bodyPr/>
                    <a:lstStyle/>
                    <a:p>
                      <a:pPr>
                        <a:defRPr sz="1600">
                          <a:latin typeface="Arial" panose="020B0604020202020204" pitchFamily="34" charset="0"/>
                          <a:cs typeface="Arial" panose="020B0604020202020204" pitchFamily="34" charset="0"/>
                        </a:defRPr>
                      </a:pPr>
                      <a:r>
                        <a:t>Hisobot berish amaliyotidagi xilma-xillikning kamayishi, o'z navbatida, teglash ma'lumotlaridagi xilma-xillikni kamaytiradi</a:t>
                      </a:r>
                    </a:p>
                  </a:txBody>
                  <a:tcPr/>
                </a:tc>
                <a:extLst>
                  <a:ext uri="{0D108BD9-81ED-4DB2-BD59-A6C34878D82A}">
                    <a16:rowId xmlns:a16="http://schemas.microsoft.com/office/drawing/2014/main" val="2983267081"/>
                  </a:ext>
                </a:extLst>
              </a:tr>
              <a:tr h="370840">
                <a:tc>
                  <a:txBody>
                    <a:bodyPr/>
                    <a:lstStyle/>
                    <a:p>
                      <a:pPr>
                        <a:defRPr sz="1600">
                          <a:latin typeface="Arial" panose="020B0604020202020204" pitchFamily="34" charset="0"/>
                          <a:cs typeface="Arial" panose="020B0604020202020204" pitchFamily="34" charset="0"/>
                        </a:defRPr>
                      </a:pPr>
                      <a:r>
                        <a:t>Kompaniyaga xos</a:t>
                      </a:r>
                    </a:p>
                  </a:txBody>
                  <a:tcPr/>
                </a:tc>
                <a:tc>
                  <a:txBody>
                    <a:bodyPr/>
                    <a:lstStyle/>
                    <a:p>
                      <a:pPr>
                        <a:defRPr sz="1600">
                          <a:latin typeface="Arial" panose="020B0604020202020204" pitchFamily="34" charset="0"/>
                          <a:cs typeface="Arial" panose="020B0604020202020204" pitchFamily="34" charset="0"/>
                        </a:defRPr>
                      </a:pPr>
                      <a:r>
                        <a:t>Kengaytmalar yordamida teglangan yoki umuman teglanmagan kompaniyaga tegishli ma'lumotlar</a:t>
                      </a:r>
                    </a:p>
                  </a:txBody>
                  <a:tcPr/>
                </a:tc>
                <a:tc>
                  <a:txBody>
                    <a:bodyPr/>
                    <a:lstStyle/>
                    <a:p>
                      <a:pPr>
                        <a:defRPr sz="1600">
                          <a:latin typeface="Arial" panose="020B0604020202020204" pitchFamily="34" charset="0"/>
                          <a:cs typeface="Arial" panose="020B0604020202020204" pitchFamily="34" charset="0"/>
                        </a:defRPr>
                      </a:pPr>
                      <a:r>
                        <a:t>Bitta eslatmadagi MPMlar ko'proq belgilanishi mumkin</a:t>
                      </a:r>
                    </a:p>
                    <a:p>
                      <a:pPr>
                        <a:defRPr sz="1600">
                          <a:latin typeface="Arial" panose="020B0604020202020204" pitchFamily="34" charset="0"/>
                          <a:cs typeface="Arial" panose="020B0604020202020204" pitchFamily="34" charset="0"/>
                        </a:defRPr>
                      </a:pPr>
                      <a:r>
                        <a:t>Yangi elementlar kompaniyaga xos kengaytmalarga bo'lgan ehtiyojni kamaytiradi</a:t>
                      </a:r>
                    </a:p>
                  </a:txBody>
                  <a:tcPr/>
                </a:tc>
                <a:extLst>
                  <a:ext uri="{0D108BD9-81ED-4DB2-BD59-A6C34878D82A}">
                    <a16:rowId xmlns:a16="http://schemas.microsoft.com/office/drawing/2014/main" val="1647781586"/>
                  </a:ext>
                </a:extLst>
              </a:tr>
              <a:tr h="370840">
                <a:tc>
                  <a:txBody>
                    <a:bodyPr/>
                    <a:lstStyle/>
                    <a:p>
                      <a:pPr>
                        <a:defRPr sz="1600">
                          <a:latin typeface="Arial" panose="020B0604020202020204" pitchFamily="34" charset="0"/>
                          <a:cs typeface="Arial" panose="020B0604020202020204" pitchFamily="34" charset="0"/>
                        </a:defRPr>
                      </a:pPr>
                      <a:r>
                        <a:t>Oson foydalanish mumkin formatda mavjudligi</a:t>
                      </a:r>
                    </a:p>
                  </a:txBody>
                  <a:tcPr/>
                </a:tc>
                <a:tc>
                  <a:txBody>
                    <a:bodyPr/>
                    <a:lstStyle/>
                    <a:p>
                      <a:pPr>
                        <a:defRPr sz="1600">
                          <a:latin typeface="Arial" panose="020B0604020202020204" pitchFamily="34" charset="0"/>
                          <a:cs typeface="Arial" panose="020B0604020202020204" pitchFamily="34" charset="0"/>
                        </a:defRPr>
                      </a:pPr>
                      <a:r>
                        <a:t>Vositachilardan foydalaning yoki XBRL hisob-kitoblarini tushunish va ma'lumotlarni solishtirish uchun tuzatishlar kiritish uchun vaqt sarflang.</a:t>
                      </a:r>
                    </a:p>
                  </a:txBody>
                  <a:tcPr/>
                </a:tc>
                <a:tc>
                  <a:txBody>
                    <a:bodyPr/>
                    <a:lstStyle/>
                    <a:p>
                      <a:pPr>
                        <a:defRPr sz="1600">
                          <a:latin typeface="Arial" panose="020B0604020202020204" pitchFamily="34" charset="0"/>
                          <a:cs typeface="Arial" panose="020B0604020202020204" pitchFamily="34" charset="0"/>
                        </a:defRPr>
                      </a:pPr>
                      <a:r>
                        <a:t>Kompaniyalar o'rtasida yaxshilangan taqqoslash</a:t>
                      </a:r>
                    </a:p>
                    <a:p>
                      <a:pPr>
                        <a:defRPr sz="1600">
                          <a:latin typeface="Arial" panose="020B0604020202020204" pitchFamily="34" charset="0"/>
                          <a:cs typeface="Arial" panose="020B0604020202020204" pitchFamily="34" charset="0"/>
                        </a:defRPr>
                      </a:pPr>
                      <a:r>
                        <a:t>MPMlar haqida ma'lumot olish osonroq</a:t>
                      </a:r>
                    </a:p>
                  </a:txBody>
                  <a:tcPr/>
                </a:tc>
                <a:extLst>
                  <a:ext uri="{0D108BD9-81ED-4DB2-BD59-A6C34878D82A}">
                    <a16:rowId xmlns:a16="http://schemas.microsoft.com/office/drawing/2014/main" val="270100550"/>
                  </a:ext>
                </a:extLst>
              </a:tr>
              <a:tr h="370840">
                <a:tc>
                  <a:txBody>
                    <a:bodyPr/>
                    <a:lstStyle/>
                    <a:p>
                      <a:pPr>
                        <a:defRPr sz="1600">
                          <a:latin typeface="Arial" panose="020B0604020202020204" pitchFamily="34" charset="0"/>
                          <a:cs typeface="Arial" panose="020B0604020202020204" pitchFamily="34" charset="0"/>
                        </a:defRPr>
                      </a:pPr>
                      <a:r>
                        <a:t>Doimiy mavjud</a:t>
                      </a:r>
                    </a:p>
                  </a:txBody>
                  <a:tcPr/>
                </a:tc>
                <a:tc>
                  <a:txBody>
                    <a:bodyPr/>
                    <a:lstStyle/>
                    <a:p>
                      <a:pPr>
                        <a:defRPr sz="1600">
                          <a:latin typeface="Arial" panose="020B0604020202020204" pitchFamily="34" charset="0"/>
                          <a:cs typeface="Arial" panose="020B0604020202020204" pitchFamily="34" charset="0"/>
                        </a:defRPr>
                      </a:pPr>
                      <a:r>
                        <a:t>Hisobot amaliyotining xilma-xilligi</a:t>
                      </a:r>
                    </a:p>
                  </a:txBody>
                  <a:tcPr/>
                </a:tc>
                <a:tc>
                  <a:txBody>
                    <a:bodyPr/>
                    <a:lstStyle/>
                    <a:p>
                      <a:pPr>
                        <a:defRPr sz="1600">
                          <a:latin typeface="Arial" panose="020B0604020202020204" pitchFamily="34" charset="0"/>
                          <a:cs typeface="Arial" panose="020B0604020202020204" pitchFamily="34" charset="0"/>
                        </a:defRPr>
                      </a:pPr>
                      <a:r>
                        <a:t>Belgilangan oraliq jamilar barcha kompaniyalar uchun doimiy ravishda mavjud</a:t>
                      </a:r>
                    </a:p>
                  </a:txBody>
                  <a:tcPr/>
                </a:tc>
                <a:extLst>
                  <a:ext uri="{0D108BD9-81ED-4DB2-BD59-A6C34878D82A}">
                    <a16:rowId xmlns:a16="http://schemas.microsoft.com/office/drawing/2014/main" val="3335541926"/>
                  </a:ext>
                </a:extLst>
              </a:tr>
              <a:tr h="370840">
                <a:tc>
                  <a:txBody>
                    <a:bodyPr/>
                    <a:lstStyle/>
                    <a:p>
                      <a:pPr>
                        <a:defRPr sz="1600">
                          <a:latin typeface="Arial" panose="020B0604020202020204" pitchFamily="34" charset="0"/>
                          <a:cs typeface="Arial" panose="020B0604020202020204" pitchFamily="34" charset="0"/>
                        </a:defRPr>
                      </a:pPr>
                      <a:r>
                        <a:t>Xatolardan xoli</a:t>
                      </a:r>
                    </a:p>
                  </a:txBody>
                  <a:tcPr/>
                </a:tc>
                <a:tc>
                  <a:txBody>
                    <a:bodyPr/>
                    <a:lstStyle/>
                    <a:p>
                      <a:pPr>
                        <a:defRPr sz="1600">
                          <a:latin typeface="Arial" panose="020B0604020202020204" pitchFamily="34" charset="0"/>
                          <a:cs typeface="Arial" panose="020B0604020202020204" pitchFamily="34" charset="0"/>
                        </a:defRPr>
                      </a:pPr>
                      <a:r>
                        <a:t>Belgilangan ma'lumotlar xatolardan xoli emas</a:t>
                      </a:r>
                    </a:p>
                  </a:txBody>
                  <a:tcPr/>
                </a:tc>
                <a:tc>
                  <a:txBody>
                    <a:bodyPr/>
                    <a:lstStyle/>
                    <a:p>
                      <a:pPr>
                        <a:defRPr sz="1600">
                          <a:latin typeface="Arial" panose="020B0604020202020204" pitchFamily="34" charset="0"/>
                          <a:cs typeface="Arial" panose="020B0604020202020204" pitchFamily="34" charset="0"/>
                        </a:defRPr>
                      </a:pPr>
                      <a:r>
                        <a:t>Xatolar soniga sezilarli ta'sir ko'rsatmaydi</a:t>
                      </a:r>
                    </a:p>
                  </a:txBody>
                  <a:tcPr/>
                </a:tc>
                <a:extLst>
                  <a:ext uri="{0D108BD9-81ED-4DB2-BD59-A6C34878D82A}">
                    <a16:rowId xmlns:a16="http://schemas.microsoft.com/office/drawing/2014/main" val="232856373"/>
                  </a:ext>
                </a:extLst>
              </a:tr>
            </a:tbl>
          </a:graphicData>
        </a:graphic>
      </p:graphicFrame>
    </p:spTree>
    <p:extLst>
      <p:ext uri="{BB962C8B-B14F-4D97-AF65-F5344CB8AC3E}">
        <p14:creationId xmlns:p14="http://schemas.microsoft.com/office/powerpoint/2010/main" val="3032407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702490-00C6-E0FB-C944-9C1B9FD1A31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33</a:t>
            </a:fld>
            <a:endParaRPr lang="en-US">
              <a:cs typeface="Arial" panose="020B0604020202020204" pitchFamily="34" charset="0"/>
            </a:endParaRPr>
          </a:p>
        </p:txBody>
      </p:sp>
      <p:sp>
        <p:nvSpPr>
          <p:cNvPr id="3" name="Title 2">
            <a:extLst>
              <a:ext uri="{FF2B5EF4-FFF2-40B4-BE49-F238E27FC236}">
                <a16:creationId xmlns:a16="http://schemas.microsoft.com/office/drawing/2014/main" id="{208EA630-2BDA-0387-5B50-F916E682B75C}"/>
              </a:ext>
            </a:extLst>
          </p:cNvPr>
          <p:cNvSpPr>
            <a:spLocks noGrp="1"/>
          </p:cNvSpPr>
          <p:nvPr>
            <p:ph type="ctrTitle"/>
          </p:nvPr>
        </p:nvSpPr>
        <p:spPr/>
        <p:txBody>
          <a:bodyPr/>
          <a:lstStyle/>
          <a:p>
            <a:r>
              <a:t>Talablar to'plami va kuchga kirish sanasi</a:t>
            </a:r>
          </a:p>
        </p:txBody>
      </p:sp>
    </p:spTree>
    <p:extLst>
      <p:ext uri="{BB962C8B-B14F-4D97-AF65-F5344CB8AC3E}">
        <p14:creationId xmlns:p14="http://schemas.microsoft.com/office/powerpoint/2010/main" val="999352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8B55E3-9894-BAE1-F18B-200321E85D97}"/>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34</a:t>
            </a:fld>
            <a:endParaRPr lang="en-US">
              <a:cs typeface="Arial" panose="020B0604020202020204" pitchFamily="34" charset="0"/>
            </a:endParaRPr>
          </a:p>
        </p:txBody>
      </p:sp>
      <p:sp>
        <p:nvSpPr>
          <p:cNvPr id="3" name="Title 2">
            <a:extLst>
              <a:ext uri="{FF2B5EF4-FFF2-40B4-BE49-F238E27FC236}">
                <a16:creationId xmlns:a16="http://schemas.microsoft.com/office/drawing/2014/main" id="{86A5A665-F214-3056-C6CD-4B3C702000EA}"/>
              </a:ext>
            </a:extLst>
          </p:cNvPr>
          <p:cNvSpPr>
            <a:spLocks noGrp="1"/>
          </p:cNvSpPr>
          <p:nvPr>
            <p:ph type="title"/>
          </p:nvPr>
        </p:nvSpPr>
        <p:spPr/>
        <p:txBody>
          <a:bodyPr/>
          <a:lstStyle/>
          <a:p>
            <a:r>
              <a:t>IASBning yangi talablar to'plami nimani o'z ichiga oladi?</a:t>
            </a:r>
          </a:p>
        </p:txBody>
      </p:sp>
      <p:pic>
        <p:nvPicPr>
          <p:cNvPr id="5" name="Graphic 4" descr="Document with solid fill">
            <a:extLst>
              <a:ext uri="{FF2B5EF4-FFF2-40B4-BE49-F238E27FC236}">
                <a16:creationId xmlns:a16="http://schemas.microsoft.com/office/drawing/2014/main" id="{91ADF2DC-3B9A-7999-F023-F9A426DD050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02242" y="2658261"/>
            <a:ext cx="914400" cy="914400"/>
          </a:xfrm>
          <a:prstGeom prst="rect">
            <a:avLst/>
          </a:prstGeom>
        </p:spPr>
      </p:pic>
      <p:sp>
        <p:nvSpPr>
          <p:cNvPr id="6" name="TextBox 5">
            <a:extLst>
              <a:ext uri="{FF2B5EF4-FFF2-40B4-BE49-F238E27FC236}">
                <a16:creationId xmlns:a16="http://schemas.microsoft.com/office/drawing/2014/main" id="{D6354AD9-A8E1-0454-FD9A-BD8E176FE5A6}"/>
              </a:ext>
            </a:extLst>
          </p:cNvPr>
          <p:cNvSpPr txBox="1"/>
          <p:nvPr/>
        </p:nvSpPr>
        <p:spPr>
          <a:xfrm>
            <a:off x="2036190" y="2263946"/>
            <a:ext cx="9053568" cy="2534027"/>
          </a:xfrm>
          <a:prstGeom prst="rect">
            <a:avLst/>
          </a:prstGeom>
          <a:noFill/>
        </p:spPr>
        <p:txBody>
          <a:bodyPr wrap="square">
            <a:spAutoFit/>
          </a:bodyPr>
          <a:lstStyle/>
          <a:p>
            <a:pPr>
              <a:lnSpc>
                <a:spcPct val="150000"/>
              </a:lnSpc>
              <a:defRPr b="1">
                <a:solidFill>
                  <a:schemeClr val="accent2"/>
                </a:solidFill>
                <a:latin typeface="Arial" panose="020B0604020202020204" pitchFamily="34" charset="0"/>
                <a:cs typeface="Arial" panose="020B0604020202020204" pitchFamily="34" charset="0"/>
              </a:defRPr>
            </a:pPr>
            <a:r>
              <a:t>UFRS 18 </a:t>
            </a:r>
            <a:r>
              <a:rPr i="1"/>
              <a:t>Moliyaviy hisobotlarda taqdim etish va oshkor qilish</a:t>
            </a:r>
          </a:p>
          <a:p>
            <a:pPr marL="285750" indent="-285750">
              <a:lnSpc>
                <a:spcPct val="150000"/>
              </a:lnSpc>
              <a:buFont typeface="Arial" panose="020B0604020202020204" pitchFamily="34" charset="0"/>
              <a:buChar char="•"/>
              <a:defRPr>
                <a:latin typeface="Arial" panose="020B0604020202020204" pitchFamily="34" charset="0"/>
                <a:cs typeface="Arial" panose="020B0604020202020204" pitchFamily="34" charset="0"/>
              </a:defRPr>
            </a:pPr>
            <a:r>
              <a:t>IAS 1 o'rnini bosadi </a:t>
            </a:r>
            <a:r>
              <a:rPr i="1"/>
              <a:t>Moliyaviy hisobot taqdimoti</a:t>
            </a:r>
          </a:p>
          <a:p>
            <a:pPr marL="285750" indent="-285750">
              <a:lnSpc>
                <a:spcPct val="150000"/>
              </a:lnSpc>
              <a:buFont typeface="Arial" panose="020B0604020202020204" pitchFamily="34" charset="0"/>
              <a:buChar char="•"/>
              <a:defRPr>
                <a:latin typeface="Arial" panose="020B0604020202020204" pitchFamily="34" charset="0"/>
                <a:cs typeface="Arial" panose="020B0604020202020204" pitchFamily="34" charset="0"/>
              </a:defRPr>
            </a:pPr>
            <a:r>
              <a:rPr b="1"/>
              <a:t>Yangi </a:t>
            </a:r>
            <a:r>
              <a:t>taqdim etish va oshkor qilish talablari</a:t>
            </a:r>
          </a:p>
          <a:p>
            <a:pPr marL="285750" indent="-285750">
              <a:lnSpc>
                <a:spcPct val="150000"/>
              </a:lnSpc>
              <a:buFont typeface="Arial" panose="020B0604020202020204" pitchFamily="34" charset="0"/>
              <a:buChar char="•"/>
              <a:defRPr>
                <a:latin typeface="Arial" panose="020B0604020202020204" pitchFamily="34" charset="0"/>
                <a:cs typeface="Arial" panose="020B0604020202020204" pitchFamily="34" charset="0"/>
              </a:defRPr>
            </a:pPr>
            <a:r>
              <a:t>Tegishli talablar 1-IAS dan cheklangan matn o'zgarishlari bilan ilgari surilgan</a:t>
            </a:r>
          </a:p>
          <a:p>
            <a:pPr marL="285750" indent="-285750">
              <a:lnSpc>
                <a:spcPct val="150000"/>
              </a:lnSpc>
              <a:buFont typeface="Arial" panose="020B0604020202020204" pitchFamily="34" charset="0"/>
              <a:buChar char="•"/>
              <a:defRPr>
                <a:latin typeface="Arial" panose="020B0604020202020204" pitchFamily="34" charset="0"/>
                <a:cs typeface="Arial" panose="020B0604020202020204" pitchFamily="34" charset="0"/>
              </a:defRPr>
            </a:pPr>
            <a:r>
              <a:t>Kompaniyalar moliyaviy hisobotdagi moddalarni tan olish va o'lchash usullarini o'zgartirmaydi</a:t>
            </a:r>
          </a:p>
        </p:txBody>
      </p:sp>
      <p:pic>
        <p:nvPicPr>
          <p:cNvPr id="8" name="Graphic 7" descr="Pencil with solid fill">
            <a:extLst>
              <a:ext uri="{FF2B5EF4-FFF2-40B4-BE49-F238E27FC236}">
                <a16:creationId xmlns:a16="http://schemas.microsoft.com/office/drawing/2014/main" id="{5FD487CF-5F0D-14E2-C996-CDC7AF0DF84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02242" y="5102708"/>
            <a:ext cx="914400" cy="914400"/>
          </a:xfrm>
          <a:prstGeom prst="rect">
            <a:avLst/>
          </a:prstGeom>
        </p:spPr>
      </p:pic>
      <p:sp>
        <p:nvSpPr>
          <p:cNvPr id="9" name="TextBox 8">
            <a:extLst>
              <a:ext uri="{FF2B5EF4-FFF2-40B4-BE49-F238E27FC236}">
                <a16:creationId xmlns:a16="http://schemas.microsoft.com/office/drawing/2014/main" id="{7E542485-798B-1152-6456-DF4AEDE3A3F9}"/>
              </a:ext>
            </a:extLst>
          </p:cNvPr>
          <p:cNvSpPr txBox="1"/>
          <p:nvPr/>
        </p:nvSpPr>
        <p:spPr>
          <a:xfrm>
            <a:off x="2036190" y="5112976"/>
            <a:ext cx="9053568" cy="872034"/>
          </a:xfrm>
          <a:prstGeom prst="rect">
            <a:avLst/>
          </a:prstGeom>
          <a:noFill/>
        </p:spPr>
        <p:txBody>
          <a:bodyPr wrap="square">
            <a:spAutoFit/>
          </a:bodyPr>
          <a:lstStyle/>
          <a:p>
            <a:pPr>
              <a:lnSpc>
                <a:spcPct val="150000"/>
              </a:lnSpc>
              <a:defRPr b="1">
                <a:solidFill>
                  <a:schemeClr val="accent2"/>
                </a:solidFill>
                <a:latin typeface="Arial" panose="020B0604020202020204" pitchFamily="34" charset="0"/>
                <a:cs typeface="Arial" panose="020B0604020202020204" pitchFamily="34" charset="0"/>
              </a:defRPr>
            </a:pPr>
            <a:r>
              <a:t>UFRSning boshqa Buxgalteriya hisobi standartlariga tuzatishlar, shu jumladan 7-IASga cheklangan tuzatishlar </a:t>
            </a:r>
            <a:r>
              <a:rPr i="1"/>
              <a:t>Pul oqimlari to'g'risidagi hisobot</a:t>
            </a:r>
            <a:endParaRPr lang="en-GB" b="1" strike="sngStrike">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568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71109A-6038-36E9-BFD7-0255EFD465D0}"/>
              </a:ext>
            </a:extLst>
          </p:cNvPr>
          <p:cNvSpPr>
            <a:spLocks noGrp="1"/>
          </p:cNvSpPr>
          <p:nvPr>
            <p:ph type="ftr" sz="quarter" idx="3"/>
          </p:nvPr>
        </p:nvSpPr>
        <p:spPr/>
        <p:txBody>
          <a:bodyPr/>
          <a:lstStyle/>
          <a:p>
            <a:fld id="{4790123A-71E8-BF43-B702-A9002E60F899}" type="slidenum">
              <a:rPr lang="en-GB" noProof="0" smtClean="0">
                <a:cs typeface="Arial" panose="020B0604020202020204" pitchFamily="34" charset="0"/>
              </a:rPr>
              <a:t>35</a:t>
            </a:fld>
            <a:endParaRPr lang="en-GB" noProof="0">
              <a:cs typeface="Arial" panose="020B0604020202020204" pitchFamily="34" charset="0"/>
            </a:endParaRPr>
          </a:p>
        </p:txBody>
      </p:sp>
      <p:sp>
        <p:nvSpPr>
          <p:cNvPr id="3" name="Title 2">
            <a:extLst>
              <a:ext uri="{FF2B5EF4-FFF2-40B4-BE49-F238E27FC236}">
                <a16:creationId xmlns:a16="http://schemas.microsoft.com/office/drawing/2014/main" id="{1A812BEE-83C0-CD35-F3B1-171925D7BED1}"/>
              </a:ext>
            </a:extLst>
          </p:cNvPr>
          <p:cNvSpPr>
            <a:spLocks noGrp="1"/>
          </p:cNvSpPr>
          <p:nvPr>
            <p:ph type="title"/>
          </p:nvPr>
        </p:nvSpPr>
        <p:spPr/>
        <p:txBody>
          <a:bodyPr/>
          <a:lstStyle/>
          <a:p>
            <a:r>
              <a:t>UFRS 18 qachon kuchga kiradi?</a:t>
            </a:r>
          </a:p>
        </p:txBody>
      </p:sp>
      <p:pic>
        <p:nvPicPr>
          <p:cNvPr id="6" name="Content Placeholder 4" descr="Daily calendar with solid fill">
            <a:extLst>
              <a:ext uri="{FF2B5EF4-FFF2-40B4-BE49-F238E27FC236}">
                <a16:creationId xmlns:a16="http://schemas.microsoft.com/office/drawing/2014/main" id="{408C3ABC-43BF-DB68-FEAC-B0F8B48222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6280" y="2307240"/>
            <a:ext cx="2470550" cy="2470550"/>
          </a:xfrm>
          <a:prstGeom prst="rect">
            <a:avLst/>
          </a:prstGeom>
        </p:spPr>
      </p:pic>
      <p:sp>
        <p:nvSpPr>
          <p:cNvPr id="7" name="TextBox 6">
            <a:extLst>
              <a:ext uri="{FF2B5EF4-FFF2-40B4-BE49-F238E27FC236}">
                <a16:creationId xmlns:a16="http://schemas.microsoft.com/office/drawing/2014/main" id="{075B5954-0BA8-6575-44B6-1B1B3C6A4F12}"/>
              </a:ext>
            </a:extLst>
          </p:cNvPr>
          <p:cNvSpPr txBox="1"/>
          <p:nvPr/>
        </p:nvSpPr>
        <p:spPr>
          <a:xfrm>
            <a:off x="3303876" y="2756596"/>
            <a:ext cx="6042143" cy="2677656"/>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sz="2400">
                <a:latin typeface="Arial"/>
                <a:cs typeface="Arial"/>
              </a:defRPr>
            </a:pPr>
            <a:r>
              <a:t> 2027 yil 1 yanvar</a:t>
            </a:r>
          </a:p>
          <a:p>
            <a:endParaRPr lang="en-GB" sz="2400">
              <a:latin typeface="Arial" panose="020B0604020202020204" pitchFamily="34" charset="0"/>
              <a:cs typeface="Arial" panose="020B0604020202020204" pitchFamily="34" charset="0"/>
            </a:endParaRPr>
          </a:p>
          <a:p>
            <a:pPr marL="442913" indent="-442913">
              <a:buFont typeface="Arial" panose="020B0604020202020204" pitchFamily="34" charset="0"/>
              <a:buChar char="•"/>
              <a:defRPr sz="2400">
                <a:latin typeface="Arial" panose="020B0604020202020204" pitchFamily="34" charset="0"/>
                <a:cs typeface="Arial" panose="020B0604020202020204" pitchFamily="34" charset="0"/>
              </a:defRPr>
            </a:pPr>
            <a:r>
              <a:t>Erta ariza berishga ruxsat berilgan</a:t>
            </a:r>
          </a:p>
          <a:p>
            <a:endParaRPr lang="en-GB" sz="2400">
              <a:latin typeface="Arial" panose="020B0604020202020204" pitchFamily="34" charset="0"/>
              <a:cs typeface="Arial" panose="020B0604020202020204" pitchFamily="34" charset="0"/>
            </a:endParaRPr>
          </a:p>
          <a:p>
            <a:pPr marL="442913" indent="-442913">
              <a:buFont typeface="Arial" panose="020B0604020202020204" pitchFamily="34" charset="0"/>
              <a:buChar char="•"/>
              <a:defRPr sz="2400">
                <a:latin typeface="Arial" panose="020B0604020202020204" pitchFamily="34" charset="0"/>
                <a:cs typeface="Arial" panose="020B0604020202020204" pitchFamily="34" charset="0"/>
              </a:defRPr>
            </a:pPr>
            <a:r>
              <a:t>Retrospektiv va ichida qo'llaniladi </a:t>
            </a:r>
            <a:r>
              <a:rPr lang="en-GB" sz="2400">
                <a:latin typeface="Arial" panose="020B0604020202020204" pitchFamily="34" charset="0"/>
                <a:cs typeface="Arial" panose="020B0604020202020204" pitchFamily="34" charset="0"/>
              </a:rPr>
              <a:t/>
            </a:r>
            <a:br>
              <a:rPr lang="en-GB" sz="2400">
                <a:latin typeface="Arial" panose="020B0604020202020204" pitchFamily="34" charset="0"/>
                <a:cs typeface="Arial" panose="020B0604020202020204" pitchFamily="34" charset="0"/>
              </a:rPr>
            </a:br>
            <a:r>
              <a:t>oraliq moliyaviy hisobotlar </a:t>
            </a:r>
          </a:p>
          <a:p>
            <a:pPr marL="285750" indent="-285750">
              <a:buFontTx/>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478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5E58C7A2-E138-7FD0-8BC3-3CF818FB0FA3}"/>
              </a:ext>
            </a:extLst>
          </p:cNvPr>
          <p:cNvSpPr txBox="1">
            <a:spLocks/>
          </p:cNvSpPr>
          <p:nvPr/>
        </p:nvSpPr>
        <p:spPr>
          <a:xfrm>
            <a:off x="1024751" y="2603448"/>
            <a:ext cx="5072400" cy="326321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t>Bizni onlayn kuzatib boring</a:t>
            </a:r>
          </a:p>
        </p:txBody>
      </p:sp>
      <p:pic>
        <p:nvPicPr>
          <p:cNvPr id="4" name="Picture 3">
            <a:extLst>
              <a:ext uri="{FF2B5EF4-FFF2-40B4-BE49-F238E27FC236}">
                <a16:creationId xmlns:a16="http://schemas.microsoft.com/office/drawing/2014/main" id="{4857D645-CD17-B8EE-8212-FBE2299725A3}"/>
              </a:ext>
            </a:extLst>
          </p:cNvPr>
          <p:cNvPicPr>
            <a:picLocks noChangeAspect="1"/>
          </p:cNvPicPr>
          <p:nvPr/>
        </p:nvPicPr>
        <p:blipFill>
          <a:blip r:embed="rId2"/>
          <a:stretch>
            <a:fillRect/>
          </a:stretch>
        </p:blipFill>
        <p:spPr>
          <a:xfrm>
            <a:off x="1024752" y="4151913"/>
            <a:ext cx="321432" cy="321432"/>
          </a:xfrm>
          <a:prstGeom prst="rect">
            <a:avLst/>
          </a:prstGeom>
        </p:spPr>
      </p:pic>
      <p:pic>
        <p:nvPicPr>
          <p:cNvPr id="5" name="Picture 4">
            <a:extLst>
              <a:ext uri="{FF2B5EF4-FFF2-40B4-BE49-F238E27FC236}">
                <a16:creationId xmlns:a16="http://schemas.microsoft.com/office/drawing/2014/main" id="{91090A11-30F1-B770-5868-F6893A420421}"/>
              </a:ext>
            </a:extLst>
          </p:cNvPr>
          <p:cNvPicPr>
            <a:picLocks noChangeAspect="1"/>
          </p:cNvPicPr>
          <p:nvPr/>
        </p:nvPicPr>
        <p:blipFill>
          <a:blip r:embed="rId3"/>
          <a:stretch>
            <a:fillRect/>
          </a:stretch>
        </p:blipFill>
        <p:spPr>
          <a:xfrm>
            <a:off x="1046816" y="4690291"/>
            <a:ext cx="321432" cy="321432"/>
          </a:xfrm>
          <a:prstGeom prst="rect">
            <a:avLst/>
          </a:prstGeom>
        </p:spPr>
      </p:pic>
      <p:pic>
        <p:nvPicPr>
          <p:cNvPr id="6" name="Picture 5">
            <a:extLst>
              <a:ext uri="{FF2B5EF4-FFF2-40B4-BE49-F238E27FC236}">
                <a16:creationId xmlns:a16="http://schemas.microsoft.com/office/drawing/2014/main" id="{DA3B5DAC-10D4-F799-CB54-0F3E8AF347E4}"/>
              </a:ext>
            </a:extLst>
          </p:cNvPr>
          <p:cNvPicPr>
            <a:picLocks noChangeAspect="1"/>
          </p:cNvPicPr>
          <p:nvPr/>
        </p:nvPicPr>
        <p:blipFill>
          <a:blip r:embed="rId4"/>
          <a:stretch>
            <a:fillRect/>
          </a:stretch>
        </p:blipFill>
        <p:spPr>
          <a:xfrm>
            <a:off x="1046816" y="5199494"/>
            <a:ext cx="321431" cy="321431"/>
          </a:xfrm>
          <a:prstGeom prst="rect">
            <a:avLst/>
          </a:prstGeom>
        </p:spPr>
      </p:pic>
      <p:sp>
        <p:nvSpPr>
          <p:cNvPr id="7" name="TextBox 6">
            <a:extLst>
              <a:ext uri="{FF2B5EF4-FFF2-40B4-BE49-F238E27FC236}">
                <a16:creationId xmlns:a16="http://schemas.microsoft.com/office/drawing/2014/main" id="{74838E24-86CC-5DC3-6DF9-4F31D4B10E70}"/>
              </a:ext>
            </a:extLst>
          </p:cNvPr>
          <p:cNvSpPr txBox="1"/>
          <p:nvPr/>
        </p:nvSpPr>
        <p:spPr>
          <a:xfrm>
            <a:off x="1364652" y="3499573"/>
            <a:ext cx="1670755" cy="400110"/>
          </a:xfrm>
          <a:prstGeom prst="rect">
            <a:avLst/>
          </a:prstGeom>
          <a:noFill/>
        </p:spPr>
        <p:txBody>
          <a:bodyPr wrap="square">
            <a:spAutoFit/>
          </a:bodyPr>
          <a:lstStyle/>
          <a:p>
            <a:pPr>
              <a:defRPr sz="2000">
                <a:solidFill>
                  <a:schemeClr val="bg1"/>
                </a:solidFill>
                <a:latin typeface="Arial" panose="020B0604020202020204" pitchFamily="34" charset="0"/>
                <a:cs typeface="Arial" panose="020B0604020202020204" pitchFamily="34" charset="0"/>
              </a:defRPr>
            </a:pPr>
            <a:r>
              <a:t>ifrs.org</a:t>
            </a:r>
          </a:p>
        </p:txBody>
      </p:sp>
      <p:sp>
        <p:nvSpPr>
          <p:cNvPr id="8" name="TextBox 7">
            <a:extLst>
              <a:ext uri="{FF2B5EF4-FFF2-40B4-BE49-F238E27FC236}">
                <a16:creationId xmlns:a16="http://schemas.microsoft.com/office/drawing/2014/main" id="{277A026F-F925-4428-3AF1-844A7F0EA2E0}"/>
              </a:ext>
            </a:extLst>
          </p:cNvPr>
          <p:cNvSpPr txBox="1"/>
          <p:nvPr/>
        </p:nvSpPr>
        <p:spPr>
          <a:xfrm>
            <a:off x="1346182" y="4073235"/>
            <a:ext cx="2353389" cy="400110"/>
          </a:xfrm>
          <a:prstGeom prst="rect">
            <a:avLst/>
          </a:prstGeom>
          <a:noFill/>
        </p:spPr>
        <p:txBody>
          <a:bodyPr wrap="square">
            <a:spAutoFit/>
          </a:bodyPr>
          <a:lstStyle/>
          <a:p>
            <a:pPr>
              <a:defRPr sz="2000">
                <a:solidFill>
                  <a:schemeClr val="bg1"/>
                </a:solidFill>
                <a:latin typeface="Arial" panose="020B0604020202020204" pitchFamily="34" charset="0"/>
                <a:cs typeface="Arial" panose="020B0604020202020204" pitchFamily="34" charset="0"/>
              </a:defRPr>
            </a:pPr>
            <a:r>
              <a:t>IFRSFoundation</a:t>
            </a:r>
          </a:p>
        </p:txBody>
      </p:sp>
      <p:sp>
        <p:nvSpPr>
          <p:cNvPr id="9" name="TextBox 8">
            <a:extLst>
              <a:ext uri="{FF2B5EF4-FFF2-40B4-BE49-F238E27FC236}">
                <a16:creationId xmlns:a16="http://schemas.microsoft.com/office/drawing/2014/main" id="{525AF73C-EA43-9DF2-8887-9EE107F4D27B}"/>
              </a:ext>
            </a:extLst>
          </p:cNvPr>
          <p:cNvSpPr txBox="1"/>
          <p:nvPr/>
        </p:nvSpPr>
        <p:spPr>
          <a:xfrm>
            <a:off x="1368247" y="4646897"/>
            <a:ext cx="2130796" cy="400110"/>
          </a:xfrm>
          <a:prstGeom prst="rect">
            <a:avLst/>
          </a:prstGeom>
          <a:noFill/>
        </p:spPr>
        <p:txBody>
          <a:bodyPr wrap="square">
            <a:spAutoFit/>
          </a:bodyPr>
          <a:lstStyle/>
          <a:p>
            <a:pPr>
              <a:defRPr sz="2000">
                <a:solidFill>
                  <a:schemeClr val="bg1"/>
                </a:solidFill>
                <a:latin typeface="Arial" panose="020B0604020202020204" pitchFamily="34" charset="0"/>
                <a:cs typeface="Arial" panose="020B0604020202020204" pitchFamily="34" charset="0"/>
              </a:defRPr>
            </a:pPr>
            <a:r>
              <a:t>IFRS fondi</a:t>
            </a:r>
          </a:p>
        </p:txBody>
      </p:sp>
      <p:sp>
        <p:nvSpPr>
          <p:cNvPr id="10" name="TextBox 9">
            <a:extLst>
              <a:ext uri="{FF2B5EF4-FFF2-40B4-BE49-F238E27FC236}">
                <a16:creationId xmlns:a16="http://schemas.microsoft.com/office/drawing/2014/main" id="{1FF8E8AA-3F41-AB81-3B31-1AB8881D9ECA}"/>
              </a:ext>
            </a:extLst>
          </p:cNvPr>
          <p:cNvSpPr txBox="1"/>
          <p:nvPr/>
        </p:nvSpPr>
        <p:spPr>
          <a:xfrm>
            <a:off x="1357605" y="5207335"/>
            <a:ext cx="3422300" cy="707886"/>
          </a:xfrm>
          <a:prstGeom prst="rect">
            <a:avLst/>
          </a:prstGeom>
          <a:noFill/>
        </p:spPr>
        <p:txBody>
          <a:bodyPr wrap="square">
            <a:spAutoFit/>
          </a:bodyPr>
          <a:lstStyle/>
          <a:p>
            <a:pPr>
              <a:defRPr sz="2000">
                <a:solidFill>
                  <a:schemeClr val="bg1"/>
                </a:solidFill>
                <a:latin typeface="Arial" panose="020B0604020202020204" pitchFamily="34" charset="0"/>
                <a:cs typeface="Arial" panose="020B0604020202020204" pitchFamily="34" charset="0"/>
              </a:defRPr>
            </a:pPr>
            <a:r>
              <a:t>Xalqaro buxgalteriya</a:t>
            </a:r>
            <a:r>
              <a:rPr altLang="en-US"/>
              <a:t>  </a:t>
            </a:r>
            <a:r>
              <a:t>Standartlar kengashi</a:t>
            </a:r>
          </a:p>
        </p:txBody>
      </p:sp>
      <p:pic>
        <p:nvPicPr>
          <p:cNvPr id="11" name="Picture 10">
            <a:extLst>
              <a:ext uri="{FF2B5EF4-FFF2-40B4-BE49-F238E27FC236}">
                <a16:creationId xmlns:a16="http://schemas.microsoft.com/office/drawing/2014/main" id="{0811A96C-C6A1-48E5-7E6D-B8B2236C0EF0}"/>
              </a:ext>
            </a:extLst>
          </p:cNvPr>
          <p:cNvPicPr>
            <a:picLocks noChangeAspect="1"/>
          </p:cNvPicPr>
          <p:nvPr/>
        </p:nvPicPr>
        <p:blipFill>
          <a:blip r:embed="rId5"/>
          <a:stretch>
            <a:fillRect/>
          </a:stretch>
        </p:blipFill>
        <p:spPr>
          <a:xfrm>
            <a:off x="1036173" y="3538912"/>
            <a:ext cx="321432" cy="321432"/>
          </a:xfrm>
          <a:prstGeom prst="rect">
            <a:avLst/>
          </a:prstGeom>
        </p:spPr>
      </p:pic>
    </p:spTree>
    <p:extLst>
      <p:ext uri="{BB962C8B-B14F-4D97-AF65-F5344CB8AC3E}">
        <p14:creationId xmlns:p14="http://schemas.microsoft.com/office/powerpoint/2010/main" val="219862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8B8E9C-BE9B-779A-BC52-27E798B194B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370C0257-53D5-2755-21A1-6854AFD3493D}"/>
              </a:ext>
            </a:extLst>
          </p:cNvPr>
          <p:cNvSpPr>
            <a:spLocks noGrp="1"/>
          </p:cNvSpPr>
          <p:nvPr>
            <p:ph type="title"/>
          </p:nvPr>
        </p:nvSpPr>
        <p:spPr>
          <a:xfrm>
            <a:off x="923264" y="1311388"/>
            <a:ext cx="10702678" cy="768823"/>
          </a:xfrm>
        </p:spPr>
        <p:txBody>
          <a:bodyPr/>
          <a:lstStyle/>
          <a:p>
            <a:r>
              <a:rPr lang="en-US" dirty="0" smtClean="0"/>
              <a:t>MHXS</a:t>
            </a:r>
            <a:r>
              <a:rPr dirty="0" smtClean="0"/>
              <a:t> </a:t>
            </a:r>
            <a:r>
              <a:rPr dirty="0"/>
              <a:t>18 – </a:t>
            </a:r>
            <a:r>
              <a:rPr dirty="0" err="1"/>
              <a:t>yangi</a:t>
            </a:r>
            <a:r>
              <a:rPr dirty="0"/>
              <a:t> </a:t>
            </a:r>
            <a:r>
              <a:rPr dirty="0" err="1"/>
              <a:t>talablar</a:t>
            </a:r>
            <a:endParaRPr dirty="0"/>
          </a:p>
        </p:txBody>
      </p:sp>
      <p:pic>
        <p:nvPicPr>
          <p:cNvPr id="8" name="Graphic 7" descr="Document outline">
            <a:extLst>
              <a:ext uri="{FF2B5EF4-FFF2-40B4-BE49-F238E27FC236}">
                <a16:creationId xmlns:a16="http://schemas.microsoft.com/office/drawing/2014/main" id="{1C44DDE1-D0D7-4F5F-ADF4-C7F19E6617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41301" y="2309745"/>
            <a:ext cx="685697" cy="685697"/>
          </a:xfrm>
          <a:prstGeom prst="rect">
            <a:avLst/>
          </a:prstGeom>
        </p:spPr>
      </p:pic>
      <p:pic>
        <p:nvPicPr>
          <p:cNvPr id="10" name="Graphic 9" descr="Map with pin outline">
            <a:extLst>
              <a:ext uri="{FF2B5EF4-FFF2-40B4-BE49-F238E27FC236}">
                <a16:creationId xmlns:a16="http://schemas.microsoft.com/office/drawing/2014/main" id="{9330C21F-EAE2-EF32-422D-0C83770E8B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362869" y="2309746"/>
            <a:ext cx="685697" cy="685697"/>
          </a:xfrm>
          <a:prstGeom prst="rect">
            <a:avLst/>
          </a:prstGeom>
        </p:spPr>
      </p:pic>
      <p:sp>
        <p:nvSpPr>
          <p:cNvPr id="12" name="TextBox 11">
            <a:extLst>
              <a:ext uri="{FF2B5EF4-FFF2-40B4-BE49-F238E27FC236}">
                <a16:creationId xmlns:a16="http://schemas.microsoft.com/office/drawing/2014/main" id="{5CBD554C-5A49-A006-DAB4-DF2C14B59DBA}"/>
              </a:ext>
            </a:extLst>
          </p:cNvPr>
          <p:cNvSpPr txBox="1"/>
          <p:nvPr/>
        </p:nvSpPr>
        <p:spPr>
          <a:xfrm>
            <a:off x="923264" y="5408158"/>
            <a:ext cx="4505986" cy="1200329"/>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1" kern="1200">
                <a:ln>
                  <a:noFill/>
                </a:ln>
                <a:solidFill>
                  <a:srgbClr val="072071"/>
                </a:solidFill>
                <a:effectLst/>
                <a:uLnTx/>
                <a:uFillTx/>
                <a:latin typeface="Arial" panose="020B0604020202020204" pitchFamily="34" charset="0"/>
                <a:ea typeface="+mn-ea"/>
                <a:cs typeface="Arial" panose="020B0604020202020204" pitchFamily="34" charset="0"/>
              </a:defRPr>
            </a:pPr>
            <a:r>
              <a:rPr dirty="0" err="1"/>
              <a:t>Yaxshiroq</a:t>
            </a:r>
            <a:r>
              <a:rPr dirty="0"/>
              <a:t> </a:t>
            </a:r>
            <a:r>
              <a:rPr dirty="0" err="1"/>
              <a:t>qarorlar</a:t>
            </a:r>
            <a:r>
              <a:rPr dirty="0"/>
              <a:t> </a:t>
            </a:r>
            <a:r>
              <a:rPr dirty="0" err="1"/>
              <a:t>uchun</a:t>
            </a:r>
            <a:r>
              <a:rPr dirty="0"/>
              <a:t> </a:t>
            </a:r>
            <a:r>
              <a:rPr dirty="0" err="1"/>
              <a:t>yaxshiroq</a:t>
            </a:r>
            <a:r>
              <a:rPr dirty="0"/>
              <a:t> </a:t>
            </a:r>
            <a:r>
              <a:rPr dirty="0" err="1" smtClean="0"/>
              <a:t>ma'lumot</a:t>
            </a:r>
            <a:r>
              <a:rPr lang="en-US" dirty="0" err="1" smtClean="0"/>
              <a:t>lar</a:t>
            </a:r>
            <a:r>
              <a:rPr dirty="0" smtClean="0"/>
              <a:t> </a:t>
            </a:r>
            <a:endParaRPr dirty="0"/>
          </a:p>
          <a:p>
            <a:pPr marL="0" marR="0" lvl="0" indent="0" algn="l" defTabSz="914400" rtl="0" eaLnBrk="1" fontAlgn="auto" latinLnBrk="0" hangingPunct="1">
              <a:lnSpc>
                <a:spcPct val="100000"/>
              </a:lnSpc>
              <a:spcBef>
                <a:spcPts val="0"/>
              </a:spcBef>
              <a:spcAft>
                <a:spcPts val="0"/>
              </a:spcAft>
              <a:buClrTx/>
              <a:buSzTx/>
              <a:buFontTx/>
              <a:buNone/>
              <a:tabLst/>
              <a:defRPr sz="1800" kern="1200">
                <a:ln>
                  <a:noFill/>
                </a:ln>
                <a:solidFill>
                  <a:srgbClr val="5F6061"/>
                </a:solidFill>
                <a:effectLst/>
                <a:uLnTx/>
                <a:uFillTx/>
                <a:latin typeface="Arial" panose="020B0604020202020204" pitchFamily="34" charset="0"/>
                <a:ea typeface="+mn-ea"/>
                <a:cs typeface="Arial" panose="020B0604020202020204" pitchFamily="34" charset="0"/>
              </a:defRPr>
            </a:pPr>
            <a:r>
              <a:rPr dirty="0"/>
              <a:t>– </a:t>
            </a:r>
            <a:r>
              <a:rPr dirty="0" err="1"/>
              <a:t>axborotning</a:t>
            </a:r>
            <a:r>
              <a:rPr dirty="0"/>
              <a:t> </a:t>
            </a:r>
            <a:r>
              <a:rPr dirty="0" err="1"/>
              <a:t>solishtirilishi</a:t>
            </a:r>
            <a:r>
              <a:rPr dirty="0"/>
              <a:t>, </a:t>
            </a:r>
            <a:r>
              <a:rPr dirty="0" err="1"/>
              <a:t>shaffofligi</a:t>
            </a:r>
            <a:r>
              <a:rPr dirty="0"/>
              <a:t> </a:t>
            </a:r>
            <a:r>
              <a:rPr dirty="0" err="1"/>
              <a:t>va</a:t>
            </a:r>
            <a:r>
              <a:rPr dirty="0"/>
              <a:t> </a:t>
            </a:r>
            <a:r>
              <a:rPr dirty="0" err="1"/>
              <a:t>foydaliligini</a:t>
            </a:r>
            <a:r>
              <a:rPr dirty="0"/>
              <a:t> </a:t>
            </a:r>
            <a:r>
              <a:rPr dirty="0" err="1"/>
              <a:t>oshiradi</a:t>
            </a:r>
            <a:endParaRPr dirty="0"/>
          </a:p>
        </p:txBody>
      </p:sp>
      <p:sp>
        <p:nvSpPr>
          <p:cNvPr id="14" name="Text Placeholder 4">
            <a:extLst>
              <a:ext uri="{FF2B5EF4-FFF2-40B4-BE49-F238E27FC236}">
                <a16:creationId xmlns:a16="http://schemas.microsoft.com/office/drawing/2014/main" id="{5CAE4BE1-40A1-ADC7-3D32-A48EB89ED4AD}"/>
              </a:ext>
            </a:extLst>
          </p:cNvPr>
          <p:cNvSpPr txBox="1">
            <a:spLocks/>
          </p:cNvSpPr>
          <p:nvPr/>
        </p:nvSpPr>
        <p:spPr>
          <a:xfrm>
            <a:off x="923264" y="3120365"/>
            <a:ext cx="2956632" cy="1143025"/>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72071"/>
              </a:buClr>
              <a:defRPr sz="1800" kern="1200">
                <a:ln>
                  <a:noFill/>
                </a:ln>
                <a:solidFill>
                  <a:srgbClr val="5F6061"/>
                </a:solidFill>
                <a:effectLst/>
                <a:uLnTx/>
                <a:uFillTx/>
                <a:latin typeface="Arial"/>
                <a:ea typeface="+mn-ea"/>
                <a:cs typeface="Arial"/>
              </a:defRPr>
            </a:pPr>
            <a:r>
              <a:rPr lang="uz-Latn-UZ" dirty="0" smtClean="0"/>
              <a:t>“</a:t>
            </a:r>
            <a:r>
              <a:rPr lang="en-US" dirty="0" smtClean="0"/>
              <a:t>O</a:t>
            </a:r>
            <a:r>
              <a:rPr lang="uz-Latn-UZ" dirty="0" smtClean="0"/>
              <a:t>peratsion foyda”</a:t>
            </a:r>
            <a:r>
              <a:rPr lang="en-US" dirty="0" err="1" smtClean="0"/>
              <a:t>ni</a:t>
            </a:r>
            <a:r>
              <a:rPr lang="en-US" dirty="0" smtClean="0"/>
              <a:t> </a:t>
            </a:r>
            <a:r>
              <a:rPr lang="en-US" dirty="0" err="1" smtClean="0"/>
              <a:t>o’z</a:t>
            </a:r>
            <a:r>
              <a:rPr lang="en-US" dirty="0" smtClean="0"/>
              <a:t> </a:t>
            </a:r>
            <a:r>
              <a:rPr lang="en-US" dirty="0" err="1" smtClean="0"/>
              <a:t>ichiga</a:t>
            </a:r>
            <a:r>
              <a:rPr lang="en-US" dirty="0" smtClean="0"/>
              <a:t> </a:t>
            </a:r>
            <a:r>
              <a:rPr lang="en-US" dirty="0" err="1" smtClean="0"/>
              <a:t>bolgan</a:t>
            </a:r>
            <a:r>
              <a:rPr lang="en-US" dirty="0" smtClean="0"/>
              <a:t> </a:t>
            </a:r>
            <a:r>
              <a:rPr lang="en-US" dirty="0" err="1" smtClean="0"/>
              <a:t>f</a:t>
            </a:r>
            <a:r>
              <a:rPr dirty="0" err="1" smtClean="0"/>
              <a:t>oyda</a:t>
            </a:r>
            <a:r>
              <a:rPr dirty="0" smtClean="0"/>
              <a:t> </a:t>
            </a:r>
            <a:r>
              <a:rPr dirty="0" err="1"/>
              <a:t>yoki</a:t>
            </a:r>
            <a:r>
              <a:rPr dirty="0"/>
              <a:t> </a:t>
            </a:r>
            <a:r>
              <a:rPr dirty="0" err="1"/>
              <a:t>zarar</a:t>
            </a:r>
            <a:r>
              <a:rPr dirty="0"/>
              <a:t> </a:t>
            </a:r>
            <a:r>
              <a:rPr dirty="0" err="1"/>
              <a:t>hisobotida</a:t>
            </a:r>
            <a:r>
              <a:rPr dirty="0"/>
              <a:t> </a:t>
            </a:r>
            <a:r>
              <a:rPr dirty="0" err="1"/>
              <a:t>yangi</a:t>
            </a:r>
            <a:r>
              <a:rPr dirty="0"/>
              <a:t> </a:t>
            </a:r>
            <a:r>
              <a:rPr dirty="0" err="1"/>
              <a:t>talab</a:t>
            </a:r>
            <a:r>
              <a:rPr dirty="0"/>
              <a:t> </a:t>
            </a:r>
            <a:r>
              <a:rPr dirty="0" err="1"/>
              <a:t>qilinadigan</a:t>
            </a:r>
            <a:r>
              <a:rPr dirty="0"/>
              <a:t> </a:t>
            </a:r>
            <a:r>
              <a:rPr dirty="0" err="1"/>
              <a:t>oraliq</a:t>
            </a:r>
            <a:r>
              <a:rPr dirty="0"/>
              <a:t> </a:t>
            </a:r>
            <a:r>
              <a:rPr dirty="0" err="1" smtClean="0"/>
              <a:t>summalar</a:t>
            </a:r>
            <a:r>
              <a:rPr dirty="0" smtClean="0"/>
              <a:t> </a:t>
            </a:r>
            <a:endParaRPr kumimoji="0" lang="en-GB" sz="1800" b="0" i="0" u="none" strike="noStrike" kern="1200" cap="none" spc="0" normalizeH="0" baseline="0" noProof="0" dirty="0">
              <a:ln>
                <a:noFill/>
              </a:ln>
              <a:solidFill>
                <a:srgbClr val="5F6062"/>
              </a:solidFill>
              <a:effectLst/>
              <a:uLnTx/>
              <a:uFillTx/>
              <a:latin typeface="Arial" panose="020B0604020202020204" pitchFamily="34" charset="0"/>
              <a:ea typeface="+mn-ea"/>
              <a:cs typeface="Arial" panose="020B0604020202020204" pitchFamily="34" charset="0"/>
            </a:endParaRPr>
          </a:p>
        </p:txBody>
      </p:sp>
      <p:sp>
        <p:nvSpPr>
          <p:cNvPr id="16" name="Text Placeholder 4">
            <a:extLst>
              <a:ext uri="{FF2B5EF4-FFF2-40B4-BE49-F238E27FC236}">
                <a16:creationId xmlns:a16="http://schemas.microsoft.com/office/drawing/2014/main" id="{74F6AA44-4488-12E0-7DFD-9DDF38DC0080}"/>
              </a:ext>
            </a:extLst>
          </p:cNvPr>
          <p:cNvSpPr txBox="1">
            <a:spLocks/>
          </p:cNvSpPr>
          <p:nvPr/>
        </p:nvSpPr>
        <p:spPr>
          <a:xfrm>
            <a:off x="4686262" y="3120365"/>
            <a:ext cx="2956635" cy="1143025"/>
          </a:xfrm>
          <a:prstGeom prst="rect">
            <a:avLst/>
          </a:prstGeom>
        </p:spPr>
        <p:txBody>
          <a:bodyPr vert="horz" lIns="91440" tIns="45720" rIns="91440" bIns="4572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2pPr>
            <a:lvl3pPr marL="541338" indent="-274638" algn="l" defTabSz="914400" rtl="0" eaLnBrk="1" latinLnBrk="0" hangingPunct="1">
              <a:lnSpc>
                <a:spcPct val="100000"/>
              </a:lnSpc>
              <a:spcBef>
                <a:spcPts val="500"/>
              </a:spcBef>
              <a:buFont typeface="Wingdings" panose="05000000000000000000" pitchFamily="2" charset="2"/>
              <a:buChar char="§"/>
              <a:defRPr sz="18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72071"/>
              </a:buClr>
              <a:buSzTx/>
              <a:buFont typeface="Arial" panose="020B0604020202020204" pitchFamily="34" charset="0"/>
              <a:buNone/>
              <a:tabLst/>
              <a:defRPr sz="1800" kern="1200">
                <a:ln>
                  <a:noFill/>
                </a:ln>
                <a:solidFill>
                  <a:srgbClr val="5F6061"/>
                </a:solidFill>
                <a:effectLst/>
                <a:uLnTx/>
                <a:uFillTx/>
                <a:latin typeface="Arial"/>
                <a:ea typeface="+mn-ea"/>
                <a:cs typeface="Arial"/>
              </a:defRPr>
            </a:pPr>
            <a:r>
              <a:rPr dirty="0" err="1"/>
              <a:t>Rahbariyat</a:t>
            </a:r>
            <a:r>
              <a:rPr dirty="0"/>
              <a:t> </a:t>
            </a:r>
            <a:r>
              <a:rPr dirty="0" err="1"/>
              <a:t>tomonidan</a:t>
            </a:r>
            <a:r>
              <a:rPr dirty="0"/>
              <a:t> </a:t>
            </a:r>
            <a:r>
              <a:rPr dirty="0" err="1"/>
              <a:t>belgilangan</a:t>
            </a:r>
            <a:r>
              <a:rPr dirty="0"/>
              <a:t> </a:t>
            </a:r>
            <a:r>
              <a:rPr dirty="0" err="1"/>
              <a:t>samaradorlik</a:t>
            </a:r>
            <a:r>
              <a:rPr dirty="0"/>
              <a:t> </a:t>
            </a:r>
            <a:r>
              <a:rPr dirty="0" err="1"/>
              <a:t>ko'rsatkichlari</a:t>
            </a:r>
            <a:r>
              <a:rPr dirty="0"/>
              <a:t> (MPMs) </a:t>
            </a:r>
            <a:r>
              <a:rPr dirty="0" err="1"/>
              <a:t>haqida</a:t>
            </a:r>
            <a:r>
              <a:rPr dirty="0"/>
              <a:t> </a:t>
            </a:r>
            <a:r>
              <a:rPr dirty="0" err="1"/>
              <a:t>ma'lumot</a:t>
            </a:r>
            <a:r>
              <a:rPr dirty="0"/>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5F6062"/>
              </a:solidFill>
              <a:effectLst/>
              <a:uLnTx/>
              <a:uFillTx/>
              <a:latin typeface="Arial" panose="020B0604020202020204" pitchFamily="34" charset="0"/>
              <a:ea typeface="+mn-ea"/>
              <a:cs typeface="Arial" panose="020B0604020202020204" pitchFamily="34" charset="0"/>
            </a:endParaRPr>
          </a:p>
        </p:txBody>
      </p:sp>
      <p:sp>
        <p:nvSpPr>
          <p:cNvPr id="17" name="Text Placeholder 4">
            <a:extLst>
              <a:ext uri="{FF2B5EF4-FFF2-40B4-BE49-F238E27FC236}">
                <a16:creationId xmlns:a16="http://schemas.microsoft.com/office/drawing/2014/main" id="{CC4DC608-BD2E-97D9-B280-E3AF4B0EF87F}"/>
              </a:ext>
            </a:extLst>
          </p:cNvPr>
          <p:cNvSpPr txBox="1">
            <a:spLocks/>
          </p:cNvSpPr>
          <p:nvPr/>
        </p:nvSpPr>
        <p:spPr>
          <a:xfrm>
            <a:off x="8511540" y="3120365"/>
            <a:ext cx="2956635" cy="1143025"/>
          </a:xfrm>
          <a:prstGeom prst="rect">
            <a:avLst/>
          </a:prstGeom>
        </p:spPr>
        <p:txBody>
          <a:bodyPr vert="horz" lIns="91440" tIns="45720" rIns="91440" bIns="4572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2pPr>
            <a:lvl3pPr marL="541338" indent="-274638" algn="l" defTabSz="914400" rtl="0" eaLnBrk="1" latinLnBrk="0" hangingPunct="1">
              <a:lnSpc>
                <a:spcPct val="100000"/>
              </a:lnSpc>
              <a:spcBef>
                <a:spcPts val="500"/>
              </a:spcBef>
              <a:buFont typeface="Wingdings" panose="05000000000000000000" pitchFamily="2" charset="2"/>
              <a:buChar char="§"/>
              <a:defRPr sz="18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72071"/>
              </a:buClr>
              <a:buSzTx/>
              <a:buFont typeface="Arial" panose="020B0604020202020204" pitchFamily="34" charset="0"/>
              <a:buNone/>
              <a:tabLst/>
              <a:defRPr sz="1800" kern="1200">
                <a:ln>
                  <a:noFill/>
                </a:ln>
                <a:solidFill>
                  <a:srgbClr val="5F6061"/>
                </a:solidFill>
                <a:effectLst/>
                <a:uLnTx/>
                <a:uFillTx/>
                <a:latin typeface="Arial"/>
                <a:ea typeface="+mn-ea"/>
                <a:cs typeface="Arial"/>
              </a:defRPr>
            </a:pPr>
            <a:r>
              <a:rPr dirty="0" err="1"/>
              <a:t>Axborotni</a:t>
            </a:r>
            <a:r>
              <a:rPr dirty="0"/>
              <a:t> </a:t>
            </a:r>
            <a:r>
              <a:rPr dirty="0" err="1"/>
              <a:t>guruhlash</a:t>
            </a:r>
            <a:r>
              <a:rPr dirty="0"/>
              <a:t> </a:t>
            </a:r>
            <a:r>
              <a:rPr dirty="0" err="1"/>
              <a:t>bo'yicha</a:t>
            </a:r>
            <a:r>
              <a:rPr dirty="0"/>
              <a:t> </a:t>
            </a:r>
            <a:r>
              <a:rPr dirty="0" err="1"/>
              <a:t>kengaytirilgan</a:t>
            </a:r>
            <a:r>
              <a:rPr dirty="0"/>
              <a:t> </a:t>
            </a:r>
            <a:r>
              <a:rPr dirty="0" err="1"/>
              <a:t>talablar</a:t>
            </a:r>
            <a:r>
              <a:rPr dirty="0"/>
              <a:t> (</a:t>
            </a:r>
            <a:r>
              <a:rPr dirty="0" err="1"/>
              <a:t>jamlash</a:t>
            </a:r>
            <a:r>
              <a:rPr dirty="0"/>
              <a:t> </a:t>
            </a:r>
            <a:r>
              <a:rPr dirty="0" err="1"/>
              <a:t>va</a:t>
            </a:r>
            <a:r>
              <a:rPr dirty="0"/>
              <a:t> </a:t>
            </a:r>
            <a:r>
              <a:rPr dirty="0" err="1"/>
              <a:t>ajratish</a:t>
            </a:r>
            <a:r>
              <a:rPr dirty="0"/>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5F6062"/>
              </a:solidFill>
              <a:effectLst/>
              <a:uLnTx/>
              <a:uFillTx/>
              <a:latin typeface="Arial" panose="020B0604020202020204" pitchFamily="34" charset="0"/>
              <a:ea typeface="+mn-ea"/>
              <a:cs typeface="Arial" panose="020B0604020202020204" pitchFamily="34" charset="0"/>
            </a:endParaRPr>
          </a:p>
        </p:txBody>
      </p:sp>
      <p:cxnSp>
        <p:nvCxnSpPr>
          <p:cNvPr id="18" name="Straight Connector 17">
            <a:extLst>
              <a:ext uri="{FF2B5EF4-FFF2-40B4-BE49-F238E27FC236}">
                <a16:creationId xmlns:a16="http://schemas.microsoft.com/office/drawing/2014/main" id="{915D1AA0-13F0-B983-C230-48E1EBC68337}"/>
              </a:ext>
            </a:extLst>
          </p:cNvPr>
          <p:cNvCxnSpPr>
            <a:cxnSpLocks/>
          </p:cNvCxnSpPr>
          <p:nvPr/>
        </p:nvCxnSpPr>
        <p:spPr>
          <a:xfrm>
            <a:off x="4185954" y="2697455"/>
            <a:ext cx="0" cy="170307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36BB47-27AA-7D71-F227-5FF5073EF0A8}"/>
              </a:ext>
            </a:extLst>
          </p:cNvPr>
          <p:cNvCxnSpPr>
            <a:cxnSpLocks/>
          </p:cNvCxnSpPr>
          <p:nvPr/>
        </p:nvCxnSpPr>
        <p:spPr>
          <a:xfrm>
            <a:off x="7913370" y="2697455"/>
            <a:ext cx="0" cy="170307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 name="Graphic 21" descr="Magnifying glass with solid fill">
            <a:extLst>
              <a:ext uri="{FF2B5EF4-FFF2-40B4-BE49-F238E27FC236}">
                <a16:creationId xmlns:a16="http://schemas.microsoft.com/office/drawing/2014/main" id="{8D19B9CA-A2E6-511B-97F7-D641A2AD0D5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744911" y="2388612"/>
            <a:ext cx="609503" cy="609503"/>
          </a:xfrm>
          <a:prstGeom prst="rect">
            <a:avLst/>
          </a:prstGeom>
        </p:spPr>
      </p:pic>
      <p:sp>
        <p:nvSpPr>
          <p:cNvPr id="4" name="TextBox 3">
            <a:extLst>
              <a:ext uri="{FF2B5EF4-FFF2-40B4-BE49-F238E27FC236}">
                <a16:creationId xmlns:a16="http://schemas.microsoft.com/office/drawing/2014/main" id="{B189CD15-3CA9-5E1C-C0C9-98C1C625444D}"/>
              </a:ext>
            </a:extLst>
          </p:cNvPr>
          <p:cNvSpPr txBox="1"/>
          <p:nvPr/>
        </p:nvSpPr>
        <p:spPr>
          <a:xfrm>
            <a:off x="7452725" y="5541720"/>
            <a:ext cx="4505986" cy="369332"/>
          </a:xfrm>
          <a:prstGeom prst="rect">
            <a:avLst/>
          </a:prstGeom>
          <a:noFill/>
        </p:spPr>
        <p:txBody>
          <a:bodyPr wrap="square">
            <a:spAutoFit/>
          </a:bodyPr>
          <a:lstStyle/>
          <a:p>
            <a:pPr>
              <a:defRPr>
                <a:latin typeface="Arial" panose="020B0604020202020204" pitchFamily="34" charset="0"/>
                <a:cs typeface="Arial" panose="020B0604020202020204" pitchFamily="34" charset="0"/>
              </a:defRPr>
            </a:pPr>
            <a:r>
              <a:rPr b="1"/>
              <a:t>Ijroga Kirish muddati: </a:t>
            </a:r>
            <a:r>
              <a:t>2027 yil 1 yanvar</a:t>
            </a:r>
          </a:p>
        </p:txBody>
      </p:sp>
      <p:pic>
        <p:nvPicPr>
          <p:cNvPr id="5" name="Content Placeholder 4" descr="Daily calendar with solid fill">
            <a:extLst>
              <a:ext uri="{FF2B5EF4-FFF2-40B4-BE49-F238E27FC236}">
                <a16:creationId xmlns:a16="http://schemas.microsoft.com/office/drawing/2014/main" id="{B365727F-C369-7A3D-316C-6B9479B6D6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762752" y="5360693"/>
            <a:ext cx="689973" cy="689973"/>
          </a:xfrm>
          <a:prstGeom prst="rect">
            <a:avLst/>
          </a:prstGeom>
        </p:spPr>
      </p:pic>
    </p:spTree>
    <p:extLst>
      <p:ext uri="{BB962C8B-B14F-4D97-AF65-F5344CB8AC3E}">
        <p14:creationId xmlns:p14="http://schemas.microsoft.com/office/powerpoint/2010/main" val="334274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27E30F-520F-443E-1966-838ADE272FE2}"/>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5</a:t>
            </a:fld>
            <a:endParaRPr lang="en-US">
              <a:cs typeface="Arial" panose="020B0604020202020204" pitchFamily="34" charset="0"/>
            </a:endParaRPr>
          </a:p>
        </p:txBody>
      </p:sp>
      <p:sp>
        <p:nvSpPr>
          <p:cNvPr id="3" name="Title 2">
            <a:extLst>
              <a:ext uri="{FF2B5EF4-FFF2-40B4-BE49-F238E27FC236}">
                <a16:creationId xmlns:a16="http://schemas.microsoft.com/office/drawing/2014/main" id="{E8214E4B-B91D-8B6E-3A82-C3DDF21AB2CD}"/>
              </a:ext>
            </a:extLst>
          </p:cNvPr>
          <p:cNvSpPr>
            <a:spLocks noGrp="1"/>
          </p:cNvSpPr>
          <p:nvPr>
            <p:ph type="ctrTitle"/>
          </p:nvPr>
        </p:nvSpPr>
        <p:spPr>
          <a:xfrm>
            <a:off x="942857" y="2602317"/>
            <a:ext cx="6279578" cy="3174031"/>
          </a:xfrm>
        </p:spPr>
        <p:txBody>
          <a:bodyPr/>
          <a:lstStyle/>
          <a:p>
            <a:r>
              <a:rPr dirty="0" err="1"/>
              <a:t>Kategoriyalar</a:t>
            </a:r>
            <a:r>
              <a:rPr dirty="0"/>
              <a:t> </a:t>
            </a:r>
            <a:r>
              <a:rPr dirty="0" err="1"/>
              <a:t>va</a:t>
            </a:r>
            <a:r>
              <a:rPr dirty="0"/>
              <a:t> </a:t>
            </a:r>
            <a:r>
              <a:rPr dirty="0" err="1" smtClean="0"/>
              <a:t>oraliq</a:t>
            </a:r>
            <a:r>
              <a:rPr lang="en-US" dirty="0" smtClean="0"/>
              <a:t> </a:t>
            </a:r>
            <a:r>
              <a:rPr lang="en-US" dirty="0" err="1" smtClean="0"/>
              <a:t>summalar</a:t>
            </a:r>
            <a:endParaRPr dirty="0"/>
          </a:p>
        </p:txBody>
      </p:sp>
    </p:spTree>
    <p:extLst>
      <p:ext uri="{BB962C8B-B14F-4D97-AF65-F5344CB8AC3E}">
        <p14:creationId xmlns:p14="http://schemas.microsoft.com/office/powerpoint/2010/main" val="221616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0938C-8231-91CD-95F1-91E84337457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9809784C-4D39-2E25-81DC-275779024E6E}"/>
              </a:ext>
            </a:extLst>
          </p:cNvPr>
          <p:cNvSpPr>
            <a:spLocks noGrp="1"/>
          </p:cNvSpPr>
          <p:nvPr>
            <p:ph type="title"/>
          </p:nvPr>
        </p:nvSpPr>
        <p:spPr/>
        <p:txBody>
          <a:bodyPr/>
          <a:lstStyle/>
          <a:p>
            <a:r>
              <a:rPr dirty="0" err="1"/>
              <a:t>Foyda</a:t>
            </a:r>
            <a:r>
              <a:rPr dirty="0"/>
              <a:t> </a:t>
            </a:r>
            <a:r>
              <a:rPr dirty="0" err="1"/>
              <a:t>yoki</a:t>
            </a:r>
            <a:r>
              <a:rPr dirty="0"/>
              <a:t> </a:t>
            </a:r>
            <a:r>
              <a:rPr dirty="0" err="1"/>
              <a:t>zarar</a:t>
            </a:r>
            <a:r>
              <a:rPr dirty="0"/>
              <a:t> </a:t>
            </a:r>
            <a:r>
              <a:rPr dirty="0" err="1"/>
              <a:t>to'g'risidagi</a:t>
            </a:r>
            <a:r>
              <a:rPr dirty="0"/>
              <a:t> </a:t>
            </a:r>
            <a:r>
              <a:rPr dirty="0" err="1"/>
              <a:t>hisobotdagi</a:t>
            </a:r>
            <a:r>
              <a:rPr dirty="0"/>
              <a:t> </a:t>
            </a:r>
            <a:r>
              <a:rPr dirty="0" err="1"/>
              <a:t>toifalar</a:t>
            </a:r>
            <a:r>
              <a:rPr dirty="0"/>
              <a:t> </a:t>
            </a:r>
            <a:r>
              <a:rPr dirty="0" err="1"/>
              <a:t>va</a:t>
            </a:r>
            <a:r>
              <a:rPr dirty="0"/>
              <a:t> </a:t>
            </a:r>
            <a:r>
              <a:rPr dirty="0" err="1"/>
              <a:t>oraliq</a:t>
            </a:r>
            <a:r>
              <a:rPr dirty="0"/>
              <a:t> </a:t>
            </a:r>
            <a:r>
              <a:rPr dirty="0" err="1"/>
              <a:t>summalar</a:t>
            </a:r>
            <a:endParaRPr dirty="0"/>
          </a:p>
        </p:txBody>
      </p:sp>
      <p:sp>
        <p:nvSpPr>
          <p:cNvPr id="4" name="Text Placeholder 3">
            <a:extLst>
              <a:ext uri="{FF2B5EF4-FFF2-40B4-BE49-F238E27FC236}">
                <a16:creationId xmlns:a16="http://schemas.microsoft.com/office/drawing/2014/main" id="{104BC42D-9F82-0F24-A919-FEDF28B7F7BD}"/>
              </a:ext>
            </a:extLst>
          </p:cNvPr>
          <p:cNvSpPr>
            <a:spLocks noGrp="1"/>
          </p:cNvSpPr>
          <p:nvPr>
            <p:ph type="body" sz="quarter" idx="12"/>
          </p:nvPr>
        </p:nvSpPr>
        <p:spPr/>
        <p:txBody>
          <a:bodyPr/>
          <a:lstStyle/>
          <a:p>
            <a:pPr>
              <a:defRPr sz="2000" b="1">
                <a:solidFill>
                  <a:schemeClr val="accent2"/>
                </a:solidFill>
              </a:defRPr>
            </a:pPr>
            <a:r>
              <a:t>Investorlarning xavotirlari</a:t>
            </a:r>
          </a:p>
          <a:p>
            <a:pPr marL="285750" indent="-285750">
              <a:buFont typeface="Arial" panose="020B0604020202020204" pitchFamily="34" charset="0"/>
              <a:buChar char="•"/>
              <a:defRPr sz="2000"/>
            </a:pPr>
            <a:r>
              <a:t>Moliyaviy natijalarni solishtirish qiyin, chunki kompaniyalarning foyda yoki zarar hisoboti mazmuni va tuzilishi jihatidan farq qiladi</a:t>
            </a:r>
          </a:p>
          <a:p>
            <a:pPr marL="285750" indent="-285750">
              <a:buFont typeface="Arial" panose="020B0604020202020204" pitchFamily="34" charset="0"/>
              <a:buChar char="•"/>
            </a:pPr>
            <a:endParaRPr lang="en-GB" sz="2000"/>
          </a:p>
        </p:txBody>
      </p:sp>
      <p:sp>
        <p:nvSpPr>
          <p:cNvPr id="5" name="Text Placeholder 4">
            <a:extLst>
              <a:ext uri="{FF2B5EF4-FFF2-40B4-BE49-F238E27FC236}">
                <a16:creationId xmlns:a16="http://schemas.microsoft.com/office/drawing/2014/main" id="{8468BF7C-4994-B5A1-0DF9-102885AF726D}"/>
              </a:ext>
            </a:extLst>
          </p:cNvPr>
          <p:cNvSpPr>
            <a:spLocks noGrp="1"/>
          </p:cNvSpPr>
          <p:nvPr>
            <p:ph type="body" sz="quarter" idx="13"/>
          </p:nvPr>
        </p:nvSpPr>
        <p:spPr>
          <a:xfrm>
            <a:off x="4689689" y="2496366"/>
            <a:ext cx="6446740" cy="3756388"/>
          </a:xfrm>
          <a:solidFill>
            <a:schemeClr val="bg2">
              <a:lumMod val="95000"/>
            </a:schemeClr>
          </a:solidFill>
        </p:spPr>
        <p:txBody>
          <a:bodyPr/>
          <a:lstStyle/>
          <a:p>
            <a:pPr>
              <a:defRPr sz="2000" b="1">
                <a:solidFill>
                  <a:schemeClr val="accent2"/>
                </a:solidFill>
              </a:defRPr>
            </a:pPr>
            <a:r>
              <a:rPr lang="en-US" dirty="0" smtClean="0"/>
              <a:t>MHXS</a:t>
            </a:r>
            <a:r>
              <a:rPr dirty="0" smtClean="0"/>
              <a:t> </a:t>
            </a:r>
            <a:r>
              <a:rPr dirty="0"/>
              <a:t>18 </a:t>
            </a:r>
            <a:r>
              <a:rPr dirty="0" err="1"/>
              <a:t>joriy</a:t>
            </a:r>
            <a:r>
              <a:rPr dirty="0"/>
              <a:t> </a:t>
            </a:r>
            <a:r>
              <a:rPr dirty="0" err="1" smtClean="0"/>
              <a:t>qiladi</a:t>
            </a:r>
            <a:endParaRPr dirty="0"/>
          </a:p>
          <a:p>
            <a:pPr marL="285750" indent="-285750">
              <a:buFont typeface="Arial" panose="020B0604020202020204" pitchFamily="34" charset="0"/>
              <a:buChar char="•"/>
              <a:defRPr sz="2000"/>
            </a:pPr>
            <a:r>
              <a:rPr dirty="0" err="1"/>
              <a:t>Foyda</a:t>
            </a:r>
            <a:r>
              <a:rPr dirty="0"/>
              <a:t> </a:t>
            </a:r>
            <a:r>
              <a:rPr dirty="0" err="1"/>
              <a:t>yoki</a:t>
            </a:r>
            <a:r>
              <a:rPr dirty="0"/>
              <a:t> </a:t>
            </a:r>
            <a:r>
              <a:rPr dirty="0" err="1"/>
              <a:t>zarar</a:t>
            </a:r>
            <a:r>
              <a:rPr dirty="0"/>
              <a:t> </a:t>
            </a:r>
            <a:r>
              <a:rPr dirty="0" err="1"/>
              <a:t>to'g'risidagi</a:t>
            </a:r>
            <a:r>
              <a:rPr dirty="0"/>
              <a:t> </a:t>
            </a:r>
            <a:r>
              <a:rPr dirty="0" err="1"/>
              <a:t>hisobotning</a:t>
            </a:r>
            <a:r>
              <a:rPr dirty="0"/>
              <a:t> </a:t>
            </a:r>
            <a:r>
              <a:rPr dirty="0" err="1"/>
              <a:t>izchil</a:t>
            </a:r>
            <a:r>
              <a:rPr dirty="0"/>
              <a:t> </a:t>
            </a:r>
            <a:r>
              <a:rPr dirty="0" err="1"/>
              <a:t>tuzilishini</a:t>
            </a:r>
            <a:r>
              <a:rPr dirty="0"/>
              <a:t> </a:t>
            </a:r>
            <a:r>
              <a:rPr dirty="0" err="1"/>
              <a:t>ta'minlash</a:t>
            </a:r>
            <a:r>
              <a:rPr dirty="0"/>
              <a:t> </a:t>
            </a:r>
            <a:r>
              <a:rPr dirty="0" err="1"/>
              <a:t>uchun</a:t>
            </a:r>
            <a:r>
              <a:rPr dirty="0"/>
              <a:t> </a:t>
            </a:r>
            <a:r>
              <a:rPr dirty="0" err="1"/>
              <a:t>uchta</a:t>
            </a:r>
            <a:r>
              <a:rPr dirty="0"/>
              <a:t> </a:t>
            </a:r>
            <a:r>
              <a:rPr dirty="0" err="1"/>
              <a:t>yangi</a:t>
            </a:r>
            <a:r>
              <a:rPr dirty="0"/>
              <a:t> </a:t>
            </a:r>
            <a:r>
              <a:rPr dirty="0" err="1"/>
              <a:t>aniqlangan</a:t>
            </a:r>
            <a:r>
              <a:rPr dirty="0"/>
              <a:t> </a:t>
            </a:r>
            <a:r>
              <a:rPr dirty="0" err="1"/>
              <a:t>toifalar</a:t>
            </a:r>
            <a:r>
              <a:rPr dirty="0"/>
              <a:t>:</a:t>
            </a:r>
          </a:p>
          <a:p>
            <a:pPr marL="552450" lvl="1" indent="-285750">
              <a:defRPr sz="2000"/>
            </a:pPr>
            <a:r>
              <a:rPr dirty="0" err="1"/>
              <a:t>faoliyat</a:t>
            </a:r>
            <a:r>
              <a:rPr dirty="0"/>
              <a:t> </a:t>
            </a:r>
            <a:r>
              <a:rPr dirty="0" err="1" smtClean="0"/>
              <a:t>ko'rsat</a:t>
            </a:r>
            <a:r>
              <a:rPr lang="en-US" dirty="0" err="1" smtClean="0"/>
              <a:t>ish</a:t>
            </a:r>
            <a:endParaRPr dirty="0"/>
          </a:p>
          <a:p>
            <a:pPr marL="552450" lvl="1" indent="-285750">
              <a:defRPr sz="2000"/>
            </a:pPr>
            <a:r>
              <a:rPr dirty="0" err="1"/>
              <a:t>sarmoya</a:t>
            </a:r>
            <a:r>
              <a:rPr dirty="0"/>
              <a:t> </a:t>
            </a:r>
            <a:r>
              <a:rPr dirty="0" err="1"/>
              <a:t>kiritish</a:t>
            </a:r>
            <a:endParaRPr dirty="0"/>
          </a:p>
          <a:p>
            <a:pPr marL="552450" lvl="1" indent="-285750">
              <a:defRPr sz="2000"/>
            </a:pPr>
            <a:r>
              <a:rPr dirty="0" err="1"/>
              <a:t>moliyalashtirish</a:t>
            </a:r>
            <a:endParaRPr dirty="0"/>
          </a:p>
          <a:p>
            <a:pPr marL="285750" indent="-285750">
              <a:buFont typeface="Arial" panose="020B0604020202020204" pitchFamily="34" charset="0"/>
              <a:buChar char="•"/>
              <a:defRPr sz="2000"/>
            </a:pPr>
            <a:r>
              <a:rPr dirty="0" err="1" smtClean="0"/>
              <a:t>Tahlil</a:t>
            </a:r>
            <a:r>
              <a:rPr lang="en-US" dirty="0" smtClean="0"/>
              <a:t> </a:t>
            </a:r>
            <a:r>
              <a:rPr dirty="0" err="1" smtClean="0"/>
              <a:t>uchun</a:t>
            </a:r>
            <a:r>
              <a:rPr dirty="0" smtClean="0"/>
              <a:t> </a:t>
            </a:r>
            <a:r>
              <a:rPr dirty="0" err="1"/>
              <a:t>ikkita</a:t>
            </a:r>
            <a:r>
              <a:rPr dirty="0"/>
              <a:t> </a:t>
            </a:r>
            <a:r>
              <a:rPr dirty="0" err="1"/>
              <a:t>yangi</a:t>
            </a:r>
            <a:r>
              <a:rPr dirty="0"/>
              <a:t> </a:t>
            </a:r>
            <a:r>
              <a:rPr dirty="0" err="1"/>
              <a:t>oraliq</a:t>
            </a:r>
            <a:r>
              <a:rPr dirty="0"/>
              <a:t> </a:t>
            </a:r>
            <a:r>
              <a:rPr lang="en-US" dirty="0" err="1" smtClean="0"/>
              <a:t>summalar</a:t>
            </a:r>
            <a:r>
              <a:rPr lang="en-US" dirty="0" smtClean="0"/>
              <a:t> </a:t>
            </a:r>
            <a:r>
              <a:rPr dirty="0" err="1" smtClean="0"/>
              <a:t>talab</a:t>
            </a:r>
            <a:r>
              <a:rPr dirty="0" smtClean="0"/>
              <a:t> </a:t>
            </a:r>
            <a:r>
              <a:rPr dirty="0" err="1"/>
              <a:t>qilinadi</a:t>
            </a:r>
            <a:r>
              <a:rPr dirty="0"/>
              <a:t>:</a:t>
            </a:r>
          </a:p>
          <a:p>
            <a:pPr marL="552450" lvl="1" indent="-285750">
              <a:defRPr sz="2000"/>
            </a:pPr>
            <a:r>
              <a:rPr dirty="0" err="1"/>
              <a:t>operatsion</a:t>
            </a:r>
            <a:r>
              <a:rPr dirty="0"/>
              <a:t> </a:t>
            </a:r>
            <a:r>
              <a:rPr dirty="0" err="1"/>
              <a:t>foyda</a:t>
            </a:r>
            <a:endParaRPr dirty="0"/>
          </a:p>
          <a:p>
            <a:pPr marL="552450" lvl="1" indent="-285750">
              <a:defRPr sz="2000"/>
            </a:pPr>
            <a:r>
              <a:rPr dirty="0" err="1"/>
              <a:t>moliyalashtirish</a:t>
            </a:r>
            <a:r>
              <a:rPr dirty="0"/>
              <a:t> </a:t>
            </a:r>
            <a:r>
              <a:rPr dirty="0" err="1"/>
              <a:t>va</a:t>
            </a:r>
            <a:r>
              <a:rPr dirty="0"/>
              <a:t> </a:t>
            </a:r>
            <a:r>
              <a:rPr dirty="0" err="1"/>
              <a:t>soliqlardan</a:t>
            </a:r>
            <a:r>
              <a:rPr dirty="0"/>
              <a:t> </a:t>
            </a:r>
            <a:r>
              <a:rPr dirty="0" err="1"/>
              <a:t>oldingi</a:t>
            </a:r>
            <a:r>
              <a:rPr dirty="0"/>
              <a:t> </a:t>
            </a:r>
            <a:r>
              <a:rPr dirty="0" err="1"/>
              <a:t>foyda</a:t>
            </a:r>
            <a:endParaRPr dirty="0"/>
          </a:p>
        </p:txBody>
      </p:sp>
    </p:spTree>
    <p:extLst>
      <p:ext uri="{BB962C8B-B14F-4D97-AF65-F5344CB8AC3E}">
        <p14:creationId xmlns:p14="http://schemas.microsoft.com/office/powerpoint/2010/main" val="162427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6F4F5A-2FA9-3580-5F5C-E1D8DA320CA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B79126B4-2EB3-34BA-7B71-8C1D29726622}"/>
              </a:ext>
            </a:extLst>
          </p:cNvPr>
          <p:cNvSpPr>
            <a:spLocks noGrp="1"/>
          </p:cNvSpPr>
          <p:nvPr>
            <p:ph type="title"/>
          </p:nvPr>
        </p:nvSpPr>
        <p:spPr>
          <a:xfrm>
            <a:off x="923264" y="1311388"/>
            <a:ext cx="4231832" cy="768823"/>
          </a:xfrm>
        </p:spPr>
        <p:txBody>
          <a:bodyPr/>
          <a:lstStyle/>
          <a:p>
            <a:r>
              <a:rPr dirty="0" err="1"/>
              <a:t>Yangi</a:t>
            </a:r>
            <a:r>
              <a:rPr dirty="0"/>
              <a:t> </a:t>
            </a:r>
            <a:r>
              <a:rPr dirty="0" err="1"/>
              <a:t>zarur</a:t>
            </a:r>
            <a:r>
              <a:rPr dirty="0"/>
              <a:t> </a:t>
            </a:r>
            <a:r>
              <a:rPr dirty="0" err="1"/>
              <a:t>oraliq</a:t>
            </a:r>
            <a:r>
              <a:rPr dirty="0"/>
              <a:t> </a:t>
            </a:r>
            <a:r>
              <a:rPr lang="en-US" dirty="0" err="1" smtClean="0"/>
              <a:t>summalar</a:t>
            </a:r>
            <a:r>
              <a:rPr dirty="0" smtClean="0"/>
              <a:t> </a:t>
            </a:r>
            <a:endParaRPr dirty="0"/>
          </a:p>
        </p:txBody>
      </p:sp>
      <p:sp>
        <p:nvSpPr>
          <p:cNvPr id="4" name="Text Placeholder 3">
            <a:extLst>
              <a:ext uri="{FF2B5EF4-FFF2-40B4-BE49-F238E27FC236}">
                <a16:creationId xmlns:a16="http://schemas.microsoft.com/office/drawing/2014/main" id="{43E5485A-BEEC-0C7A-202C-F803E3104D5C}"/>
              </a:ext>
            </a:extLst>
          </p:cNvPr>
          <p:cNvSpPr>
            <a:spLocks noGrp="1"/>
          </p:cNvSpPr>
          <p:nvPr>
            <p:ph type="body" sz="quarter" idx="12"/>
          </p:nvPr>
        </p:nvSpPr>
        <p:spPr>
          <a:xfrm>
            <a:off x="934111" y="2465800"/>
            <a:ext cx="3240000" cy="1331352"/>
          </a:xfrm>
        </p:spPr>
        <p:txBody>
          <a:bodyPr/>
          <a:lstStyle/>
          <a:p>
            <a:pPr>
              <a:defRPr sz="1800" b="1">
                <a:solidFill>
                  <a:schemeClr val="accent2"/>
                </a:solidFill>
              </a:defRPr>
            </a:pPr>
            <a:r>
              <a:rPr dirty="0" err="1"/>
              <a:t>Operatsion</a:t>
            </a:r>
            <a:r>
              <a:rPr dirty="0"/>
              <a:t> </a:t>
            </a:r>
            <a:r>
              <a:rPr dirty="0" err="1"/>
              <a:t>foyda</a:t>
            </a:r>
            <a:endParaRPr dirty="0"/>
          </a:p>
          <a:p>
            <a:pPr>
              <a:defRPr sz="1800"/>
            </a:pPr>
            <a:r>
              <a:rPr dirty="0" err="1"/>
              <a:t>Kompaniya</a:t>
            </a:r>
            <a:r>
              <a:rPr dirty="0"/>
              <a:t> </a:t>
            </a:r>
            <a:r>
              <a:rPr dirty="0" err="1"/>
              <a:t>faoliyati</a:t>
            </a:r>
            <a:r>
              <a:rPr dirty="0"/>
              <a:t> </a:t>
            </a:r>
            <a:r>
              <a:rPr dirty="0" err="1"/>
              <a:t>haqida</a:t>
            </a:r>
            <a:r>
              <a:rPr dirty="0"/>
              <a:t> </a:t>
            </a:r>
            <a:r>
              <a:rPr dirty="0" err="1"/>
              <a:t>to'liq</a:t>
            </a:r>
            <a:r>
              <a:rPr dirty="0"/>
              <a:t> </a:t>
            </a:r>
            <a:r>
              <a:rPr lang="en-US" dirty="0" err="1" smtClean="0"/>
              <a:t>ma’lumot</a:t>
            </a:r>
            <a:r>
              <a:rPr dirty="0" smtClean="0"/>
              <a:t> </a:t>
            </a:r>
            <a:r>
              <a:rPr dirty="0" err="1"/>
              <a:t>beradi</a:t>
            </a:r>
            <a:endParaRPr dirty="0"/>
          </a:p>
          <a:p>
            <a:endParaRPr lang="en-GB" sz="1800" dirty="0"/>
          </a:p>
          <a:p>
            <a:endParaRPr lang="en-GB" sz="1800" dirty="0"/>
          </a:p>
          <a:p>
            <a:endParaRPr lang="en-GB" sz="1800" dirty="0"/>
          </a:p>
        </p:txBody>
      </p:sp>
      <p:sp>
        <p:nvSpPr>
          <p:cNvPr id="11" name="TextBox 10">
            <a:extLst>
              <a:ext uri="{FF2B5EF4-FFF2-40B4-BE49-F238E27FC236}">
                <a16:creationId xmlns:a16="http://schemas.microsoft.com/office/drawing/2014/main" id="{FDDB2FBF-1230-25F6-6512-DC29D19225E9}"/>
              </a:ext>
            </a:extLst>
          </p:cNvPr>
          <p:cNvSpPr txBox="1"/>
          <p:nvPr/>
        </p:nvSpPr>
        <p:spPr>
          <a:xfrm>
            <a:off x="923263" y="3933093"/>
            <a:ext cx="32400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1" kern="1200">
                <a:ln>
                  <a:noFill/>
                </a:ln>
                <a:solidFill>
                  <a:srgbClr val="072071"/>
                </a:solidFill>
                <a:effectLst/>
                <a:uLnTx/>
                <a:uFillTx/>
                <a:latin typeface="Arial" panose="020B0604020202020204" pitchFamily="34" charset="0"/>
                <a:ea typeface="+mn-ea"/>
                <a:cs typeface="Arial" panose="020B0604020202020204" pitchFamily="34" charset="0"/>
              </a:defRPr>
            </a:pPr>
            <a:r>
              <a:rPr dirty="0" err="1"/>
              <a:t>moliyalashtirish</a:t>
            </a:r>
            <a:r>
              <a:rPr dirty="0"/>
              <a:t> </a:t>
            </a:r>
            <a:r>
              <a:rPr dirty="0" err="1"/>
              <a:t>va</a:t>
            </a:r>
            <a:r>
              <a:rPr dirty="0"/>
              <a:t> </a:t>
            </a:r>
            <a:r>
              <a:rPr dirty="0" err="1"/>
              <a:t>soliqlardan</a:t>
            </a:r>
            <a:r>
              <a:rPr dirty="0"/>
              <a:t> </a:t>
            </a:r>
            <a:r>
              <a:rPr dirty="0" err="1"/>
              <a:t>oldingi</a:t>
            </a:r>
            <a:r>
              <a:rPr dirty="0"/>
              <a:t> </a:t>
            </a:r>
            <a:r>
              <a:rPr dirty="0" err="1"/>
              <a:t>foyda</a:t>
            </a:r>
            <a:endParaRPr dirty="0"/>
          </a:p>
          <a:p>
            <a:pPr marL="0" marR="0" lvl="0" indent="0" algn="l" defTabSz="914400" rtl="0" eaLnBrk="1" fontAlgn="auto" latinLnBrk="0" hangingPunct="1">
              <a:lnSpc>
                <a:spcPct val="100000"/>
              </a:lnSpc>
              <a:spcBef>
                <a:spcPts val="0"/>
              </a:spcBef>
              <a:spcAft>
                <a:spcPts val="0"/>
              </a:spcAft>
              <a:buClrTx/>
              <a:buSzTx/>
              <a:buFontTx/>
              <a:buNone/>
              <a:tabLst/>
              <a:defRPr sz="1800" kern="1200">
                <a:ln>
                  <a:noFill/>
                </a:ln>
                <a:solidFill>
                  <a:srgbClr val="5F6061"/>
                </a:solidFill>
                <a:effectLst/>
                <a:uLnTx/>
                <a:uFillTx/>
                <a:latin typeface="Arial" panose="020B0604020202020204" pitchFamily="34" charset="0"/>
                <a:ea typeface="+mn-ea"/>
                <a:cs typeface="Arial" panose="020B0604020202020204" pitchFamily="34" charset="0"/>
              </a:defRPr>
            </a:pPr>
            <a:r>
              <a:rPr dirty="0" err="1"/>
              <a:t>Kompaniyaning</a:t>
            </a:r>
            <a:r>
              <a:rPr dirty="0"/>
              <a:t> </a:t>
            </a:r>
            <a:r>
              <a:rPr dirty="0" err="1"/>
              <a:t>moliyaviy</a:t>
            </a:r>
            <a:r>
              <a:rPr dirty="0"/>
              <a:t> </a:t>
            </a:r>
            <a:r>
              <a:rPr dirty="0" err="1"/>
              <a:t>ta'siridan</a:t>
            </a:r>
            <a:r>
              <a:rPr dirty="0"/>
              <a:t> </a:t>
            </a:r>
            <a:r>
              <a:rPr dirty="0" err="1"/>
              <a:t>oldingi</a:t>
            </a:r>
            <a:r>
              <a:rPr dirty="0"/>
              <a:t> </a:t>
            </a:r>
            <a:r>
              <a:rPr dirty="0" err="1"/>
              <a:t>faoliyatining</a:t>
            </a:r>
            <a:r>
              <a:rPr dirty="0"/>
              <a:t> </a:t>
            </a:r>
            <a:r>
              <a:rPr lang="en-US" dirty="0" err="1" smtClean="0"/>
              <a:t>ma’lumotini</a:t>
            </a:r>
            <a:r>
              <a:rPr lang="en-US" dirty="0" smtClean="0"/>
              <a:t> </a:t>
            </a:r>
            <a:r>
              <a:rPr dirty="0" err="1" smtClean="0"/>
              <a:t>beradi</a:t>
            </a:r>
            <a:r>
              <a:rPr dirty="0" smtClean="0"/>
              <a:t> </a:t>
            </a:r>
            <a:endParaRPr dirty="0"/>
          </a:p>
        </p:txBody>
      </p:sp>
      <p:graphicFrame>
        <p:nvGraphicFramePr>
          <p:cNvPr id="29" name="Table 6">
            <a:extLst>
              <a:ext uri="{FF2B5EF4-FFF2-40B4-BE49-F238E27FC236}">
                <a16:creationId xmlns:a16="http://schemas.microsoft.com/office/drawing/2014/main" id="{F0B68880-13DC-F22A-9393-12CB249F2F42}"/>
              </a:ext>
            </a:extLst>
          </p:cNvPr>
          <p:cNvGraphicFramePr>
            <a:graphicFrameLocks noGrp="1"/>
          </p:cNvGraphicFramePr>
          <p:nvPr>
            <p:extLst>
              <p:ext uri="{D42A27DB-BD31-4B8C-83A1-F6EECF244321}">
                <p14:modId xmlns:p14="http://schemas.microsoft.com/office/powerpoint/2010/main" val="1606570559"/>
              </p:ext>
            </p:extLst>
          </p:nvPr>
        </p:nvGraphicFramePr>
        <p:xfrm>
          <a:off x="6458048" y="1751215"/>
          <a:ext cx="5268812" cy="5352430"/>
        </p:xfrm>
        <a:graphic>
          <a:graphicData uri="http://schemas.openxmlformats.org/drawingml/2006/table">
            <a:tbl>
              <a:tblPr firstRow="1" bandRow="1">
                <a:tableStyleId>{16D9F66E-5EB9-4882-86FB-DCBF35E3C3E4}</a:tableStyleId>
              </a:tblPr>
              <a:tblGrid>
                <a:gridCol w="3808603">
                  <a:extLst>
                    <a:ext uri="{9D8B030D-6E8A-4147-A177-3AD203B41FA5}">
                      <a16:colId xmlns:a16="http://schemas.microsoft.com/office/drawing/2014/main" val="2639745050"/>
                    </a:ext>
                  </a:extLst>
                </a:gridCol>
                <a:gridCol w="220598">
                  <a:extLst>
                    <a:ext uri="{9D8B030D-6E8A-4147-A177-3AD203B41FA5}">
                      <a16:colId xmlns:a16="http://schemas.microsoft.com/office/drawing/2014/main" val="2416289221"/>
                    </a:ext>
                  </a:extLst>
                </a:gridCol>
                <a:gridCol w="1239611">
                  <a:extLst>
                    <a:ext uri="{9D8B030D-6E8A-4147-A177-3AD203B41FA5}">
                      <a16:colId xmlns:a16="http://schemas.microsoft.com/office/drawing/2014/main" val="179401146"/>
                    </a:ext>
                  </a:extLst>
                </a:gridCol>
              </a:tblGrid>
              <a:tr h="270305">
                <a:tc>
                  <a:txBody>
                    <a:bodyPr/>
                    <a:lstStyle/>
                    <a:p>
                      <a:pPr>
                        <a:defRPr sz="1200">
                          <a:latin typeface="Arial" panose="020B0604020202020204" pitchFamily="34" charset="0"/>
                          <a:cs typeface="Arial" panose="020B0604020202020204" pitchFamily="34" charset="0"/>
                        </a:defRPr>
                      </a:pPr>
                      <a:r>
                        <a:t>Daromad</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9">
                  <a:txBody>
                    <a:bodyPr/>
                    <a:lstStyle/>
                    <a:p>
                      <a:pPr algn="ctr">
                        <a:defRPr sz="1200">
                          <a:solidFill>
                            <a:schemeClr val="bg1"/>
                          </a:solidFill>
                          <a:latin typeface="Arial" panose="020B0604020202020204" pitchFamily="34" charset="0"/>
                          <a:cs typeface="Arial" panose="020B0604020202020204" pitchFamily="34" charset="0"/>
                        </a:defRPr>
                      </a:pPr>
                      <a:r>
                        <a:t>faoliyat ko'rsatmoqda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0476768"/>
                  </a:ext>
                </a:extLst>
              </a:tr>
              <a:tr h="270305">
                <a:tc>
                  <a:txBody>
                    <a:bodyPr/>
                    <a:lstStyle/>
                    <a:p>
                      <a:pPr>
                        <a:defRPr sz="1200">
                          <a:latin typeface="Arial" panose="020B0604020202020204" pitchFamily="34" charset="0"/>
                          <a:cs typeface="Arial" panose="020B0604020202020204" pitchFamily="34" charset="0"/>
                        </a:defRPr>
                      </a:pPr>
                      <a:r>
                        <a:t>Sotish tannarxi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33419884"/>
                  </a:ext>
                </a:extLst>
              </a:tr>
              <a:tr h="270305">
                <a:tc>
                  <a:txBody>
                    <a:bodyPr/>
                    <a:lstStyle/>
                    <a:p>
                      <a:pPr>
                        <a:defRPr sz="1200" b="1">
                          <a:latin typeface="Arial" panose="020B0604020202020204" pitchFamily="34" charset="0"/>
                          <a:cs typeface="Arial" panose="020B0604020202020204" pitchFamily="34" charset="0"/>
                        </a:defRPr>
                      </a:pPr>
                      <a:r>
                        <a:t>Umumiy daromad</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41605622"/>
                  </a:ext>
                </a:extLst>
              </a:tr>
              <a:tr h="270305">
                <a:tc>
                  <a:txBody>
                    <a:bodyPr/>
                    <a:lstStyle/>
                    <a:p>
                      <a:pPr>
                        <a:defRPr sz="1200">
                          <a:latin typeface="Arial" panose="020B0604020202020204" pitchFamily="34" charset="0"/>
                          <a:cs typeface="Arial" panose="020B0604020202020204" pitchFamily="34" charset="0"/>
                        </a:defRPr>
                      </a:pPr>
                      <a:r>
                        <a:t>Бошқа операцион даромадлар</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defRPr sz="1800">
                          <a:solidFill>
                            <a:schemeClr val="bg1"/>
                          </a:solidFill>
                          <a:latin typeface="Arial" panose="020B0604020202020204" pitchFamily="34" charset="0"/>
                          <a:cs typeface="Arial" panose="020B0604020202020204" pitchFamily="34" charset="0"/>
                        </a:defRPr>
                      </a:pPr>
                      <a:r>
                        <a:t>faoliyat ko'rsatmoqda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98028357"/>
                  </a:ext>
                </a:extLst>
              </a:tr>
              <a:tr h="270305">
                <a:tc>
                  <a:txBody>
                    <a:bodyPr/>
                    <a:lstStyle/>
                    <a:p>
                      <a:pPr>
                        <a:defRPr sz="1200">
                          <a:latin typeface="Arial" panose="020B0604020202020204" pitchFamily="34" charset="0"/>
                          <a:cs typeface="Arial" panose="020B0604020202020204" pitchFamily="34" charset="0"/>
                        </a:defRPr>
                      </a:pPr>
                      <a:r>
                        <a:t>Sotish xarajatlari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defRPr sz="900"/>
                      </a:pPr>
                      <a:r>
                        <a:t>faoliyat ko'rsatmoqda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5975196"/>
                  </a:ext>
                </a:extLst>
              </a:tr>
              <a:tr h="270305">
                <a:tc>
                  <a:txBody>
                    <a:bodyPr/>
                    <a:lstStyle/>
                    <a:p>
                      <a:pPr>
                        <a:defRPr sz="1200">
                          <a:latin typeface="Arial" panose="020B0604020202020204" pitchFamily="34" charset="0"/>
                          <a:cs typeface="Arial" panose="020B0604020202020204" pitchFamily="34" charset="0"/>
                        </a:defRPr>
                      </a:pPr>
                      <a:r>
                        <a:t>Tadqiqot va ishlanmalar uchun xarajatlar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501875"/>
                  </a:ext>
                </a:extLst>
              </a:tr>
              <a:tr h="270305">
                <a:tc>
                  <a:txBody>
                    <a:bodyPr/>
                    <a:lstStyle/>
                    <a:p>
                      <a:pPr>
                        <a:defRPr sz="1200">
                          <a:latin typeface="Arial" panose="020B0604020202020204" pitchFamily="34" charset="0"/>
                          <a:cs typeface="Arial" panose="020B0604020202020204" pitchFamily="34" charset="0"/>
                        </a:defRPr>
                      </a:pPr>
                      <a:r>
                        <a:t>Umumiy va ma'muriy xarajatlar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3365540669"/>
                  </a:ext>
                </a:extLst>
              </a:tr>
              <a:tr h="270305">
                <a:tc>
                  <a:txBody>
                    <a:bodyPr/>
                    <a:lstStyle/>
                    <a:p>
                      <a:pPr>
                        <a:defRPr sz="1200">
                          <a:latin typeface="Arial" panose="020B0604020202020204" pitchFamily="34" charset="0"/>
                          <a:cs typeface="Arial" panose="020B0604020202020204" pitchFamily="34" charset="0"/>
                        </a:defRPr>
                      </a:pPr>
                      <a:r>
                        <a:t>Gudvilning qadrsizlanishidan zarar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1580525477"/>
                  </a:ext>
                </a:extLst>
              </a:tr>
              <a:tr h="270305">
                <a:tc>
                  <a:txBody>
                    <a:bodyPr/>
                    <a:lstStyle/>
                    <a:p>
                      <a:pPr>
                        <a:defRPr sz="1200">
                          <a:latin typeface="Arial" panose="020B0604020202020204" pitchFamily="34" charset="0"/>
                          <a:cs typeface="Arial" panose="020B0604020202020204" pitchFamily="34" charset="0"/>
                        </a:defRPr>
                      </a:pPr>
                      <a:r>
                        <a:t>Бошқа операцион харажатлар</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36833171"/>
                  </a:ext>
                </a:extLst>
              </a:tr>
              <a:tr h="270305">
                <a:tc>
                  <a:txBody>
                    <a:bodyPr/>
                    <a:lstStyle/>
                    <a:p>
                      <a:pPr>
                        <a:defRPr sz="1200">
                          <a:solidFill>
                            <a:schemeClr val="bg1"/>
                          </a:solidFill>
                          <a:latin typeface="Arial" panose="020B0604020202020204" pitchFamily="34" charset="0"/>
                          <a:cs typeface="Arial" panose="020B0604020202020204" pitchFamily="34" charset="0"/>
                        </a:defRPr>
                      </a:pPr>
                      <a:r>
                        <a:t>Operatsion 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338012"/>
                  </a:ext>
                </a:extLst>
              </a:tr>
              <a:tr h="316930">
                <a:tc>
                  <a:txBody>
                    <a:bodyPr/>
                    <a:lstStyle/>
                    <a:p>
                      <a:pPr>
                        <a:defRPr sz="1200">
                          <a:latin typeface="Arial" panose="020B0604020202020204" pitchFamily="34" charset="0"/>
                          <a:cs typeface="Arial" panose="020B0604020202020204" pitchFamily="34" charset="0"/>
                        </a:defRPr>
                      </a:pPr>
                      <a:r>
                        <a:t>Assotsiatsiyalar va qo'shma korxonalarning foyda yoki zararidagi ulushi </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defRPr sz="1200">
                          <a:ln>
                            <a:noFill/>
                          </a:ln>
                          <a:solidFill>
                            <a:schemeClr val="bg1"/>
                          </a:solidFill>
                          <a:latin typeface="Arial" panose="020B0604020202020204" pitchFamily="34" charset="0"/>
                          <a:cs typeface="Arial" panose="020B0604020202020204" pitchFamily="34" charset="0"/>
                        </a:defRPr>
                      </a:pPr>
                      <a:r>
                        <a:t>sarmoya kiritish</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06967481"/>
                  </a:ext>
                </a:extLst>
              </a:tr>
              <a:tr h="210282">
                <a:tc>
                  <a:txBody>
                    <a:bodyPr/>
                    <a:lstStyle/>
                    <a:p>
                      <a:pPr>
                        <a:defRPr sz="1200">
                          <a:latin typeface="Arial" panose="020B0604020202020204" pitchFamily="34" charset="0"/>
                          <a:cs typeface="Arial" panose="020B0604020202020204" pitchFamily="34" charset="0"/>
                        </a:defRPr>
                      </a:pPr>
                      <a:r>
                        <a:t>Boshqa investitsiya daromadlari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GB" sz="1200">
                        <a:ln>
                          <a:noFill/>
                        </a:ln>
                        <a:solidFill>
                          <a:schemeClr val="bg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25728846"/>
                  </a:ext>
                </a:extLst>
              </a:tr>
              <a:tr h="270305">
                <a:tc>
                  <a:txBody>
                    <a:bodyPr/>
                    <a:lstStyle/>
                    <a:p>
                      <a:pPr>
                        <a:defRPr sz="1200">
                          <a:solidFill>
                            <a:schemeClr val="bg1"/>
                          </a:solidFill>
                          <a:latin typeface="Arial" panose="020B0604020202020204" pitchFamily="34" charset="0"/>
                          <a:cs typeface="Arial" panose="020B0604020202020204" pitchFamily="34" charset="0"/>
                        </a:defRPr>
                      </a:pPr>
                      <a:r>
                        <a:t>moliyalashtirish va soliqlardan oldingi 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41638"/>
                  </a:ext>
                </a:extLst>
              </a:tr>
              <a:tr h="302588">
                <a:tc>
                  <a:txBody>
                    <a:bodyPr/>
                    <a:lstStyle/>
                    <a:p>
                      <a:pPr>
                        <a:defRPr sz="1200">
                          <a:latin typeface="Arial" panose="020B0604020202020204" pitchFamily="34" charset="0"/>
                          <a:cs typeface="Arial" panose="020B0604020202020204" pitchFamily="34" charset="0"/>
                        </a:defRPr>
                      </a:pPr>
                      <a:r>
                        <a:t>Qarzlar va lizing majburiyatlari bo'yicha foizli xarajatlar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defRPr sz="1200">
                          <a:solidFill>
                            <a:schemeClr val="bg1"/>
                          </a:solidFill>
                          <a:latin typeface="Arial" panose="020B0604020202020204" pitchFamily="34" charset="0"/>
                          <a:cs typeface="Arial" panose="020B0604020202020204" pitchFamily="34" charset="0"/>
                        </a:defRPr>
                      </a:pPr>
                      <a:r>
                        <a:t>Moliyalashtirish</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12792079"/>
                  </a:ext>
                </a:extLst>
              </a:tr>
              <a:tr h="173255">
                <a:tc>
                  <a:txBody>
                    <a:bodyPr/>
                    <a:lstStyle/>
                    <a:p>
                      <a:pPr>
                        <a:defRPr sz="1200">
                          <a:latin typeface="Arial" panose="020B0604020202020204" pitchFamily="34" charset="0"/>
                          <a:cs typeface="Arial" panose="020B0604020202020204" pitchFamily="34" charset="0"/>
                        </a:defRPr>
                      </a:pPr>
                      <a:r>
                        <a:t>Pensiya majburiyatlari va zaxiralari bo'yicha foizlar xarajatlari</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GB" sz="900"/>
                    </a:p>
                  </a:txBody>
                  <a:tcPr anchor="ctr">
                    <a:lnL w="12700" cap="flat" cmpd="sng" algn="ctr">
                      <a:solidFill>
                        <a:srgbClr val="072171"/>
                      </a:solidFill>
                      <a:prstDash val="solid"/>
                      <a:round/>
                      <a:headEnd type="none" w="med" len="med"/>
                      <a:tailEnd type="none" w="med" len="med"/>
                    </a:lnL>
                    <a:lnR w="12700" cmpd="sng">
                      <a:noFill/>
                    </a:lnR>
                    <a:lnT w="12700" cap="flat" cmpd="sng" algn="ctr">
                      <a:solidFill>
                        <a:srgbClr val="07217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8491328"/>
                  </a:ext>
                </a:extLst>
              </a:tr>
              <a:tr h="270305">
                <a:tc>
                  <a:txBody>
                    <a:bodyPr/>
                    <a:lstStyle/>
                    <a:p>
                      <a:pPr>
                        <a:defRPr sz="1200" b="1">
                          <a:solidFill>
                            <a:schemeClr val="accent2"/>
                          </a:solidFill>
                          <a:latin typeface="Arial" panose="020B0604020202020204" pitchFamily="34" charset="0"/>
                          <a:cs typeface="Arial" panose="020B0604020202020204" pitchFamily="34" charset="0"/>
                        </a:defRPr>
                      </a:pPr>
                      <a:r>
                        <a:t>Daromad solig'ini to'lashdan oldingi 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253992"/>
                  </a:ext>
                </a:extLst>
              </a:tr>
              <a:tr h="270305">
                <a:tc>
                  <a:txBody>
                    <a:bodyPr/>
                    <a:lstStyle/>
                    <a:p>
                      <a:pPr>
                        <a:defRPr sz="1200">
                          <a:latin typeface="Arial" panose="020B0604020202020204" pitchFamily="34" charset="0"/>
                          <a:cs typeface="Arial" panose="020B0604020202020204" pitchFamily="34" charset="0"/>
                        </a:defRPr>
                      </a:pPr>
                      <a:r>
                        <a:t>Daromad solig'i bo'yicha xarajatlar</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7780973"/>
                  </a:ext>
                </a:extLst>
              </a:tr>
              <a:tr h="270305">
                <a:tc>
                  <a:txBody>
                    <a:bodyPr/>
                    <a:lstStyle/>
                    <a:p>
                      <a:pPr>
                        <a:defRPr sz="1200" b="1">
                          <a:solidFill>
                            <a:schemeClr val="accent2"/>
                          </a:solidFill>
                          <a:latin typeface="Arial" panose="020B0604020202020204" pitchFamily="34" charset="0"/>
                          <a:cs typeface="Arial" panose="020B0604020202020204" pitchFamily="34" charset="0"/>
                        </a:defRPr>
                      </a:pPr>
                      <a:r>
                        <a:t>Foyda</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854782"/>
                  </a:ext>
                </a:extLst>
              </a:tr>
            </a:tbl>
          </a:graphicData>
        </a:graphic>
      </p:graphicFrame>
      <p:sp>
        <p:nvSpPr>
          <p:cNvPr id="6" name="Rectangle 5">
            <a:extLst>
              <a:ext uri="{FF2B5EF4-FFF2-40B4-BE49-F238E27FC236}">
                <a16:creationId xmlns:a16="http://schemas.microsoft.com/office/drawing/2014/main" id="{F2E5E321-C7A2-BA3D-5063-22F843F09A12}"/>
              </a:ext>
            </a:extLst>
          </p:cNvPr>
          <p:cNvSpPr/>
          <p:nvPr/>
        </p:nvSpPr>
        <p:spPr>
          <a:xfrm>
            <a:off x="6390671" y="1387630"/>
            <a:ext cx="5268812" cy="3844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sz="1400" b="1" kern="1200">
                <a:ln>
                  <a:noFill/>
                </a:ln>
                <a:solidFill>
                  <a:srgbClr val="5F6061"/>
                </a:solidFill>
                <a:effectLst/>
                <a:uLnTx/>
                <a:uFillTx/>
                <a:latin typeface="Arial" panose="020B0604020202020204" pitchFamily="34" charset="0"/>
                <a:ea typeface="+mn-ea"/>
                <a:cs typeface="Arial" panose="020B0604020202020204" pitchFamily="34" charset="0"/>
              </a:defRPr>
            </a:pPr>
            <a:r>
              <a:t>Foyda yoki zarar to'g'risidagi hisobot</a:t>
            </a:r>
          </a:p>
        </p:txBody>
      </p:sp>
    </p:spTree>
    <p:extLst>
      <p:ext uri="{BB962C8B-B14F-4D97-AF65-F5344CB8AC3E}">
        <p14:creationId xmlns:p14="http://schemas.microsoft.com/office/powerpoint/2010/main" val="373590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BD8C4C-CB33-875D-F9E2-DF1F4AF7806C}"/>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8</a:t>
            </a:fld>
            <a:endParaRPr lang="en-US">
              <a:cs typeface="Arial" panose="020B0604020202020204" pitchFamily="34" charset="0"/>
            </a:endParaRPr>
          </a:p>
        </p:txBody>
      </p:sp>
      <p:sp>
        <p:nvSpPr>
          <p:cNvPr id="3" name="Title 2">
            <a:extLst>
              <a:ext uri="{FF2B5EF4-FFF2-40B4-BE49-F238E27FC236}">
                <a16:creationId xmlns:a16="http://schemas.microsoft.com/office/drawing/2014/main" id="{3941CA90-F639-D355-EF92-8121FAD83ABC}"/>
              </a:ext>
            </a:extLst>
          </p:cNvPr>
          <p:cNvSpPr>
            <a:spLocks noGrp="1"/>
          </p:cNvSpPr>
          <p:nvPr>
            <p:ph type="title"/>
          </p:nvPr>
        </p:nvSpPr>
        <p:spPr/>
        <p:txBody>
          <a:bodyPr/>
          <a:lstStyle/>
          <a:p>
            <a:r>
              <a:t>Operatsion toifasiga nima kiradi?</a:t>
            </a:r>
          </a:p>
        </p:txBody>
      </p:sp>
      <p:sp>
        <p:nvSpPr>
          <p:cNvPr id="4" name="Text Placeholder 5">
            <a:extLst>
              <a:ext uri="{FF2B5EF4-FFF2-40B4-BE49-F238E27FC236}">
                <a16:creationId xmlns:a16="http://schemas.microsoft.com/office/drawing/2014/main" id="{008A0439-A292-BD6E-07AD-BA7C5832F4CE}"/>
              </a:ext>
            </a:extLst>
          </p:cNvPr>
          <p:cNvSpPr txBox="1">
            <a:spLocks/>
          </p:cNvSpPr>
          <p:nvPr/>
        </p:nvSpPr>
        <p:spPr>
          <a:xfrm>
            <a:off x="2917371" y="2602700"/>
            <a:ext cx="7933657" cy="339198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1">
                <a:solidFill>
                  <a:schemeClr val="accent2"/>
                </a:solidFill>
              </a:defRPr>
            </a:pPr>
            <a:r>
              <a:t>Daromad va xarajatlar:</a:t>
            </a:r>
          </a:p>
          <a:p>
            <a:pPr marL="285750" indent="-285750">
              <a:buFont typeface="Arial" panose="020B0604020202020204" pitchFamily="34" charset="0"/>
              <a:buChar char="•"/>
            </a:pPr>
            <a:r>
              <a:t>Kompaniya faoliyatidagi barcha daromadlar va xarajatlar, ular qandaydir tarzda o'zgaruvchan yoki noodatiy bo'lishidan qat'i nazar</a:t>
            </a:r>
            <a:endParaRPr lang="en-GB">
              <a:highlight>
                <a:srgbClr val="FFFF00"/>
              </a:highlight>
            </a:endParaRPr>
          </a:p>
          <a:p>
            <a:pPr marL="285750" indent="-285750">
              <a:buFont typeface="Arial" panose="020B0604020202020204" pitchFamily="34" charset="0"/>
              <a:buChar char="•"/>
            </a:pPr>
            <a:r>
              <a:t>Jumladan, uning asosiy tadbirkorlik faoliyatidan</a:t>
            </a:r>
          </a:p>
          <a:p>
            <a:pPr marL="285750" indent="-285750">
              <a:buFont typeface="Arial" panose="020B0604020202020204" pitchFamily="34" charset="0"/>
              <a:buChar char="•"/>
            </a:pPr>
            <a:endParaRPr lang="en-GB"/>
          </a:p>
          <a:p>
            <a:pPr>
              <a:defRPr b="1">
                <a:solidFill>
                  <a:schemeClr val="accent2"/>
                </a:solidFill>
              </a:defRPr>
            </a:pPr>
            <a:r>
              <a:t>Barcha biznes modellari uchun ishlaydi</a:t>
            </a:r>
          </a:p>
          <a:p>
            <a:pPr>
              <a:defRPr b="1">
                <a:solidFill>
                  <a:schemeClr val="accent2"/>
                </a:solidFill>
              </a:defRPr>
            </a:pPr>
            <a:r>
              <a:t>Kompaniya faoliyatining to'liq tasvirini beradi</a:t>
            </a:r>
          </a:p>
        </p:txBody>
      </p:sp>
      <p:pic>
        <p:nvPicPr>
          <p:cNvPr id="5" name="Graphic 4" descr="Checkmark with solid fill">
            <a:extLst>
              <a:ext uri="{FF2B5EF4-FFF2-40B4-BE49-F238E27FC236}">
                <a16:creationId xmlns:a16="http://schemas.microsoft.com/office/drawing/2014/main" id="{78B2B737-A87D-C746-0EC2-D00D6F41457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84812" y="4530634"/>
            <a:ext cx="914400" cy="914400"/>
          </a:xfrm>
          <a:prstGeom prst="rect">
            <a:avLst/>
          </a:prstGeom>
        </p:spPr>
      </p:pic>
      <p:pic>
        <p:nvPicPr>
          <p:cNvPr id="6" name="Graphic 5" descr="Factory with solid fill">
            <a:extLst>
              <a:ext uri="{FF2B5EF4-FFF2-40B4-BE49-F238E27FC236}">
                <a16:creationId xmlns:a16="http://schemas.microsoft.com/office/drawing/2014/main" id="{1AC8389E-B91B-4014-1FF5-71779050766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484812" y="2971800"/>
            <a:ext cx="914400" cy="914400"/>
          </a:xfrm>
          <a:prstGeom prst="rect">
            <a:avLst/>
          </a:prstGeom>
        </p:spPr>
      </p:pic>
    </p:spTree>
    <p:extLst>
      <p:ext uri="{BB962C8B-B14F-4D97-AF65-F5344CB8AC3E}">
        <p14:creationId xmlns:p14="http://schemas.microsoft.com/office/powerpoint/2010/main" val="30163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2EA51D-7741-7F6F-9110-A6F2DE2F3938}"/>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t>9</a:t>
            </a:fld>
            <a:endParaRPr lang="en-US">
              <a:cs typeface="Arial" panose="020B0604020202020204" pitchFamily="34" charset="0"/>
            </a:endParaRPr>
          </a:p>
        </p:txBody>
      </p:sp>
      <p:sp>
        <p:nvSpPr>
          <p:cNvPr id="3" name="Title 2">
            <a:extLst>
              <a:ext uri="{FF2B5EF4-FFF2-40B4-BE49-F238E27FC236}">
                <a16:creationId xmlns:a16="http://schemas.microsoft.com/office/drawing/2014/main" id="{A2572976-72C0-AA2B-DAF0-0DE657CA91C6}"/>
              </a:ext>
            </a:extLst>
          </p:cNvPr>
          <p:cNvSpPr>
            <a:spLocks noGrp="1"/>
          </p:cNvSpPr>
          <p:nvPr>
            <p:ph type="title"/>
          </p:nvPr>
        </p:nvSpPr>
        <p:spPr/>
        <p:txBody>
          <a:bodyPr/>
          <a:lstStyle/>
          <a:p>
            <a:r>
              <a:t>Investitsiya toifasiga nima kiradi?</a:t>
            </a:r>
          </a:p>
        </p:txBody>
      </p:sp>
      <p:sp>
        <p:nvSpPr>
          <p:cNvPr id="4" name="TextBox 3">
            <a:extLst>
              <a:ext uri="{FF2B5EF4-FFF2-40B4-BE49-F238E27FC236}">
                <a16:creationId xmlns:a16="http://schemas.microsoft.com/office/drawing/2014/main" id="{27A6CF35-C0FB-8DC4-6064-273644C765CB}"/>
              </a:ext>
            </a:extLst>
          </p:cNvPr>
          <p:cNvSpPr txBox="1"/>
          <p:nvPr/>
        </p:nvSpPr>
        <p:spPr>
          <a:xfrm>
            <a:off x="3169920" y="2052000"/>
            <a:ext cx="7627389" cy="232781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sz="1600" b="1" kern="1200">
                <a:ln>
                  <a:noFill/>
                </a:ln>
                <a:solidFill>
                  <a:srgbClr val="072071"/>
                </a:solidFill>
                <a:effectLst/>
                <a:uLnTx/>
                <a:uFillTx/>
                <a:latin typeface="Arial" panose="020B0604020202020204" pitchFamily="34" charset="0"/>
                <a:ea typeface="+mn-ea"/>
                <a:cs typeface="Arial" panose="020B0604020202020204" pitchFamily="34" charset="0"/>
              </a:defRPr>
            </a:pPr>
            <a:r>
              <a:t>Yakka tartibda va asosan korxona tasarrufidagi boshqa resurslardan mustaqil ravishda daromad keltiradigan aktivlardan olinadigan daromadlar va xarajatlar</a:t>
            </a: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endParaRPr>
          </a:p>
          <a:p>
            <a:pPr marL="803275" marR="0" lvl="0" indent="-3603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sz="1600">
                <a:solidFill>
                  <a:srgbClr val="5F6061"/>
                </a:solidFill>
                <a:latin typeface="Arial" panose="020B0604020202020204" pitchFamily="34" charset="0"/>
                <a:ea typeface="Yu Mincho" panose="02020400000000000000" pitchFamily="18" charset="-128"/>
                <a:cs typeface="Arial" panose="020B0604020202020204" pitchFamily="34" charset="0"/>
              </a:defRPr>
            </a:pPr>
            <a:r>
              <a:rPr kern="1200">
                <a:ln>
                  <a:noFill/>
                </a:ln>
                <a:effectLst/>
                <a:uLnTx/>
                <a:uFillTx/>
              </a:rPr>
              <a:t>ijara daromadi</a:t>
            </a:r>
            <a:r>
              <a:t> va</a:t>
            </a:r>
            <a:r>
              <a:rPr kern="1200">
                <a:ln>
                  <a:noFill/>
                </a:ln>
                <a:effectLst/>
                <a:uLnTx/>
                <a:uFillTx/>
              </a:rPr>
              <a:t> qayta o'lchovlar</a:t>
            </a:r>
            <a:r>
              <a:t> ning</a:t>
            </a:r>
            <a:r>
              <a:rPr kern="1200">
                <a:ln>
                  <a:noFill/>
                </a:ln>
                <a:effectLst/>
                <a:uLnTx/>
                <a:uFillTx/>
              </a:rPr>
              <a:t> investitsiya mulki</a:t>
            </a:r>
          </a:p>
          <a:p>
            <a:pPr marL="803275" marR="0" lvl="0" indent="-3603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sz="1600">
                <a:solidFill>
                  <a:srgbClr val="5F6061"/>
                </a:solidFill>
                <a:latin typeface="Arial" panose="020B0604020202020204" pitchFamily="34" charset="0"/>
                <a:ea typeface="Yu Mincho" panose="02020400000000000000" pitchFamily="18" charset="-128"/>
                <a:cs typeface="Arial" panose="020B0604020202020204" pitchFamily="34" charset="0"/>
              </a:defRPr>
            </a:pPr>
            <a:r>
              <a:rPr kern="1200">
                <a:ln>
                  <a:noFill/>
                </a:ln>
                <a:effectLst/>
                <a:uLnTx/>
                <a:uFillTx/>
              </a:rPr>
              <a:t>foiz daromadi</a:t>
            </a:r>
            <a:r>
              <a:t> va</a:t>
            </a:r>
            <a:r>
              <a:rPr kern="1200">
                <a:ln>
                  <a:noFill/>
                </a:ln>
                <a:effectLst/>
                <a:uLnTx/>
                <a:uFillTx/>
              </a:rPr>
              <a:t> moliyaviy aktivlarning adolatli qiymatining o'zgarishi, boshqalar</a:t>
            </a:r>
            <a:r>
              <a:t>h kabi</a:t>
            </a:r>
            <a:r>
              <a:rPr kern="1200">
                <a:ln>
                  <a:noFill/>
                </a:ln>
                <a:effectLst/>
                <a:uLnTx/>
                <a:uFillTx/>
              </a:rPr>
              <a:t> qarz qimmatli qog'ozlari</a:t>
            </a:r>
          </a:p>
          <a:p>
            <a:pPr marL="803275" marR="0" lvl="0" indent="-3603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sz="1600">
                <a:solidFill>
                  <a:srgbClr val="5F6061"/>
                </a:solidFill>
                <a:latin typeface="Arial" panose="020B0604020202020204" pitchFamily="34" charset="0"/>
                <a:ea typeface="Yu Mincho" panose="02020400000000000000" pitchFamily="18" charset="-128"/>
                <a:cs typeface="Arial" panose="020B0604020202020204" pitchFamily="34" charset="0"/>
              </a:defRPr>
            </a:pPr>
            <a:r>
              <a:t>d</a:t>
            </a:r>
            <a:r>
              <a:rPr kern="1200">
                <a:ln>
                  <a:noFill/>
                </a:ln>
                <a:effectLst/>
                <a:uLnTx/>
                <a:uFillTx/>
              </a:rPr>
              <a:t>ivendlar</a:t>
            </a:r>
            <a:r>
              <a:t> va</a:t>
            </a:r>
            <a:r>
              <a:rPr kern="1200">
                <a:ln>
                  <a:noFill/>
                </a:ln>
                <a:effectLst/>
                <a:uLnTx/>
                <a:uFillTx/>
              </a:rPr>
              <a:t> konsolidatsiya qilinmagan kapital investitsiyalar bo'yicha adolatli qiymatdagi o'zgarishlar</a:t>
            </a:r>
          </a:p>
        </p:txBody>
      </p:sp>
      <p:sp>
        <p:nvSpPr>
          <p:cNvPr id="5" name="TextBox 4">
            <a:extLst>
              <a:ext uri="{FF2B5EF4-FFF2-40B4-BE49-F238E27FC236}">
                <a16:creationId xmlns:a16="http://schemas.microsoft.com/office/drawing/2014/main" id="{A70DE195-9E2D-5FB8-1EDB-4179DCBAF334}"/>
              </a:ext>
            </a:extLst>
          </p:cNvPr>
          <p:cNvSpPr txBox="1"/>
          <p:nvPr/>
        </p:nvSpPr>
        <p:spPr>
          <a:xfrm>
            <a:off x="3169920" y="4645382"/>
            <a:ext cx="7165571" cy="169828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sz="1600" b="1" kern="1200">
                <a:ln>
                  <a:noFill/>
                </a:ln>
                <a:solidFill>
                  <a:srgbClr val="072071"/>
                </a:solidFill>
                <a:effectLst/>
                <a:uLnTx/>
                <a:uFillTx/>
                <a:latin typeface="Arial" panose="020B0604020202020204" pitchFamily="34" charset="0"/>
                <a:ea typeface="+mn-ea"/>
                <a:cs typeface="Arial" panose="020B0604020202020204" pitchFamily="34" charset="0"/>
              </a:defRPr>
            </a:pPr>
            <a:r>
              <a:t>Konsolidatsiya qilinmagan sho'ba, sho'ba va qo'shma korxonalardan olinadigan daromadlar va xarajatlar</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6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sz="1600" b="1" kern="1200">
                <a:ln>
                  <a:noFill/>
                </a:ln>
                <a:solidFill>
                  <a:srgbClr val="072071"/>
                </a:solidFill>
                <a:effectLst/>
                <a:uLnTx/>
                <a:uFillTx/>
                <a:latin typeface="Arial" panose="020B0604020202020204" pitchFamily="34" charset="0"/>
                <a:ea typeface="+mn-ea"/>
                <a:cs typeface="Arial" panose="020B0604020202020204" pitchFamily="34" charset="0"/>
              </a:defRPr>
            </a:pPr>
            <a:r>
              <a:t>Pul mablag'lari va ularning ekvivalentlaridan daromadlar va xarajatlar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endParaRPr>
          </a:p>
        </p:txBody>
      </p:sp>
      <p:pic>
        <p:nvPicPr>
          <p:cNvPr id="6" name="Graphic 5" descr="Coins with solid fill">
            <a:extLst>
              <a:ext uri="{FF2B5EF4-FFF2-40B4-BE49-F238E27FC236}">
                <a16:creationId xmlns:a16="http://schemas.microsoft.com/office/drawing/2014/main" id="{759185DA-A743-E114-8361-B08FA521129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58833" y="5613481"/>
            <a:ext cx="727165" cy="727165"/>
          </a:xfrm>
          <a:prstGeom prst="rect">
            <a:avLst/>
          </a:prstGeom>
        </p:spPr>
      </p:pic>
      <p:pic>
        <p:nvPicPr>
          <p:cNvPr id="7" name="Graphic 6" descr="Hierarchy with solid fill">
            <a:extLst>
              <a:ext uri="{FF2B5EF4-FFF2-40B4-BE49-F238E27FC236}">
                <a16:creationId xmlns:a16="http://schemas.microsoft.com/office/drawing/2014/main" id="{7D6ADECD-B6A5-68ED-BE15-E201573419E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530295" y="4625953"/>
            <a:ext cx="755703" cy="755703"/>
          </a:xfrm>
          <a:prstGeom prst="rect">
            <a:avLst/>
          </a:prstGeom>
        </p:spPr>
      </p:pic>
      <p:pic>
        <p:nvPicPr>
          <p:cNvPr id="8" name="Graphic 7" descr="Building Brick Wall with solid fill">
            <a:extLst>
              <a:ext uri="{FF2B5EF4-FFF2-40B4-BE49-F238E27FC236}">
                <a16:creationId xmlns:a16="http://schemas.microsoft.com/office/drawing/2014/main" id="{BFB482FA-B16B-8C65-9894-18C88F30E7E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564155" y="2456212"/>
            <a:ext cx="755703" cy="755703"/>
          </a:xfrm>
          <a:prstGeom prst="rect">
            <a:avLst/>
          </a:prstGeom>
        </p:spPr>
      </p:pic>
    </p:spTree>
    <p:extLst>
      <p:ext uri="{BB962C8B-B14F-4D97-AF65-F5344CB8AC3E}">
        <p14:creationId xmlns:p14="http://schemas.microsoft.com/office/powerpoint/2010/main" val="1191720916"/>
      </p:ext>
    </p:extLst>
  </p:cSld>
  <p:clrMapOvr>
    <a:masterClrMapping/>
  </p:clrMapOvr>
</p:sld>
</file>

<file path=ppt/theme/theme1.xml><?xml version="1.0" encoding="utf-8"?>
<a:theme xmlns:a="http://schemas.openxmlformats.org/drawingml/2006/main" name="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C03317-540E-A84F-954B-003142A3AFFC}" vid="{EF3D26EC-6AC3-5F4F-8CBB-6C303A6E4707}"/>
    </a:ext>
  </a:extLst>
</a:theme>
</file>

<file path=ppt/theme/theme2.xml><?xml version="1.0" encoding="utf-8"?>
<a:theme xmlns:a="http://schemas.openxmlformats.org/drawingml/2006/main" name="1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ing-template" id="{C2EAED9C-58C9-864D-988C-29DA62D8E2D0}" vid="{4C38A788-FF10-C241-989B-8511C5633E25}"/>
    </a:ext>
  </a:extLst>
</a:theme>
</file>

<file path=ppt/theme/theme3.xml><?xml version="1.0" encoding="utf-8"?>
<a:theme xmlns:a="http://schemas.openxmlformats.org/drawingml/2006/main" name="2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82ACD4DB-0811-004E-96F3-5269E7C21DDD}" vid="{DC95EDEF-EB2F-FA46-A991-48169A437A3F}"/>
    </a:ext>
  </a:extLst>
</a:theme>
</file>

<file path=ppt/theme/theme4.xml><?xml version="1.0" encoding="utf-8"?>
<a:theme xmlns:a="http://schemas.openxmlformats.org/drawingml/2006/main" name="3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7EFECF7-500A-6D44-AB04-511FB64D123D}" vid="{44389C29-E5A7-D04E-9669-AFF5222CAF10}"/>
    </a:ext>
  </a:extLst>
</a:theme>
</file>

<file path=ppt/theme/theme5.xml><?xml version="1.0" encoding="utf-8"?>
<a:theme xmlns:a="http://schemas.openxmlformats.org/drawingml/2006/main" name="4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82ACD4DB-0811-004E-96F3-5269E7C21DDD}" vid="{DC95EDEF-EB2F-FA46-A991-48169A437A3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C135F553AAB44B92D9576434B76DA2" ma:contentTypeVersion="22" ma:contentTypeDescription="Create a new document." ma:contentTypeScope="" ma:versionID="db452f6165e460f932b57eb8529d453d">
  <xsd:schema xmlns:xsd="http://www.w3.org/2001/XMLSchema" xmlns:xs="http://www.w3.org/2001/XMLSchema" xmlns:p="http://schemas.microsoft.com/office/2006/metadata/properties" xmlns:ns2="f798eb14-e4f5-4b70-8409-b6631524b01d" xmlns:ns3="3fb00553-25f0-4803-8167-7219f0a4da87" xmlns:ns4="http://schemas.microsoft.com/sharepoint/v3/fields" targetNamespace="http://schemas.microsoft.com/office/2006/metadata/properties" ma:root="true" ma:fieldsID="7e9d15b6d8d166633e255029103e2c02" ns2:_="" ns3:_="" ns4:_="">
    <xsd:import namespace="f798eb14-e4f5-4b70-8409-b6631524b01d"/>
    <xsd:import namespace="3fb00553-25f0-4803-8167-7219f0a4da87"/>
    <xsd:import namespace="http://schemas.microsoft.com/sharepoint/v3/fields"/>
    <xsd:element name="properties">
      <xsd:complexType>
        <xsd:sequence>
          <xsd:element name="documentManagement">
            <xsd:complexType>
              <xsd:all>
                <xsd:element ref="ns2:DocumentIssueDate"/>
                <xsd:element ref="ns2:TypeOfCommunication" minOccurs="0"/>
                <xsd:element ref="ns3:MediaServiceMetadata" minOccurs="0"/>
                <xsd:element ref="ns3:MediaServiceFastMetadata" minOccurs="0"/>
                <xsd:element ref="ns3:MediaServiceObjectDetectorVersions" minOccurs="0"/>
                <xsd:element ref="ns2:_dlc_DocId" minOccurs="0"/>
                <xsd:element ref="ns2:_dlc_DocIdUrl" minOccurs="0"/>
                <xsd:element ref="ns2:_dlc_DocIdPersistId" minOccurs="0"/>
                <xsd:element ref="ns3:KeyContact_x0028_s_x0029_"/>
                <xsd:element ref="ns4:_Status" minOccurs="0"/>
                <xsd:element ref="ns2:Detail1" minOccurs="0"/>
                <xsd:element ref="ns3:Commsstatus"/>
                <xsd:element ref="ns3:MediaServiceSearchProperties" minOccurs="0"/>
                <xsd:element ref="ns2:SharedWithUsers" minOccurs="0"/>
                <xsd:element ref="ns2:SharedWithDetails" minOccurs="0"/>
                <xsd:element ref="ns2:ProjectNam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8eb14-e4f5-4b70-8409-b6631524b01d" elementFormDefault="qualified">
    <xsd:import namespace="http://schemas.microsoft.com/office/2006/documentManagement/types"/>
    <xsd:import namespace="http://schemas.microsoft.com/office/infopath/2007/PartnerControls"/>
    <xsd:element name="DocumentIssueDate" ma:index="8" ma:displayName="Document release date" ma:description="Date the communication was released" ma:format="DateOnly" ma:internalName="DocumentIssueDate">
      <xsd:simpleType>
        <xsd:restriction base="dms:DateTime"/>
      </xsd:simpleType>
    </xsd:element>
    <xsd:element name="TypeOfCommunication" ma:index="10" nillable="true" ma:displayName="Comms type" ma:format="Dropdown" ma:internalName="TypeOfCommunication" ma:requiredMultiChoice="true">
      <xsd:complexType>
        <xsd:complexContent>
          <xsd:extension base="dms:MultiChoice">
            <xsd:sequence>
              <xsd:element name="Value" maxOccurs="unbounded" minOccurs="0" nillable="true">
                <xsd:simpleType>
                  <xsd:restriction base="dms:Choice">
                    <xsd:enumeration value="Consultation: Q&amp;A"/>
                    <xsd:enumeration value="Consultation: slides"/>
                    <xsd:enumeration value="Consultation: talking points"/>
                    <xsd:enumeration value="Project slides: mid-level"/>
                    <xsd:enumeration value="Project slides: detailed"/>
                    <xsd:enumeration value="Other"/>
                  </xsd:restriction>
                </xsd:simpleType>
              </xsd:element>
            </xsd:sequence>
          </xsd:extension>
        </xsd:complexContent>
      </xsd:complexType>
    </xsd:element>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Detail1" ma:index="19" nillable="true" ma:displayName="Detail" ma:format="Dropdown" ma:internalName="Detail1">
      <xsd:simpleType>
        <xsd:restriction base="dms:Choice">
          <xsd:enumeration value="High-level"/>
          <xsd:enumeration value="Mid-level"/>
          <xsd:enumeration value="Detailed"/>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ProjectName" ma:index="24" ma:displayName="Project Name" ma:description="Name of the project" ma:format="Dropdown" ma:internalName="ProjectName">
      <xsd:simpleType>
        <xsd:restriction base="dms:Choice">
          <xsd:enumeration value="Amendments to the Classification and Measurement of Financial Instruments"/>
          <xsd:enumeration value="Annual Improvements to IFRS Accounting Standards—Volume 11"/>
          <xsd:enumeration value="Business Combinations under Common Control"/>
          <xsd:enumeration value="Business Combinations—Disclosures, Goodwill and Impairment"/>
          <xsd:enumeration value="Climate-related and Other Uncertainties in the Financial Statements"/>
          <xsd:enumeration value="Digital Financial Reporting"/>
          <xsd:enumeration value="Disclosure Initiative—Subsidiaries without Public Accountability: Disclosures"/>
          <xsd:enumeration value="Disclosure Initiative - Targeted Standards-level Review of Disclosures"/>
          <xsd:enumeration value="Dynamic Risk Management"/>
          <xsd:enumeration value="Equity Method"/>
          <xsd:enumeration value="Extractive Activities"/>
          <xsd:enumeration value="Financial Instruments with Characteristics of Equity"/>
          <xsd:enumeration value="Guarantee over a Derivative Contract (IFRS 9)"/>
          <xsd:enumeration value="Horizon scanning"/>
          <xsd:enumeration value="Homes and Home Loans Provided to Employees"/>
          <xsd:enumeration value="IFRS Accounting Taxonomy Update—Amendments to IAS 12, IAS 21, IAS 7 and IFRS 7"/>
          <xsd:enumeration value="IFRS Accounting Taxonomy Update—Common Practice (Financial Instruments) and General Improvements"/>
          <xsd:enumeration value="IFRS Accounting Taxonomy Update—Primary Financial Statements"/>
          <xsd:enumeration value="Initial Application of IFRS 17 and IFRS 9―Comparative Information (Amendment to IFRS 17)"/>
          <xsd:enumeration value="International Tax Reform - Pillar Two Model Rules"/>
          <xsd:enumeration value="Management Commentary"/>
          <xsd:enumeration value="Merger between a Parent and Its Subsidiary in Separate Financial Statements (IAS 27)"/>
          <xsd:enumeration value="Non-current Liabilities with Covenants (Amendments to IAS 1)"/>
          <xsd:enumeration value="Payments Contingent on Continued Employment during Handover Periods (IFRS 3)"/>
          <xsd:enumeration value="Post-implementation Review of IFRS 15 Revenue from Contracts with Customers"/>
          <xsd:enumeration value="Post-implementation Review of IFRS 9—Impairment"/>
          <xsd:enumeration value="Post-implementation Review of IFRS 10, IFRS 11 and IFRS 12"/>
          <xsd:enumeration value="Power Purchase Agreements"/>
          <xsd:enumeration value="Premiums Receivable from an Intermediary (IFRS 17 and IFRS 9)"/>
          <xsd:enumeration value="Primary Financial Statements"/>
          <xsd:enumeration value="Provisions—Targeted Improvements"/>
          <xsd:enumeration value="Rate-regulated Activities"/>
          <xsd:enumeration value="Second Comprehensive Review of the IFRS for SMEs Accounting Standard"/>
          <xsd:enumeration value="Supplier Finance Arrangements"/>
          <xsd:enumeration value="Third Agenda Consultation"/>
        </xsd:restriction>
      </xsd:simpleType>
    </xsd:element>
  </xsd:schema>
  <xsd:schema xmlns:xsd="http://www.w3.org/2001/XMLSchema" xmlns:xs="http://www.w3.org/2001/XMLSchema" xmlns:dms="http://schemas.microsoft.com/office/2006/documentManagement/types" xmlns:pc="http://schemas.microsoft.com/office/infopath/2007/PartnerControls" targetNamespace="3fb00553-25f0-4803-8167-7219f0a4da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KeyContact_x0028_s_x0029_" ma:index="17" ma:displayName="Key Contact(s)" ma:description="Who should be contacted in relation to this project or document" ma:format="Dropdown" ma:list="UserInfo" ma:SharePointGroup="0" ma:internalName="KeyContact_x0028_s_x0029_">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mmsstatus" ma:index="20" ma:displayName="Comms status" ma:format="Dropdown" ma:internalName="Commsstatus">
      <xsd:simpleType>
        <xsd:restriction base="dms:Choice">
          <xsd:enumeration value="Current"/>
          <xsd:enumeration value="Archived"/>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8" nillable="true" ma:displayName="Project Status" ma:format="Dropdown" ma:internalName="_Status" ma:requiredMultiChoice="true">
      <xsd:complexType>
        <xsd:complexContent>
          <xsd:extension base="dms:MultiChoice">
            <xsd:sequence>
              <xsd:element name="Value" maxOccurs="unbounded" minOccurs="0" nillable="true">
                <xsd:simpleType>
                  <xsd:restriction base="dms:Choice">
                    <xsd:enumeration value="Active project"/>
                    <xsd:enumeration value="Completed project"/>
                    <xsd:enumeration value="Open consult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Project 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98eb14-e4f5-4b70-8409-b6631524b01d">
      <UserInfo>
        <DisplayName>Sam Wallace</DisplayName>
        <AccountId>709</AccountId>
        <AccountType/>
      </UserInfo>
      <UserInfo>
        <DisplayName>Perrin, Bertrand</DisplayName>
        <AccountId>590</AccountId>
        <AccountType/>
      </UserInfo>
      <UserInfo>
        <DisplayName>Hasegawa, Roanne</DisplayName>
        <AccountId>493</AccountId>
        <AccountType/>
      </UserInfo>
      <UserInfo>
        <DisplayName>Bailey, Deborah</DisplayName>
        <AccountId>544</AccountId>
        <AccountType/>
      </UserInfo>
      <UserInfo>
        <DisplayName>Vatrenjak, Aida</DisplayName>
        <AccountId>15</AccountId>
        <AccountType/>
      </UserInfo>
      <UserInfo>
        <DisplayName>Nicola Porter</DisplayName>
        <AccountId>846</AccountId>
        <AccountType/>
      </UserInfo>
      <UserInfo>
        <DisplayName>Anderson, Nick</DisplayName>
        <AccountId>24</AccountId>
        <AccountType/>
      </UserInfo>
      <UserInfo>
        <DisplayName>Gast, Zachary</DisplayName>
        <AccountId>280</AccountId>
        <AccountType/>
      </UserInfo>
      <UserInfo>
        <DisplayName>McFaul, Jen</DisplayName>
        <AccountId>89</AccountId>
        <AccountType/>
      </UserInfo>
      <UserInfo>
        <DisplayName>Barlow, Nick</DisplayName>
        <AccountId>12</AccountId>
        <AccountType/>
      </UserInfo>
    </SharedWithUsers>
    <_Status xmlns="http://schemas.microsoft.com/sharepoint/v3/fields"/>
    <Detail1 xmlns="f798eb14-e4f5-4b70-8409-b6631524b01d">Detailed</Detail1>
    <KeyContact_x0028_s_x0029_ xmlns="3fb00553-25f0-4803-8167-7219f0a4da87">
      <UserInfo>
        <DisplayName>i:0#.f|membership|nbarlow@ifrs.org,#i:0#.f|membership|nbarlow@ifrs.org,#nbarlow@ifrs.org,#,#Barlow, Nick,#,#IASB Technical Staff,#IASB Technical Staff</DisplayName>
        <AccountId>44</AccountId>
        <AccountType/>
      </UserInfo>
      <UserInfo>
        <DisplayName>i:0#.f|membership|rhasegawa@ifrs.org,#i:0#.f|membership|rhasegawa@ifrs.org,#rhasegawa@ifrs.org,#,#Hasegawa, Roanne,#,#IASB Technical Staff,#IASB Technical Staff</DisplayName>
        <AccountId>26</AccountId>
        <AccountType/>
      </UserInfo>
      <UserInfo>
        <DisplayName>i:0#.f|membership|dbailey@ifrs.org,#i:0#.f|membership|dbailey@ifrs.org,#dbailey@ifrs.org,#,#Bailey, Deborah,#,#IASB Technical Staff,#IASB Technical Staff</DisplayName>
        <AccountId>43</AccountId>
        <AccountType/>
      </UserInfo>
    </KeyContact_x0028_s_x0029_>
    <ProjectName xmlns="f798eb14-e4f5-4b70-8409-b6631524b01d">Primary Financial Statements</ProjectName>
    <Commsstatus xmlns="3fb00553-25f0-4803-8167-7219f0a4da87">Current</Commsstatus>
    <TypeOfCommunication xmlns="f798eb14-e4f5-4b70-8409-b6631524b01d">
      <Value>Project slides: detailed</Value>
    </TypeOfCommunication>
    <DocumentIssueDate xmlns="f798eb14-e4f5-4b70-8409-b6631524b01d">2024-04-07T23:00:00+00:00</DocumentIssueDate>
    <_dlc_DocId xmlns="f798eb14-e4f5-4b70-8409-b6631524b01d">HZ7P7QMNX7PT-124697273-92</_dlc_DocId>
    <_dlc_DocIdUrl xmlns="f798eb14-e4f5-4b70-8409-b6631524b01d">
      <Url>https://ifrscloud.sharepoint.com/sites/IASBTechnicalProjectCommunications/_layouts/15/DocIdRedir.aspx?ID=HZ7P7QMNX7PT-124697273-92</Url>
      <Description>HZ7P7QMNX7PT-124697273-92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4C0E09B-B93C-45A5-AD37-E70708026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98eb14-e4f5-4b70-8409-b6631524b01d"/>
    <ds:schemaRef ds:uri="3fb00553-25f0-4803-8167-7219f0a4da8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C50A55-2752-4276-89E7-41111D9314B0}">
  <ds:schemaRefs>
    <ds:schemaRef ds:uri="http://purl.org/dc/dcmitype/"/>
    <ds:schemaRef ds:uri="f798eb14-e4f5-4b70-8409-b6631524b01d"/>
    <ds:schemaRef ds:uri="http://schemas.microsoft.com/office/2006/metadata/properties"/>
    <ds:schemaRef ds:uri="http://schemas.microsoft.com/office/2006/documentManagement/types"/>
    <ds:schemaRef ds:uri="http://purl.org/dc/terms/"/>
    <ds:schemaRef ds:uri="3fb00553-25f0-4803-8167-7219f0a4da87"/>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9FF213F3-3E2B-48DE-900E-16DD9CAB6C15}">
  <ds:schemaRefs>
    <ds:schemaRef ds:uri="http://schemas.microsoft.com/sharepoint/v3/contenttype/forms"/>
  </ds:schemaRefs>
</ds:datastoreItem>
</file>

<file path=customXml/itemProps4.xml><?xml version="1.0" encoding="utf-8"?>
<ds:datastoreItem xmlns:ds="http://schemas.openxmlformats.org/officeDocument/2006/customXml" ds:itemID="{9D690BC5-D6B0-4EEC-AE7B-9A66CBCFCB9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IFRS-Accounting-template (2)</Template>
  <TotalTime>84</TotalTime>
  <Words>6526</Words>
  <Application>Microsoft Office PowerPoint</Application>
  <PresentationFormat>Широкоэкранный</PresentationFormat>
  <Paragraphs>665</Paragraphs>
  <Slides>36</Slides>
  <Notes>29</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5</vt:i4>
      </vt:variant>
      <vt:variant>
        <vt:lpstr>Заголовки слайдов</vt:lpstr>
      </vt:variant>
      <vt:variant>
        <vt:i4>36</vt:i4>
      </vt:variant>
    </vt:vector>
  </HeadingPairs>
  <TitlesOfParts>
    <vt:vector size="52" baseType="lpstr">
      <vt:lpstr>游ゴシック</vt:lpstr>
      <vt:lpstr>游ゴシック Light</vt:lpstr>
      <vt:lpstr>Arial</vt:lpstr>
      <vt:lpstr>Calibri</vt:lpstr>
      <vt:lpstr>Cambria</vt:lpstr>
      <vt:lpstr>Helvetica Neue</vt:lpstr>
      <vt:lpstr>Symbol</vt:lpstr>
      <vt:lpstr>Times New Roman</vt:lpstr>
      <vt:lpstr>Wingdings</vt:lpstr>
      <vt:lpstr>Yu Mincho</vt:lpstr>
      <vt:lpstr>ヒラギノ角ゴ ProN W3</vt:lpstr>
      <vt:lpstr>IFRS-Accountancy</vt:lpstr>
      <vt:lpstr>1_IFRS-Accountancy</vt:lpstr>
      <vt:lpstr>2_IFRS-Accountancy</vt:lpstr>
      <vt:lpstr>3_IFRS-Accountancy</vt:lpstr>
      <vt:lpstr>4_IFRS-Accountancy</vt:lpstr>
      <vt:lpstr>MHXS 18 Moliyaviy hisobotlarda taqdim etish va oshkor qilish</vt:lpstr>
      <vt:lpstr>Презентация PowerPoint</vt:lpstr>
      <vt:lpstr>Umumiy tavsif</vt:lpstr>
      <vt:lpstr>MHXS 18 – yangi talablar</vt:lpstr>
      <vt:lpstr>Kategoriyalar va oraliq summalar</vt:lpstr>
      <vt:lpstr>Foyda yoki zarar to'g'risidagi hisobotdagi toifalar va oraliq summalar</vt:lpstr>
      <vt:lpstr>Yangi zarur oraliq summalar </vt:lpstr>
      <vt:lpstr>Operatsion toifasiga nima kiradi?</vt:lpstr>
      <vt:lpstr>Investitsiya toifasiga nima kiradi?</vt:lpstr>
      <vt:lpstr>Moliyalashtirish toifasiga nima kiradi?</vt:lpstr>
      <vt:lpstr>Muayyan kompaniyalar uchun talablar</vt:lpstr>
      <vt:lpstr>Презентация PowerPoint</vt:lpstr>
      <vt:lpstr>Презентация PowerPoint</vt:lpstr>
      <vt:lpstr>Презентация PowerPoint</vt:lpstr>
      <vt:lpstr>Презентация PowerPoint</vt:lpstr>
      <vt:lpstr>Презентация PowerPoint</vt:lpstr>
      <vt:lpstr>Boshqaruv tomonidan belgilangan samaradorlik choralari</vt:lpstr>
      <vt:lpstr>Boshqaruv tomonidan belgilangan samaradorlik choralari (MPM)</vt:lpstr>
      <vt:lpstr>Boshqaruv tomonidan belgilangan samaradorlik choralari (MPM)</vt:lpstr>
      <vt:lpstr>MPMlar uchun ma'lumotlar</vt:lpstr>
      <vt:lpstr>Презентация PowerPoint</vt:lpstr>
      <vt:lpstr>Презентация PowerPoint</vt:lpstr>
      <vt:lpstr>Guruhlash - ma'lumotlarni yig'ish va ajratish</vt:lpstr>
      <vt:lpstr>Guruhlash - ma'lumotlarni yig'ish va ajratish</vt:lpstr>
      <vt:lpstr>Rbirlamchi moliyaviy hisobotlar va izohlar </vt:lpstr>
      <vt:lpstr>Birlashtirish, ajratish va mazmunli teglar</vt:lpstr>
      <vt:lpstr>ning oshkor etilishi belgilangan tabiatan xarajatlar </vt:lpstr>
      <vt:lpstr>Презентация PowerPoint</vt:lpstr>
      <vt:lpstr>Cheklangan o'zgarishlar  pul oqimi to'g'risidagi hisobot</vt:lpstr>
      <vt:lpstr>Pul oqimlari to'g'risidagi hisobotdagi cheklangan o'zgarishlar</vt:lpstr>
      <vt:lpstr>Raqamli hisobot</vt:lpstr>
      <vt:lpstr>Презентация PowerPoint</vt:lpstr>
      <vt:lpstr>Talablar to'plami va kuchga kirish sanasi</vt:lpstr>
      <vt:lpstr>IASBning yangi talablar to'plami nimani o'z ichiga oladi?</vt:lpstr>
      <vt:lpstr>UFRS 18 qachon kuchga kiradi?</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Financial Statements​ - Effects Analysis</dc:title>
  <dc:creator>Yoshiki Kashioka</dc:creator>
  <cp:lastModifiedBy>Isomiddin Nastinov Sirojiddin o'g'li</cp:lastModifiedBy>
  <cp:revision>9</cp:revision>
  <cp:lastPrinted>2023-09-01T08:47:52Z</cp:lastPrinted>
  <dcterms:created xsi:type="dcterms:W3CDTF">2022-12-12T04:36:23Z</dcterms:created>
  <dcterms:modified xsi:type="dcterms:W3CDTF">2024-04-18T15:13:31Z</dcterms:modified>
  <cp:contentStatus>;#Completed project;#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0x01010019C135F553AAB44B92D9576434B76DA2</vt:lpwstr>
  </property>
  <property fmtid="{D5CDD505-2E9C-101B-9397-08002B2CF9AE}" pid="3" name="MediaServiceImageTags">
    <vt:lpwstr/>
  </property>
  <property fmtid="{D5CDD505-2E9C-101B-9397-08002B2CF9AE}" pid="4" name="_dlc_DocIdItemGuid">
    <vt:lpwstr>be1e9049-bb15-43f9-a621-60e607adb16d</vt:lpwstr>
  </property>
</Properties>
</file>