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58" r:id="rId3"/>
    <p:sldId id="256" r:id="rId4"/>
    <p:sldId id="270" r:id="rId5"/>
    <p:sldId id="261" r:id="rId6"/>
    <p:sldId id="260" r:id="rId7"/>
    <p:sldId id="272" r:id="rId8"/>
    <p:sldId id="271" r:id="rId9"/>
    <p:sldId id="265" r:id="rId10"/>
    <p:sldId id="273" r:id="rId11"/>
    <p:sldId id="266" r:id="rId12"/>
    <p:sldId id="274" r:id="rId13"/>
    <p:sldId id="268" r:id="rId14"/>
    <p:sldId id="269"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4E7B"/>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32" autoAdjust="0"/>
  </p:normalViewPr>
  <p:slideViewPr>
    <p:cSldViewPr snapToGrid="0" showGuides="1">
      <p:cViewPr varScale="1">
        <p:scale>
          <a:sx n="108" d="100"/>
          <a:sy n="108" d="100"/>
        </p:scale>
        <p:origin x="6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DE4498-F508-4A0E-A4C0-B6622D9024D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ru-RU"/>
        </a:p>
      </dgm:t>
    </dgm:pt>
    <dgm:pt modelId="{2D97E20F-E6E6-42B9-A741-91E7EB9A7FD8}">
      <dgm:prSet phldrT="[Текст]" custT="1"/>
      <dgm:spPr>
        <a:solidFill>
          <a:schemeClr val="bg1"/>
        </a:solidFill>
        <a:ln>
          <a:solidFill>
            <a:srgbClr val="0B4E7B"/>
          </a:solidFill>
        </a:ln>
      </dgm:spPr>
      <dgm:t>
        <a:bodyPr/>
        <a:lstStyle/>
        <a:p>
          <a:pPr algn="l"/>
          <a:r>
            <a:rPr lang="uz-Cyrl-UZ" sz="1800" b="0" dirty="0">
              <a:solidFill>
                <a:srgbClr val="0B4E7B"/>
              </a:solidFill>
              <a:latin typeface="Times New Roman" panose="02020603050405020304" pitchFamily="18" charset="0"/>
              <a:cs typeface="Times New Roman" panose="02020603050405020304" pitchFamily="18" charset="0"/>
            </a:rPr>
            <a:t>Yaqin qarindoshlari bevosita xodimning boʻysunuvidagi ishga qabul qilingan boʻlsa yoki xodimning ishiga fuqarolik-huquqiy shartnoma asosida oʻziga aloqador shaxslar jalb etilgan boʻlsa</a:t>
          </a:r>
          <a:r>
            <a:rPr lang="uz-Cyrl-UZ" sz="1800" b="0" noProof="0" dirty="0">
              <a:solidFill>
                <a:srgbClr val="0B4E7B"/>
              </a:solidFill>
              <a:latin typeface="Times New Roman" panose="02020603050405020304" pitchFamily="18" charset="0"/>
              <a:cs typeface="Times New Roman" panose="02020603050405020304" pitchFamily="18" charset="0"/>
            </a:rPr>
            <a:t>;</a:t>
          </a:r>
          <a:endParaRPr lang="uz-Cyrl-UZ" sz="1800" noProof="0" dirty="0">
            <a:solidFill>
              <a:srgbClr val="0B4E7B"/>
            </a:solidFill>
            <a:latin typeface="Times New Roman" panose="02020603050405020304" pitchFamily="18" charset="0"/>
            <a:cs typeface="Times New Roman" panose="02020603050405020304" pitchFamily="18" charset="0"/>
          </a:endParaRPr>
        </a:p>
      </dgm:t>
    </dgm:pt>
    <dgm:pt modelId="{29C2005D-403B-48D4-8D58-26EBA0348A75}" type="parTrans" cxnId="{BE491878-370A-4BE4-9F3C-D3E18022F61B}">
      <dgm:prSet/>
      <dgm:spPr/>
      <dgm:t>
        <a:bodyPr/>
        <a:lstStyle/>
        <a:p>
          <a:endParaRPr lang="ru-RU"/>
        </a:p>
      </dgm:t>
    </dgm:pt>
    <dgm:pt modelId="{8F0A0CA5-47F9-4E01-A308-85DE55AA4D06}" type="sibTrans" cxnId="{BE491878-370A-4BE4-9F3C-D3E18022F61B}">
      <dgm:prSet/>
      <dgm:spPr>
        <a:solidFill>
          <a:schemeClr val="tx1">
            <a:alpha val="90000"/>
          </a:schemeClr>
        </a:solidFill>
        <a:ln>
          <a:solidFill>
            <a:schemeClr val="bg1">
              <a:alpha val="90000"/>
            </a:schemeClr>
          </a:solidFill>
        </a:ln>
      </dgm:spPr>
      <dgm:t>
        <a:bodyPr/>
        <a:lstStyle/>
        <a:p>
          <a:endParaRPr lang="ru-RU"/>
        </a:p>
      </dgm:t>
    </dgm:pt>
    <dgm:pt modelId="{58ECA61E-FA18-4FDD-BDED-EB783F3CD210}">
      <dgm:prSet phldrT="[Текст]" custT="1"/>
      <dgm:spPr>
        <a:solidFill>
          <a:schemeClr val="bg1"/>
        </a:solidFill>
        <a:ln>
          <a:solidFill>
            <a:srgbClr val="0B4E7B"/>
          </a:solidFill>
        </a:ln>
      </dgm:spPr>
      <dgm:t>
        <a:bodyPr/>
        <a:lstStyle/>
        <a:p>
          <a:r>
            <a:rPr lang="uz-Cyrl-UZ" sz="1800" b="0" dirty="0">
              <a:solidFill>
                <a:srgbClr val="0B4E7B"/>
              </a:solidFill>
              <a:latin typeface="Times New Roman" panose="02020603050405020304" pitchFamily="18" charset="0"/>
              <a:cs typeface="Times New Roman" panose="02020603050405020304" pitchFamily="18" charset="0"/>
            </a:rPr>
            <a:t>Oʻziga aloqador shaxslarga taalluqli masalalar boʻyicha qarorlar qabul qilishda ishtirok etayotgan boʻlsa</a:t>
          </a:r>
          <a:r>
            <a:rPr lang="uz-Cyrl-UZ" sz="1800" b="0" noProof="0" dirty="0">
              <a:solidFill>
                <a:srgbClr val="0B4E7B"/>
              </a:solidFill>
              <a:latin typeface="Times New Roman" panose="02020603050405020304" pitchFamily="18" charset="0"/>
              <a:cs typeface="Times New Roman" panose="02020603050405020304" pitchFamily="18" charset="0"/>
            </a:rPr>
            <a:t>;</a:t>
          </a:r>
        </a:p>
      </dgm:t>
    </dgm:pt>
    <dgm:pt modelId="{C2BF22A6-5F49-46FD-9478-25AF5D56F73C}" type="parTrans" cxnId="{FB1F4F63-09D6-42B0-A5F7-895E79D34E64}">
      <dgm:prSet/>
      <dgm:spPr/>
      <dgm:t>
        <a:bodyPr/>
        <a:lstStyle/>
        <a:p>
          <a:endParaRPr lang="ru-RU"/>
        </a:p>
      </dgm:t>
    </dgm:pt>
    <dgm:pt modelId="{647410CE-DE69-4281-B451-61AAE47B1FE0}" type="sibTrans" cxnId="{FB1F4F63-09D6-42B0-A5F7-895E79D34E64}">
      <dgm:prSet/>
      <dgm:spPr>
        <a:solidFill>
          <a:schemeClr val="tx1">
            <a:alpha val="90000"/>
          </a:schemeClr>
        </a:solidFill>
        <a:ln>
          <a:solidFill>
            <a:schemeClr val="bg1">
              <a:alpha val="90000"/>
            </a:schemeClr>
          </a:solidFill>
        </a:ln>
      </dgm:spPr>
      <dgm:t>
        <a:bodyPr/>
        <a:lstStyle/>
        <a:p>
          <a:endParaRPr lang="ru-RU"/>
        </a:p>
      </dgm:t>
    </dgm:pt>
    <dgm:pt modelId="{E6BBC9B1-4D68-4BC0-A696-06375995FBD2}">
      <dgm:prSet phldrT="[Текст]" custT="1"/>
      <dgm:spPr>
        <a:solidFill>
          <a:schemeClr val="bg1"/>
        </a:solidFill>
        <a:ln>
          <a:solidFill>
            <a:srgbClr val="0B4E7B"/>
          </a:solidFill>
        </a:ln>
      </dgm:spPr>
      <dgm:t>
        <a:bodyPr/>
        <a:lstStyle/>
        <a:p>
          <a:r>
            <a:rPr lang="uz-Cyrl-UZ" sz="1800" kern="1200" dirty="0">
              <a:solidFill>
                <a:srgbClr val="0B4E7B"/>
              </a:solidFill>
              <a:latin typeface="Times New Roman" panose="02020603050405020304" pitchFamily="18" charset="0"/>
              <a:ea typeface="+mn-ea"/>
              <a:cs typeface="Times New Roman" panose="02020603050405020304" pitchFamily="18" charset="0"/>
            </a:rPr>
            <a:t>Yaqin qarindoshi tekshiruv oʻtkazilayotgan obyektda (yuridik shaxsda) tekshiruv yoʻnalishi boʻyicha masʼul mansabdor shaxs sifatida ishlayotgan boʻlsa yoki mazkur tekshiruv obyekti (yuridik shaxs) unga aloqador shaxs boʻlsa</a:t>
          </a:r>
          <a:r>
            <a:rPr lang="uz-Cyrl-UZ" sz="1600" b="0" kern="1200" noProof="0" dirty="0">
              <a:solidFill>
                <a:srgbClr val="0B4E7B"/>
              </a:solidFill>
              <a:latin typeface="Times New Roman" panose="02020603050405020304" pitchFamily="18" charset="0"/>
              <a:cs typeface="Times New Roman" panose="02020603050405020304" pitchFamily="18" charset="0"/>
            </a:rPr>
            <a:t>;</a:t>
          </a:r>
          <a:endParaRPr lang="uz-Cyrl-UZ" sz="1600" kern="1200" noProof="0" dirty="0">
            <a:solidFill>
              <a:srgbClr val="0B4E7B"/>
            </a:solidFill>
            <a:latin typeface="Times New Roman" panose="02020603050405020304" pitchFamily="18" charset="0"/>
            <a:cs typeface="Times New Roman" panose="02020603050405020304" pitchFamily="18" charset="0"/>
          </a:endParaRPr>
        </a:p>
      </dgm:t>
    </dgm:pt>
    <dgm:pt modelId="{D64A1705-C7E7-40EE-A049-1471C80AC366}" type="parTrans" cxnId="{477383F6-9687-48F5-B4D7-12CD8D3C00F7}">
      <dgm:prSet/>
      <dgm:spPr/>
      <dgm:t>
        <a:bodyPr/>
        <a:lstStyle/>
        <a:p>
          <a:endParaRPr lang="ru-RU"/>
        </a:p>
      </dgm:t>
    </dgm:pt>
    <dgm:pt modelId="{4C441194-3AD0-45B1-8239-6C5ACEA3096A}" type="sibTrans" cxnId="{477383F6-9687-48F5-B4D7-12CD8D3C00F7}">
      <dgm:prSet/>
      <dgm:spPr/>
      <dgm:t>
        <a:bodyPr/>
        <a:lstStyle/>
        <a:p>
          <a:endParaRPr lang="ru-RU"/>
        </a:p>
      </dgm:t>
    </dgm:pt>
    <dgm:pt modelId="{05B540E1-64A9-49A0-86ED-8E2BA0F9D732}" type="pres">
      <dgm:prSet presAssocID="{24DE4498-F508-4A0E-A4C0-B6622D9024D7}" presName="outerComposite" presStyleCnt="0">
        <dgm:presLayoutVars>
          <dgm:chMax val="5"/>
          <dgm:dir/>
          <dgm:resizeHandles val="exact"/>
        </dgm:presLayoutVars>
      </dgm:prSet>
      <dgm:spPr/>
    </dgm:pt>
    <dgm:pt modelId="{7AB33FAD-E2F0-451A-A58D-B14AFC9A9971}" type="pres">
      <dgm:prSet presAssocID="{24DE4498-F508-4A0E-A4C0-B6622D9024D7}" presName="dummyMaxCanvas" presStyleCnt="0">
        <dgm:presLayoutVars/>
      </dgm:prSet>
      <dgm:spPr/>
    </dgm:pt>
    <dgm:pt modelId="{CD00021D-E422-4D30-9CA5-61F47A35C8BE}" type="pres">
      <dgm:prSet presAssocID="{24DE4498-F508-4A0E-A4C0-B6622D9024D7}" presName="ThreeNodes_1" presStyleLbl="node1" presStyleIdx="0" presStyleCnt="3" custLinFactNeighborX="-99" custLinFactNeighborY="-13814">
        <dgm:presLayoutVars>
          <dgm:bulletEnabled val="1"/>
        </dgm:presLayoutVars>
      </dgm:prSet>
      <dgm:spPr/>
    </dgm:pt>
    <dgm:pt modelId="{DA3A4427-F5F5-479B-9DDA-22EC89BD3CFC}" type="pres">
      <dgm:prSet presAssocID="{24DE4498-F508-4A0E-A4C0-B6622D9024D7}" presName="ThreeNodes_2" presStyleLbl="node1" presStyleIdx="1" presStyleCnt="3">
        <dgm:presLayoutVars>
          <dgm:bulletEnabled val="1"/>
        </dgm:presLayoutVars>
      </dgm:prSet>
      <dgm:spPr/>
    </dgm:pt>
    <dgm:pt modelId="{17B766D9-C7A1-49DE-B365-9912624FE9E7}" type="pres">
      <dgm:prSet presAssocID="{24DE4498-F508-4A0E-A4C0-B6622D9024D7}" presName="ThreeNodes_3" presStyleLbl="node1" presStyleIdx="2" presStyleCnt="3">
        <dgm:presLayoutVars>
          <dgm:bulletEnabled val="1"/>
        </dgm:presLayoutVars>
      </dgm:prSet>
      <dgm:spPr/>
    </dgm:pt>
    <dgm:pt modelId="{2A13C6A9-CF65-4A6B-953A-02E137DBDE9B}" type="pres">
      <dgm:prSet presAssocID="{24DE4498-F508-4A0E-A4C0-B6622D9024D7}" presName="ThreeConn_1-2" presStyleLbl="fgAccFollowNode1" presStyleIdx="0" presStyleCnt="2">
        <dgm:presLayoutVars>
          <dgm:bulletEnabled val="1"/>
        </dgm:presLayoutVars>
      </dgm:prSet>
      <dgm:spPr/>
    </dgm:pt>
    <dgm:pt modelId="{68B72617-4156-4F06-8E46-930F3D4B4784}" type="pres">
      <dgm:prSet presAssocID="{24DE4498-F508-4A0E-A4C0-B6622D9024D7}" presName="ThreeConn_2-3" presStyleLbl="fgAccFollowNode1" presStyleIdx="1" presStyleCnt="2">
        <dgm:presLayoutVars>
          <dgm:bulletEnabled val="1"/>
        </dgm:presLayoutVars>
      </dgm:prSet>
      <dgm:spPr/>
    </dgm:pt>
    <dgm:pt modelId="{94FB9C24-2F9E-4E07-8E81-193478FC5CEB}" type="pres">
      <dgm:prSet presAssocID="{24DE4498-F508-4A0E-A4C0-B6622D9024D7}" presName="ThreeNodes_1_text" presStyleLbl="node1" presStyleIdx="2" presStyleCnt="3">
        <dgm:presLayoutVars>
          <dgm:bulletEnabled val="1"/>
        </dgm:presLayoutVars>
      </dgm:prSet>
      <dgm:spPr/>
    </dgm:pt>
    <dgm:pt modelId="{3D4074AA-D248-4C0F-8EA3-A5C8C1688FDB}" type="pres">
      <dgm:prSet presAssocID="{24DE4498-F508-4A0E-A4C0-B6622D9024D7}" presName="ThreeNodes_2_text" presStyleLbl="node1" presStyleIdx="2" presStyleCnt="3">
        <dgm:presLayoutVars>
          <dgm:bulletEnabled val="1"/>
        </dgm:presLayoutVars>
      </dgm:prSet>
      <dgm:spPr/>
    </dgm:pt>
    <dgm:pt modelId="{7EA90FDF-D4CE-4AB1-9623-1B2E99A3F6D3}" type="pres">
      <dgm:prSet presAssocID="{24DE4498-F508-4A0E-A4C0-B6622D9024D7}" presName="ThreeNodes_3_text" presStyleLbl="node1" presStyleIdx="2" presStyleCnt="3">
        <dgm:presLayoutVars>
          <dgm:bulletEnabled val="1"/>
        </dgm:presLayoutVars>
      </dgm:prSet>
      <dgm:spPr/>
    </dgm:pt>
  </dgm:ptLst>
  <dgm:cxnLst>
    <dgm:cxn modelId="{74161E05-AD75-4B34-8297-81DAB10EE9AD}" type="presOf" srcId="{E6BBC9B1-4D68-4BC0-A696-06375995FBD2}" destId="{17B766D9-C7A1-49DE-B365-9912624FE9E7}" srcOrd="0" destOrd="0" presId="urn:microsoft.com/office/officeart/2005/8/layout/vProcess5"/>
    <dgm:cxn modelId="{05F59E26-2639-4776-AB2B-E895432081F0}" type="presOf" srcId="{E6BBC9B1-4D68-4BC0-A696-06375995FBD2}" destId="{7EA90FDF-D4CE-4AB1-9623-1B2E99A3F6D3}" srcOrd="1" destOrd="0" presId="urn:microsoft.com/office/officeart/2005/8/layout/vProcess5"/>
    <dgm:cxn modelId="{253A0130-2DEC-43BA-A2D5-595E4C4EAE42}" type="presOf" srcId="{24DE4498-F508-4A0E-A4C0-B6622D9024D7}" destId="{05B540E1-64A9-49A0-86ED-8E2BA0F9D732}" srcOrd="0" destOrd="0" presId="urn:microsoft.com/office/officeart/2005/8/layout/vProcess5"/>
    <dgm:cxn modelId="{FB1F4F63-09D6-42B0-A5F7-895E79D34E64}" srcId="{24DE4498-F508-4A0E-A4C0-B6622D9024D7}" destId="{58ECA61E-FA18-4FDD-BDED-EB783F3CD210}" srcOrd="1" destOrd="0" parTransId="{C2BF22A6-5F49-46FD-9478-25AF5D56F73C}" sibTransId="{647410CE-DE69-4281-B451-61AAE47B1FE0}"/>
    <dgm:cxn modelId="{74AD186A-89F6-4BD2-AC3D-57A65284D181}" type="presOf" srcId="{2D97E20F-E6E6-42B9-A741-91E7EB9A7FD8}" destId="{CD00021D-E422-4D30-9CA5-61F47A35C8BE}" srcOrd="0" destOrd="0" presId="urn:microsoft.com/office/officeart/2005/8/layout/vProcess5"/>
    <dgm:cxn modelId="{EBB1AF70-4D1F-479B-929F-D211145113E5}" type="presOf" srcId="{8F0A0CA5-47F9-4E01-A308-85DE55AA4D06}" destId="{2A13C6A9-CF65-4A6B-953A-02E137DBDE9B}" srcOrd="0" destOrd="0" presId="urn:microsoft.com/office/officeart/2005/8/layout/vProcess5"/>
    <dgm:cxn modelId="{A554CA76-D9B2-464F-A57B-7004DC6C4F96}" type="presOf" srcId="{2D97E20F-E6E6-42B9-A741-91E7EB9A7FD8}" destId="{94FB9C24-2F9E-4E07-8E81-193478FC5CEB}" srcOrd="1" destOrd="0" presId="urn:microsoft.com/office/officeart/2005/8/layout/vProcess5"/>
    <dgm:cxn modelId="{BE491878-370A-4BE4-9F3C-D3E18022F61B}" srcId="{24DE4498-F508-4A0E-A4C0-B6622D9024D7}" destId="{2D97E20F-E6E6-42B9-A741-91E7EB9A7FD8}" srcOrd="0" destOrd="0" parTransId="{29C2005D-403B-48D4-8D58-26EBA0348A75}" sibTransId="{8F0A0CA5-47F9-4E01-A308-85DE55AA4D06}"/>
    <dgm:cxn modelId="{7B1849A2-D408-4D06-9782-CA28E948F864}" type="presOf" srcId="{58ECA61E-FA18-4FDD-BDED-EB783F3CD210}" destId="{DA3A4427-F5F5-479B-9DDA-22EC89BD3CFC}" srcOrd="0" destOrd="0" presId="urn:microsoft.com/office/officeart/2005/8/layout/vProcess5"/>
    <dgm:cxn modelId="{381047C8-CCA6-47E4-977C-A6BD0219D734}" type="presOf" srcId="{58ECA61E-FA18-4FDD-BDED-EB783F3CD210}" destId="{3D4074AA-D248-4C0F-8EA3-A5C8C1688FDB}" srcOrd="1" destOrd="0" presId="urn:microsoft.com/office/officeart/2005/8/layout/vProcess5"/>
    <dgm:cxn modelId="{477383F6-9687-48F5-B4D7-12CD8D3C00F7}" srcId="{24DE4498-F508-4A0E-A4C0-B6622D9024D7}" destId="{E6BBC9B1-4D68-4BC0-A696-06375995FBD2}" srcOrd="2" destOrd="0" parTransId="{D64A1705-C7E7-40EE-A049-1471C80AC366}" sibTransId="{4C441194-3AD0-45B1-8239-6C5ACEA3096A}"/>
    <dgm:cxn modelId="{0634ECFC-DD32-4692-8A20-EFD5E2A53593}" type="presOf" srcId="{647410CE-DE69-4281-B451-61AAE47B1FE0}" destId="{68B72617-4156-4F06-8E46-930F3D4B4784}" srcOrd="0" destOrd="0" presId="urn:microsoft.com/office/officeart/2005/8/layout/vProcess5"/>
    <dgm:cxn modelId="{63D49F35-610A-43C5-B38E-1C089A0977FE}" type="presParOf" srcId="{05B540E1-64A9-49A0-86ED-8E2BA0F9D732}" destId="{7AB33FAD-E2F0-451A-A58D-B14AFC9A9971}" srcOrd="0" destOrd="0" presId="urn:microsoft.com/office/officeart/2005/8/layout/vProcess5"/>
    <dgm:cxn modelId="{8FA2E197-16B8-4E16-A6D4-671BF4391E4D}" type="presParOf" srcId="{05B540E1-64A9-49A0-86ED-8E2BA0F9D732}" destId="{CD00021D-E422-4D30-9CA5-61F47A35C8BE}" srcOrd="1" destOrd="0" presId="urn:microsoft.com/office/officeart/2005/8/layout/vProcess5"/>
    <dgm:cxn modelId="{B09F1882-D95C-432A-ABD5-005DB052DA8E}" type="presParOf" srcId="{05B540E1-64A9-49A0-86ED-8E2BA0F9D732}" destId="{DA3A4427-F5F5-479B-9DDA-22EC89BD3CFC}" srcOrd="2" destOrd="0" presId="urn:microsoft.com/office/officeart/2005/8/layout/vProcess5"/>
    <dgm:cxn modelId="{1779D065-607C-42DA-851F-535ECC9F029C}" type="presParOf" srcId="{05B540E1-64A9-49A0-86ED-8E2BA0F9D732}" destId="{17B766D9-C7A1-49DE-B365-9912624FE9E7}" srcOrd="3" destOrd="0" presId="urn:microsoft.com/office/officeart/2005/8/layout/vProcess5"/>
    <dgm:cxn modelId="{79C6ADE3-8ED8-4AF1-8AAE-BE51FA2DD996}" type="presParOf" srcId="{05B540E1-64A9-49A0-86ED-8E2BA0F9D732}" destId="{2A13C6A9-CF65-4A6B-953A-02E137DBDE9B}" srcOrd="4" destOrd="0" presId="urn:microsoft.com/office/officeart/2005/8/layout/vProcess5"/>
    <dgm:cxn modelId="{74445547-73E3-4E4B-A4AF-A227F6291A85}" type="presParOf" srcId="{05B540E1-64A9-49A0-86ED-8E2BA0F9D732}" destId="{68B72617-4156-4F06-8E46-930F3D4B4784}" srcOrd="5" destOrd="0" presId="urn:microsoft.com/office/officeart/2005/8/layout/vProcess5"/>
    <dgm:cxn modelId="{8E575DF5-AFE4-4562-8428-AA9CD3F73BFE}" type="presParOf" srcId="{05B540E1-64A9-49A0-86ED-8E2BA0F9D732}" destId="{94FB9C24-2F9E-4E07-8E81-193478FC5CEB}" srcOrd="6" destOrd="0" presId="urn:microsoft.com/office/officeart/2005/8/layout/vProcess5"/>
    <dgm:cxn modelId="{84B78298-9F09-41DB-8209-36162BCA2A99}" type="presParOf" srcId="{05B540E1-64A9-49A0-86ED-8E2BA0F9D732}" destId="{3D4074AA-D248-4C0F-8EA3-A5C8C1688FDB}" srcOrd="7" destOrd="0" presId="urn:microsoft.com/office/officeart/2005/8/layout/vProcess5"/>
    <dgm:cxn modelId="{4E66A51E-93D8-41F3-8FEC-9EE5FC624DBD}" type="presParOf" srcId="{05B540E1-64A9-49A0-86ED-8E2BA0F9D732}" destId="{7EA90FDF-D4CE-4AB1-9623-1B2E99A3F6D3}"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317EBE-DADD-4660-A1EA-2A93A06FBDAC}" type="doc">
      <dgm:prSet loTypeId="urn:microsoft.com/office/officeart/2005/8/layout/bProcess3" loCatId="process" qsTypeId="urn:microsoft.com/office/officeart/2005/8/quickstyle/simple4" qsCatId="simple" csTypeId="urn:microsoft.com/office/officeart/2005/8/colors/accent0_2" csCatId="mainScheme" phldr="1"/>
      <dgm:spPr/>
      <dgm:t>
        <a:bodyPr/>
        <a:lstStyle/>
        <a:p>
          <a:endParaRPr lang="ru-RU"/>
        </a:p>
      </dgm:t>
    </dgm:pt>
    <dgm:pt modelId="{CEEFD96D-D9EC-4D59-90D5-E598A9ABAC3D}">
      <dgm:prSet phldrT="[Текст]" custT="1"/>
      <dgm:spPr/>
      <dgm:t>
        <a:bodyPr/>
        <a:lstStyle/>
        <a:p>
          <a:r>
            <a:rPr lang="uz-Cyrl-UZ" sz="1800" b="0" dirty="0">
              <a:solidFill>
                <a:srgbClr val="0B4E7B"/>
              </a:solidFill>
              <a:latin typeface="Times New Roman" panose="02020603050405020304" pitchFamily="18" charset="0"/>
              <a:cs typeface="Times New Roman" panose="02020603050405020304" pitchFamily="18" charset="0"/>
            </a:rPr>
            <a:t>Manfaatlar toʻqnashuvi toʻgʻrisida xabar bermaslik </a:t>
          </a:r>
          <a:r>
            <a:rPr lang="uz-Cyrl-UZ" sz="1800" b="1" dirty="0">
              <a:solidFill>
                <a:srgbClr val="0B4E7B"/>
              </a:solidFill>
              <a:latin typeface="Times New Roman" panose="02020603050405020304" pitchFamily="18" charset="0"/>
              <a:cs typeface="Times New Roman" panose="02020603050405020304" pitchFamily="18" charset="0"/>
            </a:rPr>
            <a:t>BHMning </a:t>
          </a:r>
          <a:br>
            <a:rPr lang="en-US" sz="1800" b="1" dirty="0">
              <a:solidFill>
                <a:srgbClr val="0B4E7B"/>
              </a:solidFill>
              <a:latin typeface="Times New Roman" panose="02020603050405020304" pitchFamily="18" charset="0"/>
              <a:cs typeface="Times New Roman" panose="02020603050405020304" pitchFamily="18" charset="0"/>
            </a:rPr>
          </a:br>
          <a:r>
            <a:rPr lang="uz-Cyrl-UZ" sz="1800" b="1" dirty="0">
              <a:solidFill>
                <a:srgbClr val="0B4E7B"/>
              </a:solidFill>
              <a:latin typeface="Times New Roman" panose="02020603050405020304" pitchFamily="18" charset="0"/>
              <a:cs typeface="Times New Roman" panose="02020603050405020304" pitchFamily="18" charset="0"/>
            </a:rPr>
            <a:t>3 baravaridan </a:t>
          </a:r>
          <a:br>
            <a:rPr lang="uz-Cyrl-UZ" sz="1800" b="1" dirty="0">
              <a:solidFill>
                <a:srgbClr val="0B4E7B"/>
              </a:solidFill>
              <a:latin typeface="Times New Roman" panose="02020603050405020304" pitchFamily="18" charset="0"/>
              <a:cs typeface="Times New Roman" panose="02020603050405020304" pitchFamily="18" charset="0"/>
            </a:rPr>
          </a:br>
          <a:r>
            <a:rPr lang="uz-Cyrl-UZ" sz="1800" b="1" dirty="0">
              <a:solidFill>
                <a:srgbClr val="0B4E7B"/>
              </a:solidFill>
              <a:latin typeface="Times New Roman" panose="02020603050405020304" pitchFamily="18" charset="0"/>
              <a:cs typeface="Times New Roman" panose="02020603050405020304" pitchFamily="18" charset="0"/>
            </a:rPr>
            <a:t>5 baravarigacha</a:t>
          </a:r>
          <a:r>
            <a:rPr lang="uz-Cyrl-UZ" sz="1800" b="0" dirty="0">
              <a:solidFill>
                <a:srgbClr val="0B4E7B"/>
              </a:solidFill>
              <a:latin typeface="Times New Roman" panose="02020603050405020304" pitchFamily="18" charset="0"/>
              <a:cs typeface="Times New Roman" panose="02020603050405020304" pitchFamily="18" charset="0"/>
            </a:rPr>
            <a:t> miqdorda jarima solishga sabab boʻladi</a:t>
          </a:r>
          <a:endParaRPr lang="uz-Cyrl-UZ" sz="1800" b="0" noProof="0" dirty="0">
            <a:solidFill>
              <a:srgbClr val="0B4E7B"/>
            </a:solidFill>
            <a:latin typeface="Times New Roman" panose="02020603050405020304" pitchFamily="18" charset="0"/>
            <a:cs typeface="Times New Roman" panose="02020603050405020304" pitchFamily="18" charset="0"/>
          </a:endParaRPr>
        </a:p>
      </dgm:t>
    </dgm:pt>
    <dgm:pt modelId="{E0869688-6C4F-4D0E-8D09-F6A8767CE059}" type="parTrans" cxnId="{CF853530-957D-4684-BDDC-13BF99E8B328}">
      <dgm:prSet/>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7DE5462A-080F-4E37-9A57-22C24917FC71}" type="sibTrans" cxnId="{CF853530-957D-4684-BDDC-13BF99E8B328}">
      <dgm:prSet custT="1"/>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B145DC72-67E3-48B5-9871-BCA846E54AFF}">
      <dgm:prSet phldrT="[Текст]" custT="1"/>
      <dgm:spPr/>
      <dgm:t>
        <a:bodyPr/>
        <a:lstStyle/>
        <a:p>
          <a:r>
            <a:rPr lang="uz-Cyrl-UZ" sz="1800" b="0" dirty="0">
              <a:solidFill>
                <a:srgbClr val="0B4E7B"/>
              </a:solidFill>
              <a:latin typeface="Times New Roman" panose="02020603050405020304" pitchFamily="18" charset="0"/>
              <a:cs typeface="Times New Roman" panose="02020603050405020304" pitchFamily="18" charset="0"/>
            </a:rPr>
            <a:t>Agar ushbu huquqbuzarlik </a:t>
          </a:r>
          <a:br>
            <a:rPr lang="uz-Cyrl-UZ" sz="1800" b="0" dirty="0">
              <a:solidFill>
                <a:srgbClr val="0B4E7B"/>
              </a:solidFill>
              <a:latin typeface="Times New Roman" panose="02020603050405020304" pitchFamily="18" charset="0"/>
              <a:cs typeface="Times New Roman" panose="02020603050405020304" pitchFamily="18" charset="0"/>
            </a:rPr>
          </a:br>
          <a:r>
            <a:rPr lang="uz-Cyrl-UZ" sz="1800" b="1" dirty="0">
              <a:solidFill>
                <a:srgbClr val="0B4E7B"/>
              </a:solidFill>
              <a:latin typeface="Times New Roman" panose="02020603050405020304" pitchFamily="18" charset="0"/>
              <a:cs typeface="Times New Roman" panose="02020603050405020304" pitchFamily="18" charset="0"/>
            </a:rPr>
            <a:t>1 yil davomida</a:t>
          </a:r>
          <a:r>
            <a:rPr lang="uz-Cyrl-UZ" sz="1800" b="0" dirty="0">
              <a:solidFill>
                <a:srgbClr val="0B4E7B"/>
              </a:solidFill>
              <a:latin typeface="Times New Roman" panose="02020603050405020304" pitchFamily="18" charset="0"/>
              <a:cs typeface="Times New Roman" panose="02020603050405020304" pitchFamily="18" charset="0"/>
            </a:rPr>
            <a:t> takroran </a:t>
          </a:r>
          <a:br>
            <a:rPr lang="uz-Cyrl-UZ" sz="1800" b="0" dirty="0">
              <a:solidFill>
                <a:srgbClr val="0B4E7B"/>
              </a:solidFill>
              <a:latin typeface="Times New Roman" panose="02020603050405020304" pitchFamily="18" charset="0"/>
              <a:cs typeface="Times New Roman" panose="02020603050405020304" pitchFamily="18" charset="0"/>
            </a:rPr>
          </a:br>
          <a:r>
            <a:rPr lang="uz-Cyrl-UZ" sz="1800" b="0" dirty="0">
              <a:solidFill>
                <a:srgbClr val="0B4E7B"/>
              </a:solidFill>
              <a:latin typeface="Times New Roman" panose="02020603050405020304" pitchFamily="18" charset="0"/>
              <a:cs typeface="Times New Roman" panose="02020603050405020304" pitchFamily="18" charset="0"/>
            </a:rPr>
            <a:t>sodir etilsa, </a:t>
          </a:r>
          <a:r>
            <a:rPr lang="uz-Cyrl-UZ" sz="1800" b="1" dirty="0">
              <a:solidFill>
                <a:srgbClr val="0B4E7B"/>
              </a:solidFill>
              <a:latin typeface="Times New Roman" panose="02020603050405020304" pitchFamily="18" charset="0"/>
              <a:cs typeface="Times New Roman" panose="02020603050405020304" pitchFamily="18" charset="0"/>
            </a:rPr>
            <a:t>BHMning </a:t>
          </a:r>
          <a:br>
            <a:rPr lang="uz-Cyrl-UZ" sz="1800" b="1" dirty="0">
              <a:solidFill>
                <a:srgbClr val="0B4E7B"/>
              </a:solidFill>
              <a:latin typeface="Times New Roman" panose="02020603050405020304" pitchFamily="18" charset="0"/>
              <a:cs typeface="Times New Roman" panose="02020603050405020304" pitchFamily="18" charset="0"/>
            </a:rPr>
          </a:br>
          <a:r>
            <a:rPr lang="uz-Cyrl-UZ" sz="1800" b="1" dirty="0">
              <a:solidFill>
                <a:srgbClr val="0B4E7B"/>
              </a:solidFill>
              <a:latin typeface="Times New Roman" panose="02020603050405020304" pitchFamily="18" charset="0"/>
              <a:cs typeface="Times New Roman" panose="02020603050405020304" pitchFamily="18" charset="0"/>
            </a:rPr>
            <a:t>5 baravaridan </a:t>
          </a:r>
          <a:br>
            <a:rPr lang="uz-Cyrl-UZ" sz="1800" b="1" dirty="0">
              <a:solidFill>
                <a:srgbClr val="0B4E7B"/>
              </a:solidFill>
              <a:latin typeface="Times New Roman" panose="02020603050405020304" pitchFamily="18" charset="0"/>
              <a:cs typeface="Times New Roman" panose="02020603050405020304" pitchFamily="18" charset="0"/>
            </a:rPr>
          </a:br>
          <a:r>
            <a:rPr lang="uz-Cyrl-UZ" sz="1800" b="1" dirty="0">
              <a:solidFill>
                <a:srgbClr val="0B4E7B"/>
              </a:solidFill>
              <a:latin typeface="Times New Roman" panose="02020603050405020304" pitchFamily="18" charset="0"/>
              <a:cs typeface="Times New Roman" panose="02020603050405020304" pitchFamily="18" charset="0"/>
            </a:rPr>
            <a:t>10 baravarigacha</a:t>
          </a:r>
          <a:r>
            <a:rPr lang="uz-Cyrl-UZ" sz="1800" b="0" dirty="0">
              <a:solidFill>
                <a:srgbClr val="0B4E7B"/>
              </a:solidFill>
              <a:latin typeface="Times New Roman" panose="02020603050405020304" pitchFamily="18" charset="0"/>
              <a:cs typeface="Times New Roman" panose="02020603050405020304" pitchFamily="18" charset="0"/>
            </a:rPr>
            <a:t> miqdorda jarima qoʻllaniladi</a:t>
          </a:r>
          <a:endParaRPr lang="uz-Cyrl-UZ" sz="1800" b="0" noProof="0" dirty="0">
            <a:solidFill>
              <a:srgbClr val="0B4E7B"/>
            </a:solidFill>
            <a:latin typeface="Times New Roman" panose="02020603050405020304" pitchFamily="18" charset="0"/>
            <a:cs typeface="Times New Roman" panose="02020603050405020304" pitchFamily="18" charset="0"/>
          </a:endParaRPr>
        </a:p>
      </dgm:t>
    </dgm:pt>
    <dgm:pt modelId="{439D0AE4-66B3-4806-92DD-F1EF7E5BED47}" type="parTrans" cxnId="{4A505783-213E-410D-A43E-5B77D51170F9}">
      <dgm:prSet/>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85ABBB58-1EE0-41AB-89A1-19D0CAADA0D5}" type="sibTrans" cxnId="{4A505783-213E-410D-A43E-5B77D51170F9}">
      <dgm:prSet custT="1"/>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5A0182D6-0023-4E17-A042-56FD574BD4B9}">
      <dgm:prSet phldrT="[Текст]" custT="1"/>
      <dgm:spPr/>
      <dgm:t>
        <a:bodyPr/>
        <a:lstStyle/>
        <a:p>
          <a:r>
            <a:rPr lang="uz-Cyrl-UZ" sz="1800" b="0" dirty="0">
              <a:solidFill>
                <a:srgbClr val="0B4E7B"/>
              </a:solidFill>
              <a:latin typeface="Times New Roman" panose="02020603050405020304" pitchFamily="18" charset="0"/>
              <a:cs typeface="Times New Roman" panose="02020603050405020304" pitchFamily="18" charset="0"/>
            </a:rPr>
            <a:t>Mansabdor shaxslar tomonidan mavjud yoki ehtimoliy manfaatlar toʻqnashuvini tartibga solish yuzasidan choralar koʻrmaganlik </a:t>
          </a:r>
          <a:r>
            <a:rPr lang="uz-Cyrl-UZ" sz="1800" b="1" dirty="0">
              <a:solidFill>
                <a:srgbClr val="0B4E7B"/>
              </a:solidFill>
              <a:latin typeface="Times New Roman" panose="02020603050405020304" pitchFamily="18" charset="0"/>
              <a:cs typeface="Times New Roman" panose="02020603050405020304" pitchFamily="18" charset="0"/>
            </a:rPr>
            <a:t>BHMning 5 baravaridan </a:t>
          </a:r>
          <a:br>
            <a:rPr lang="en-US" sz="1800" b="1" dirty="0">
              <a:solidFill>
                <a:srgbClr val="0B4E7B"/>
              </a:solidFill>
              <a:latin typeface="Times New Roman" panose="02020603050405020304" pitchFamily="18" charset="0"/>
              <a:cs typeface="Times New Roman" panose="02020603050405020304" pitchFamily="18" charset="0"/>
            </a:rPr>
          </a:br>
          <a:r>
            <a:rPr lang="uz-Cyrl-UZ" sz="1800" b="1" dirty="0">
              <a:solidFill>
                <a:srgbClr val="0B4E7B"/>
              </a:solidFill>
              <a:latin typeface="Times New Roman" panose="02020603050405020304" pitchFamily="18" charset="0"/>
              <a:cs typeface="Times New Roman" panose="02020603050405020304" pitchFamily="18" charset="0"/>
            </a:rPr>
            <a:t>10 baravarigacha</a:t>
          </a:r>
          <a:r>
            <a:rPr lang="uz-Cyrl-UZ" sz="1800" b="0" dirty="0">
              <a:solidFill>
                <a:srgbClr val="0B4E7B"/>
              </a:solidFill>
              <a:latin typeface="Times New Roman" panose="02020603050405020304" pitchFamily="18" charset="0"/>
              <a:cs typeface="Times New Roman" panose="02020603050405020304" pitchFamily="18" charset="0"/>
            </a:rPr>
            <a:t> miqdorda jarima solishga sabab boʻladi</a:t>
          </a:r>
          <a:endParaRPr lang="uz-Cyrl-UZ" sz="1800" b="0" noProof="0" dirty="0">
            <a:solidFill>
              <a:srgbClr val="0B4E7B"/>
            </a:solidFill>
            <a:latin typeface="Times New Roman" panose="02020603050405020304" pitchFamily="18" charset="0"/>
            <a:cs typeface="Times New Roman" panose="02020603050405020304" pitchFamily="18" charset="0"/>
          </a:endParaRPr>
        </a:p>
      </dgm:t>
    </dgm:pt>
    <dgm:pt modelId="{62EE22BA-8CD6-42F6-9E1C-4750A2981288}" type="parTrans" cxnId="{5CA1ECA0-4709-4AE3-8432-8130BF1FF26A}">
      <dgm:prSet/>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0296E2B8-419D-439F-A4AD-0D5069FCC0ED}" type="sibTrans" cxnId="{5CA1ECA0-4709-4AE3-8432-8130BF1FF26A}">
      <dgm:prSet custT="1"/>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75AEB59E-C476-4278-9B5F-FCA86E5ABD8A}">
      <dgm:prSet phldrT="[Текст]" custT="1"/>
      <dgm:spPr/>
      <dgm:t>
        <a:bodyPr/>
        <a:lstStyle/>
        <a:p>
          <a:r>
            <a:rPr lang="uz-Cyrl-UZ" sz="1800" b="0" dirty="0">
              <a:solidFill>
                <a:srgbClr val="0B4E7B"/>
              </a:solidFill>
              <a:latin typeface="Times New Roman" panose="02020603050405020304" pitchFamily="18" charset="0"/>
              <a:cs typeface="Times New Roman" panose="02020603050405020304" pitchFamily="18" charset="0"/>
            </a:rPr>
            <a:t>Agar ushbu huquqbuzarlik </a:t>
          </a:r>
          <a:r>
            <a:rPr lang="uz-Cyrl-UZ" sz="1800" b="1" dirty="0">
              <a:solidFill>
                <a:srgbClr val="0B4E7B"/>
              </a:solidFill>
              <a:latin typeface="Times New Roman" panose="02020603050405020304" pitchFamily="18" charset="0"/>
              <a:cs typeface="Times New Roman" panose="02020603050405020304" pitchFamily="18" charset="0"/>
            </a:rPr>
            <a:t>1 yil</a:t>
          </a:r>
          <a:r>
            <a:rPr lang="uz-Cyrl-UZ" sz="1800" b="0" dirty="0">
              <a:solidFill>
                <a:srgbClr val="0B4E7B"/>
              </a:solidFill>
              <a:latin typeface="Times New Roman" panose="02020603050405020304" pitchFamily="18" charset="0"/>
              <a:cs typeface="Times New Roman" panose="02020603050405020304" pitchFamily="18" charset="0"/>
            </a:rPr>
            <a:t> davomida takroran sodir etilsa, </a:t>
          </a:r>
          <a:r>
            <a:rPr lang="uz-Cyrl-UZ" sz="1800" b="1" dirty="0">
              <a:solidFill>
                <a:srgbClr val="0B4E7B"/>
              </a:solidFill>
              <a:latin typeface="Times New Roman" panose="02020603050405020304" pitchFamily="18" charset="0"/>
              <a:cs typeface="Times New Roman" panose="02020603050405020304" pitchFamily="18" charset="0"/>
            </a:rPr>
            <a:t>BHMning 10 baravaridan </a:t>
          </a:r>
          <a:br>
            <a:rPr lang="en-US" sz="1800" b="1" dirty="0">
              <a:solidFill>
                <a:srgbClr val="0B4E7B"/>
              </a:solidFill>
              <a:latin typeface="Times New Roman" panose="02020603050405020304" pitchFamily="18" charset="0"/>
              <a:cs typeface="Times New Roman" panose="02020603050405020304" pitchFamily="18" charset="0"/>
            </a:rPr>
          </a:br>
          <a:r>
            <a:rPr lang="uz-Cyrl-UZ" sz="1800" b="1" dirty="0">
              <a:solidFill>
                <a:srgbClr val="0B4E7B"/>
              </a:solidFill>
              <a:latin typeface="Times New Roman" panose="02020603050405020304" pitchFamily="18" charset="0"/>
              <a:cs typeface="Times New Roman" panose="02020603050405020304" pitchFamily="18" charset="0"/>
            </a:rPr>
            <a:t>15 baravarigacha</a:t>
          </a:r>
          <a:r>
            <a:rPr lang="uz-Cyrl-UZ" sz="1800" b="0" dirty="0">
              <a:solidFill>
                <a:srgbClr val="0B4E7B"/>
              </a:solidFill>
              <a:latin typeface="Times New Roman" panose="02020603050405020304" pitchFamily="18" charset="0"/>
              <a:cs typeface="Times New Roman" panose="02020603050405020304" pitchFamily="18" charset="0"/>
            </a:rPr>
            <a:t> miqdorda jarima qoʻllanilishiga sabab boʻladi</a:t>
          </a:r>
          <a:endParaRPr lang="uz-Cyrl-UZ" sz="1800" b="0" noProof="0" dirty="0">
            <a:solidFill>
              <a:srgbClr val="0B4E7B"/>
            </a:solidFill>
            <a:latin typeface="Times New Roman" panose="02020603050405020304" pitchFamily="18" charset="0"/>
            <a:cs typeface="Times New Roman" panose="02020603050405020304" pitchFamily="18" charset="0"/>
          </a:endParaRPr>
        </a:p>
      </dgm:t>
    </dgm:pt>
    <dgm:pt modelId="{02082D7B-AFB0-42FA-861C-CAB144BF68E4}" type="parTrans" cxnId="{AF6C27A7-C1A2-4658-B794-193010FE09BE}">
      <dgm:prSet/>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2AC0D1BE-85B7-4E71-BCDC-B598FCFDEC5D}" type="sibTrans" cxnId="{AF6C27A7-C1A2-4658-B794-193010FE09BE}">
      <dgm:prSet/>
      <dgm:spPr/>
      <dgm:t>
        <a:bodyPr/>
        <a:lstStyle/>
        <a:p>
          <a:endParaRPr lang="ru-RU" sz="1800" b="0">
            <a:solidFill>
              <a:srgbClr val="0B4E7B"/>
            </a:solidFill>
            <a:latin typeface="Times New Roman" panose="02020603050405020304" pitchFamily="18" charset="0"/>
            <a:cs typeface="Times New Roman" panose="02020603050405020304" pitchFamily="18" charset="0"/>
          </a:endParaRPr>
        </a:p>
      </dgm:t>
    </dgm:pt>
    <dgm:pt modelId="{DD1EDB60-6CFA-4E81-9160-CD5FA19BA33F}" type="pres">
      <dgm:prSet presAssocID="{74317EBE-DADD-4660-A1EA-2A93A06FBDAC}" presName="Name0" presStyleCnt="0">
        <dgm:presLayoutVars>
          <dgm:dir/>
          <dgm:resizeHandles val="exact"/>
        </dgm:presLayoutVars>
      </dgm:prSet>
      <dgm:spPr/>
    </dgm:pt>
    <dgm:pt modelId="{C2A9D6FD-108E-4297-B96D-05B1CC797C39}" type="pres">
      <dgm:prSet presAssocID="{CEEFD96D-D9EC-4D59-90D5-E598A9ABAC3D}" presName="node" presStyleLbl="node1" presStyleIdx="0" presStyleCnt="4" custScaleX="126374">
        <dgm:presLayoutVars>
          <dgm:bulletEnabled val="1"/>
        </dgm:presLayoutVars>
      </dgm:prSet>
      <dgm:spPr/>
    </dgm:pt>
    <dgm:pt modelId="{77C4996C-6908-4371-9ABA-F8CBED7A3E3E}" type="pres">
      <dgm:prSet presAssocID="{7DE5462A-080F-4E37-9A57-22C24917FC71}" presName="sibTrans" presStyleLbl="sibTrans1D1" presStyleIdx="0" presStyleCnt="3"/>
      <dgm:spPr/>
    </dgm:pt>
    <dgm:pt modelId="{6EF2B4FA-5AFE-41C3-9DC4-563EB0E33D6E}" type="pres">
      <dgm:prSet presAssocID="{7DE5462A-080F-4E37-9A57-22C24917FC71}" presName="connectorText" presStyleLbl="sibTrans1D1" presStyleIdx="0" presStyleCnt="3"/>
      <dgm:spPr/>
    </dgm:pt>
    <dgm:pt modelId="{EDDC4BBB-E470-41C3-BECB-3BAD16D3CBBE}" type="pres">
      <dgm:prSet presAssocID="{B145DC72-67E3-48B5-9871-BCA846E54AFF}" presName="node" presStyleLbl="node1" presStyleIdx="1" presStyleCnt="4" custScaleX="135043">
        <dgm:presLayoutVars>
          <dgm:bulletEnabled val="1"/>
        </dgm:presLayoutVars>
      </dgm:prSet>
      <dgm:spPr/>
    </dgm:pt>
    <dgm:pt modelId="{BA4E1AC7-5BF7-47B3-AB0F-702CECB09FCE}" type="pres">
      <dgm:prSet presAssocID="{85ABBB58-1EE0-41AB-89A1-19D0CAADA0D5}" presName="sibTrans" presStyleLbl="sibTrans1D1" presStyleIdx="1" presStyleCnt="3"/>
      <dgm:spPr/>
    </dgm:pt>
    <dgm:pt modelId="{AE4E80C6-91F8-4786-A91F-E29A928C301C}" type="pres">
      <dgm:prSet presAssocID="{85ABBB58-1EE0-41AB-89A1-19D0CAADA0D5}" presName="connectorText" presStyleLbl="sibTrans1D1" presStyleIdx="1" presStyleCnt="3"/>
      <dgm:spPr/>
    </dgm:pt>
    <dgm:pt modelId="{80F105E2-CE26-4D7E-94C4-22475672DC88}" type="pres">
      <dgm:prSet presAssocID="{5A0182D6-0023-4E17-A042-56FD574BD4B9}" presName="node" presStyleLbl="node1" presStyleIdx="2" presStyleCnt="4" custScaleX="127088">
        <dgm:presLayoutVars>
          <dgm:bulletEnabled val="1"/>
        </dgm:presLayoutVars>
      </dgm:prSet>
      <dgm:spPr/>
    </dgm:pt>
    <dgm:pt modelId="{9A1AF93B-7247-464C-A5D5-3CDDAD8E529A}" type="pres">
      <dgm:prSet presAssocID="{0296E2B8-419D-439F-A4AD-0D5069FCC0ED}" presName="sibTrans" presStyleLbl="sibTrans1D1" presStyleIdx="2" presStyleCnt="3"/>
      <dgm:spPr/>
    </dgm:pt>
    <dgm:pt modelId="{F5D31942-FCC0-4B1B-9288-CB425B451D9A}" type="pres">
      <dgm:prSet presAssocID="{0296E2B8-419D-439F-A4AD-0D5069FCC0ED}" presName="connectorText" presStyleLbl="sibTrans1D1" presStyleIdx="2" presStyleCnt="3"/>
      <dgm:spPr/>
    </dgm:pt>
    <dgm:pt modelId="{D0015BE4-9D80-4FDE-890F-24BE2CB4577C}" type="pres">
      <dgm:prSet presAssocID="{75AEB59E-C476-4278-9B5F-FCA86E5ABD8A}" presName="node" presStyleLbl="node1" presStyleIdx="3" presStyleCnt="4" custScaleX="137118">
        <dgm:presLayoutVars>
          <dgm:bulletEnabled val="1"/>
        </dgm:presLayoutVars>
      </dgm:prSet>
      <dgm:spPr/>
    </dgm:pt>
  </dgm:ptLst>
  <dgm:cxnLst>
    <dgm:cxn modelId="{757B3006-8E0F-4E7E-8DB9-A19B9E6BE28E}" type="presOf" srcId="{75AEB59E-C476-4278-9B5F-FCA86E5ABD8A}" destId="{D0015BE4-9D80-4FDE-890F-24BE2CB4577C}" srcOrd="0" destOrd="0" presId="urn:microsoft.com/office/officeart/2005/8/layout/bProcess3"/>
    <dgm:cxn modelId="{0D519D06-84C2-4308-9853-E0669CF9F843}" type="presOf" srcId="{0296E2B8-419D-439F-A4AD-0D5069FCC0ED}" destId="{9A1AF93B-7247-464C-A5D5-3CDDAD8E529A}" srcOrd="0" destOrd="0" presId="urn:microsoft.com/office/officeart/2005/8/layout/bProcess3"/>
    <dgm:cxn modelId="{EAC63818-0088-4014-95C3-B2F662AA80EF}" type="presOf" srcId="{CEEFD96D-D9EC-4D59-90D5-E598A9ABAC3D}" destId="{C2A9D6FD-108E-4297-B96D-05B1CC797C39}" srcOrd="0" destOrd="0" presId="urn:microsoft.com/office/officeart/2005/8/layout/bProcess3"/>
    <dgm:cxn modelId="{CF853530-957D-4684-BDDC-13BF99E8B328}" srcId="{74317EBE-DADD-4660-A1EA-2A93A06FBDAC}" destId="{CEEFD96D-D9EC-4D59-90D5-E598A9ABAC3D}" srcOrd="0" destOrd="0" parTransId="{E0869688-6C4F-4D0E-8D09-F6A8767CE059}" sibTransId="{7DE5462A-080F-4E37-9A57-22C24917FC71}"/>
    <dgm:cxn modelId="{BB4DCD41-971E-4178-9123-C932BB9E5F87}" type="presOf" srcId="{85ABBB58-1EE0-41AB-89A1-19D0CAADA0D5}" destId="{AE4E80C6-91F8-4786-A91F-E29A928C301C}" srcOrd="1" destOrd="0" presId="urn:microsoft.com/office/officeart/2005/8/layout/bProcess3"/>
    <dgm:cxn modelId="{8A651B77-621B-43A8-A71B-9B5E7F0ED036}" type="presOf" srcId="{5A0182D6-0023-4E17-A042-56FD574BD4B9}" destId="{80F105E2-CE26-4D7E-94C4-22475672DC88}" srcOrd="0" destOrd="0" presId="urn:microsoft.com/office/officeart/2005/8/layout/bProcess3"/>
    <dgm:cxn modelId="{A37E3A7A-0A9B-43A2-BC49-B2F10FD71CED}" type="presOf" srcId="{7DE5462A-080F-4E37-9A57-22C24917FC71}" destId="{77C4996C-6908-4371-9ABA-F8CBED7A3E3E}" srcOrd="0" destOrd="0" presId="urn:microsoft.com/office/officeart/2005/8/layout/bProcess3"/>
    <dgm:cxn modelId="{5199C982-8229-4E50-AD78-4AB19590F57D}" type="presOf" srcId="{85ABBB58-1EE0-41AB-89A1-19D0CAADA0D5}" destId="{BA4E1AC7-5BF7-47B3-AB0F-702CECB09FCE}" srcOrd="0" destOrd="0" presId="urn:microsoft.com/office/officeart/2005/8/layout/bProcess3"/>
    <dgm:cxn modelId="{4A505783-213E-410D-A43E-5B77D51170F9}" srcId="{74317EBE-DADD-4660-A1EA-2A93A06FBDAC}" destId="{B145DC72-67E3-48B5-9871-BCA846E54AFF}" srcOrd="1" destOrd="0" parTransId="{439D0AE4-66B3-4806-92DD-F1EF7E5BED47}" sibTransId="{85ABBB58-1EE0-41AB-89A1-19D0CAADA0D5}"/>
    <dgm:cxn modelId="{6BC9E78B-CBCC-4569-A81C-B49E349B1B82}" type="presOf" srcId="{74317EBE-DADD-4660-A1EA-2A93A06FBDAC}" destId="{DD1EDB60-6CFA-4E81-9160-CD5FA19BA33F}" srcOrd="0" destOrd="0" presId="urn:microsoft.com/office/officeart/2005/8/layout/bProcess3"/>
    <dgm:cxn modelId="{5CA1ECA0-4709-4AE3-8432-8130BF1FF26A}" srcId="{74317EBE-DADD-4660-A1EA-2A93A06FBDAC}" destId="{5A0182D6-0023-4E17-A042-56FD574BD4B9}" srcOrd="2" destOrd="0" parTransId="{62EE22BA-8CD6-42F6-9E1C-4750A2981288}" sibTransId="{0296E2B8-419D-439F-A4AD-0D5069FCC0ED}"/>
    <dgm:cxn modelId="{AF6C27A7-C1A2-4658-B794-193010FE09BE}" srcId="{74317EBE-DADD-4660-A1EA-2A93A06FBDAC}" destId="{75AEB59E-C476-4278-9B5F-FCA86E5ABD8A}" srcOrd="3" destOrd="0" parTransId="{02082D7B-AFB0-42FA-861C-CAB144BF68E4}" sibTransId="{2AC0D1BE-85B7-4E71-BCDC-B598FCFDEC5D}"/>
    <dgm:cxn modelId="{2D516FD6-9BA9-462E-8E2B-3253ED14F32C}" type="presOf" srcId="{0296E2B8-419D-439F-A4AD-0D5069FCC0ED}" destId="{F5D31942-FCC0-4B1B-9288-CB425B451D9A}" srcOrd="1" destOrd="0" presId="urn:microsoft.com/office/officeart/2005/8/layout/bProcess3"/>
    <dgm:cxn modelId="{C0598BEF-F830-4F67-AE63-825FB086F011}" type="presOf" srcId="{7DE5462A-080F-4E37-9A57-22C24917FC71}" destId="{6EF2B4FA-5AFE-41C3-9DC4-563EB0E33D6E}" srcOrd="1" destOrd="0" presId="urn:microsoft.com/office/officeart/2005/8/layout/bProcess3"/>
    <dgm:cxn modelId="{0C5A14FE-7635-42D0-B480-006A797881A9}" type="presOf" srcId="{B145DC72-67E3-48B5-9871-BCA846E54AFF}" destId="{EDDC4BBB-E470-41C3-BECB-3BAD16D3CBBE}" srcOrd="0" destOrd="0" presId="urn:microsoft.com/office/officeart/2005/8/layout/bProcess3"/>
    <dgm:cxn modelId="{BB5D137C-D598-4FE1-861C-35427E4E26E9}" type="presParOf" srcId="{DD1EDB60-6CFA-4E81-9160-CD5FA19BA33F}" destId="{C2A9D6FD-108E-4297-B96D-05B1CC797C39}" srcOrd="0" destOrd="0" presId="urn:microsoft.com/office/officeart/2005/8/layout/bProcess3"/>
    <dgm:cxn modelId="{A8025E72-DBF4-477E-8614-1C989401B405}" type="presParOf" srcId="{DD1EDB60-6CFA-4E81-9160-CD5FA19BA33F}" destId="{77C4996C-6908-4371-9ABA-F8CBED7A3E3E}" srcOrd="1" destOrd="0" presId="urn:microsoft.com/office/officeart/2005/8/layout/bProcess3"/>
    <dgm:cxn modelId="{DD41963A-DA82-4FC1-8BE0-62C57D61B37F}" type="presParOf" srcId="{77C4996C-6908-4371-9ABA-F8CBED7A3E3E}" destId="{6EF2B4FA-5AFE-41C3-9DC4-563EB0E33D6E}" srcOrd="0" destOrd="0" presId="urn:microsoft.com/office/officeart/2005/8/layout/bProcess3"/>
    <dgm:cxn modelId="{E8DF1533-28AE-4B66-8E1D-E9D56639244F}" type="presParOf" srcId="{DD1EDB60-6CFA-4E81-9160-CD5FA19BA33F}" destId="{EDDC4BBB-E470-41C3-BECB-3BAD16D3CBBE}" srcOrd="2" destOrd="0" presId="urn:microsoft.com/office/officeart/2005/8/layout/bProcess3"/>
    <dgm:cxn modelId="{6080F67E-302E-4442-9A3E-534C3AD863F4}" type="presParOf" srcId="{DD1EDB60-6CFA-4E81-9160-CD5FA19BA33F}" destId="{BA4E1AC7-5BF7-47B3-AB0F-702CECB09FCE}" srcOrd="3" destOrd="0" presId="urn:microsoft.com/office/officeart/2005/8/layout/bProcess3"/>
    <dgm:cxn modelId="{EDCD3689-86C3-4CD3-9246-DD3AC4ABA0D4}" type="presParOf" srcId="{BA4E1AC7-5BF7-47B3-AB0F-702CECB09FCE}" destId="{AE4E80C6-91F8-4786-A91F-E29A928C301C}" srcOrd="0" destOrd="0" presId="urn:microsoft.com/office/officeart/2005/8/layout/bProcess3"/>
    <dgm:cxn modelId="{6520C3AD-0C21-45B6-B7FD-B9E3A8914C87}" type="presParOf" srcId="{DD1EDB60-6CFA-4E81-9160-CD5FA19BA33F}" destId="{80F105E2-CE26-4D7E-94C4-22475672DC88}" srcOrd="4" destOrd="0" presId="urn:microsoft.com/office/officeart/2005/8/layout/bProcess3"/>
    <dgm:cxn modelId="{A77E9845-E8CC-48A2-869A-50933249F443}" type="presParOf" srcId="{DD1EDB60-6CFA-4E81-9160-CD5FA19BA33F}" destId="{9A1AF93B-7247-464C-A5D5-3CDDAD8E529A}" srcOrd="5" destOrd="0" presId="urn:microsoft.com/office/officeart/2005/8/layout/bProcess3"/>
    <dgm:cxn modelId="{789FFE3D-7E18-4CAB-829C-5726DC71C33B}" type="presParOf" srcId="{9A1AF93B-7247-464C-A5D5-3CDDAD8E529A}" destId="{F5D31942-FCC0-4B1B-9288-CB425B451D9A}" srcOrd="0" destOrd="0" presId="urn:microsoft.com/office/officeart/2005/8/layout/bProcess3"/>
    <dgm:cxn modelId="{CB8DAD4D-F8B2-424C-8358-0C9ABB2A162C}" type="presParOf" srcId="{DD1EDB60-6CFA-4E81-9160-CD5FA19BA33F}" destId="{D0015BE4-9D80-4FDE-890F-24BE2CB4577C}"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00021D-E422-4D30-9CA5-61F47A35C8BE}">
      <dsp:nvSpPr>
        <dsp:cNvPr id="0" name=""/>
        <dsp:cNvSpPr/>
      </dsp:nvSpPr>
      <dsp:spPr>
        <a:xfrm>
          <a:off x="0" y="0"/>
          <a:ext cx="9602152" cy="802082"/>
        </a:xfrm>
        <a:prstGeom prst="roundRect">
          <a:avLst>
            <a:gd name="adj" fmla="val 10000"/>
          </a:avLst>
        </a:prstGeom>
        <a:solidFill>
          <a:schemeClr val="bg1"/>
        </a:solidFill>
        <a:ln w="12700" cap="flat" cmpd="sng" algn="ctr">
          <a:solidFill>
            <a:srgbClr val="0B4E7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uz-Cyrl-UZ" sz="1800" b="0" kern="1200" dirty="0">
              <a:solidFill>
                <a:srgbClr val="0B4E7B"/>
              </a:solidFill>
              <a:latin typeface="Times New Roman" panose="02020603050405020304" pitchFamily="18" charset="0"/>
              <a:cs typeface="Times New Roman" panose="02020603050405020304" pitchFamily="18" charset="0"/>
            </a:rPr>
            <a:t>Yaqin qarindoshlari bevosita xodimning boʻysunuvidagi ishga qabul qilingan boʻlsa yoki xodimning ishiga fuqarolik-huquqiy shartnoma asosida oʻziga aloqador shaxslar jalb etilgan boʻlsa</a:t>
          </a:r>
          <a:r>
            <a:rPr lang="uz-Cyrl-UZ" sz="1800" b="0" kern="1200" noProof="0" dirty="0">
              <a:solidFill>
                <a:srgbClr val="0B4E7B"/>
              </a:solidFill>
              <a:latin typeface="Times New Roman" panose="02020603050405020304" pitchFamily="18" charset="0"/>
              <a:cs typeface="Times New Roman" panose="02020603050405020304" pitchFamily="18" charset="0"/>
            </a:rPr>
            <a:t>;</a:t>
          </a:r>
          <a:endParaRPr lang="uz-Cyrl-UZ" sz="1800" kern="1200" noProof="0" dirty="0">
            <a:solidFill>
              <a:srgbClr val="0B4E7B"/>
            </a:solidFill>
            <a:latin typeface="Times New Roman" panose="02020603050405020304" pitchFamily="18" charset="0"/>
            <a:cs typeface="Times New Roman" panose="02020603050405020304" pitchFamily="18" charset="0"/>
          </a:endParaRPr>
        </a:p>
      </dsp:txBody>
      <dsp:txXfrm>
        <a:off x="23492" y="23492"/>
        <a:ext cx="8736643" cy="755098"/>
      </dsp:txXfrm>
    </dsp:sp>
    <dsp:sp modelId="{DA3A4427-F5F5-479B-9DDA-22EC89BD3CFC}">
      <dsp:nvSpPr>
        <dsp:cNvPr id="0" name=""/>
        <dsp:cNvSpPr/>
      </dsp:nvSpPr>
      <dsp:spPr>
        <a:xfrm>
          <a:off x="847248" y="935763"/>
          <a:ext cx="9602152" cy="802082"/>
        </a:xfrm>
        <a:prstGeom prst="roundRect">
          <a:avLst>
            <a:gd name="adj" fmla="val 10000"/>
          </a:avLst>
        </a:prstGeom>
        <a:solidFill>
          <a:schemeClr val="bg1"/>
        </a:solidFill>
        <a:ln w="12700" cap="flat" cmpd="sng" algn="ctr">
          <a:solidFill>
            <a:srgbClr val="0B4E7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uz-Cyrl-UZ" sz="1800" b="0" kern="1200" dirty="0">
              <a:solidFill>
                <a:srgbClr val="0B4E7B"/>
              </a:solidFill>
              <a:latin typeface="Times New Roman" panose="02020603050405020304" pitchFamily="18" charset="0"/>
              <a:cs typeface="Times New Roman" panose="02020603050405020304" pitchFamily="18" charset="0"/>
            </a:rPr>
            <a:t>Oʻziga aloqador shaxslarga taalluqli masalalar boʻyicha qarorlar qabul qilishda ishtirok etayotgan boʻlsa</a:t>
          </a:r>
          <a:r>
            <a:rPr lang="uz-Cyrl-UZ" sz="1800" b="0" kern="1200" noProof="0" dirty="0">
              <a:solidFill>
                <a:srgbClr val="0B4E7B"/>
              </a:solidFill>
              <a:latin typeface="Times New Roman" panose="02020603050405020304" pitchFamily="18" charset="0"/>
              <a:cs typeface="Times New Roman" panose="02020603050405020304" pitchFamily="18" charset="0"/>
            </a:rPr>
            <a:t>;</a:t>
          </a:r>
        </a:p>
      </dsp:txBody>
      <dsp:txXfrm>
        <a:off x="870740" y="959255"/>
        <a:ext cx="8186565" cy="755098"/>
      </dsp:txXfrm>
    </dsp:sp>
    <dsp:sp modelId="{17B766D9-C7A1-49DE-B365-9912624FE9E7}">
      <dsp:nvSpPr>
        <dsp:cNvPr id="0" name=""/>
        <dsp:cNvSpPr/>
      </dsp:nvSpPr>
      <dsp:spPr>
        <a:xfrm>
          <a:off x="1694497" y="1871526"/>
          <a:ext cx="9602152" cy="802082"/>
        </a:xfrm>
        <a:prstGeom prst="roundRect">
          <a:avLst>
            <a:gd name="adj" fmla="val 10000"/>
          </a:avLst>
        </a:prstGeom>
        <a:solidFill>
          <a:schemeClr val="bg1"/>
        </a:solidFill>
        <a:ln w="12700" cap="flat" cmpd="sng" algn="ctr">
          <a:solidFill>
            <a:srgbClr val="0B4E7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uz-Cyrl-UZ" sz="1800" kern="1200" dirty="0">
              <a:solidFill>
                <a:srgbClr val="0B4E7B"/>
              </a:solidFill>
              <a:latin typeface="Times New Roman" panose="02020603050405020304" pitchFamily="18" charset="0"/>
              <a:ea typeface="+mn-ea"/>
              <a:cs typeface="Times New Roman" panose="02020603050405020304" pitchFamily="18" charset="0"/>
            </a:rPr>
            <a:t>Yaqin qarindoshi tekshiruv oʻtkazilayotgan obyektda (yuridik shaxsda) tekshiruv yoʻnalishi boʻyicha masʼul mansabdor shaxs sifatida ishlayotgan boʻlsa yoki mazkur tekshiruv obyekti (yuridik shaxs) unga aloqador shaxs boʻlsa</a:t>
          </a:r>
          <a:r>
            <a:rPr lang="uz-Cyrl-UZ" sz="1600" b="0" kern="1200" noProof="0" dirty="0">
              <a:solidFill>
                <a:srgbClr val="0B4E7B"/>
              </a:solidFill>
              <a:latin typeface="Times New Roman" panose="02020603050405020304" pitchFamily="18" charset="0"/>
              <a:cs typeface="Times New Roman" panose="02020603050405020304" pitchFamily="18" charset="0"/>
            </a:rPr>
            <a:t>;</a:t>
          </a:r>
          <a:endParaRPr lang="uz-Cyrl-UZ" sz="1600" kern="1200" noProof="0" dirty="0">
            <a:solidFill>
              <a:srgbClr val="0B4E7B"/>
            </a:solidFill>
            <a:latin typeface="Times New Roman" panose="02020603050405020304" pitchFamily="18" charset="0"/>
            <a:cs typeface="Times New Roman" panose="02020603050405020304" pitchFamily="18" charset="0"/>
          </a:endParaRPr>
        </a:p>
      </dsp:txBody>
      <dsp:txXfrm>
        <a:off x="1717989" y="1895018"/>
        <a:ext cx="8186565" cy="755098"/>
      </dsp:txXfrm>
    </dsp:sp>
    <dsp:sp modelId="{2A13C6A9-CF65-4A6B-953A-02E137DBDE9B}">
      <dsp:nvSpPr>
        <dsp:cNvPr id="0" name=""/>
        <dsp:cNvSpPr/>
      </dsp:nvSpPr>
      <dsp:spPr>
        <a:xfrm>
          <a:off x="9080798" y="608246"/>
          <a:ext cx="521353" cy="521353"/>
        </a:xfrm>
        <a:prstGeom prst="downArrow">
          <a:avLst>
            <a:gd name="adj1" fmla="val 55000"/>
            <a:gd name="adj2" fmla="val 45000"/>
          </a:avLst>
        </a:prstGeom>
        <a:solidFill>
          <a:schemeClr val="tx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ru-RU" sz="2300" kern="1200"/>
        </a:p>
      </dsp:txBody>
      <dsp:txXfrm>
        <a:off x="9198102" y="608246"/>
        <a:ext cx="286745" cy="392318"/>
      </dsp:txXfrm>
    </dsp:sp>
    <dsp:sp modelId="{68B72617-4156-4F06-8E46-930F3D4B4784}">
      <dsp:nvSpPr>
        <dsp:cNvPr id="0" name=""/>
        <dsp:cNvSpPr/>
      </dsp:nvSpPr>
      <dsp:spPr>
        <a:xfrm>
          <a:off x="9928047" y="1538661"/>
          <a:ext cx="521353" cy="521353"/>
        </a:xfrm>
        <a:prstGeom prst="downArrow">
          <a:avLst>
            <a:gd name="adj1" fmla="val 55000"/>
            <a:gd name="adj2" fmla="val 45000"/>
          </a:avLst>
        </a:prstGeom>
        <a:solidFill>
          <a:schemeClr val="tx1">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ru-RU" sz="2300" kern="1200"/>
        </a:p>
      </dsp:txBody>
      <dsp:txXfrm>
        <a:off x="10045351" y="1538661"/>
        <a:ext cx="286745" cy="392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C4996C-6908-4371-9ABA-F8CBED7A3E3E}">
      <dsp:nvSpPr>
        <dsp:cNvPr id="0" name=""/>
        <dsp:cNvSpPr/>
      </dsp:nvSpPr>
      <dsp:spPr>
        <a:xfrm>
          <a:off x="4050054" y="886750"/>
          <a:ext cx="681378" cy="91440"/>
        </a:xfrm>
        <a:custGeom>
          <a:avLst/>
          <a:gdLst/>
          <a:ahLst/>
          <a:cxnLst/>
          <a:rect l="0" t="0" r="0" b="0"/>
          <a:pathLst>
            <a:path>
              <a:moveTo>
                <a:pt x="0" y="45720"/>
              </a:moveTo>
              <a:lnTo>
                <a:pt x="68137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ru-RU" sz="1800" b="0" kern="1200">
            <a:solidFill>
              <a:srgbClr val="0B4E7B"/>
            </a:solidFill>
            <a:latin typeface="Times New Roman" panose="02020603050405020304" pitchFamily="18" charset="0"/>
            <a:cs typeface="Times New Roman" panose="02020603050405020304" pitchFamily="18" charset="0"/>
          </a:endParaRPr>
        </a:p>
      </dsp:txBody>
      <dsp:txXfrm>
        <a:off x="4372944" y="928906"/>
        <a:ext cx="35598" cy="7126"/>
      </dsp:txXfrm>
    </dsp:sp>
    <dsp:sp modelId="{C2A9D6FD-108E-4297-B96D-05B1CC797C39}">
      <dsp:nvSpPr>
        <dsp:cNvPr id="0" name=""/>
        <dsp:cNvSpPr/>
      </dsp:nvSpPr>
      <dsp:spPr>
        <a:xfrm>
          <a:off x="139873" y="3802"/>
          <a:ext cx="3911981" cy="185733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z-Cyrl-UZ" sz="1800" b="0" kern="1200" dirty="0">
              <a:solidFill>
                <a:srgbClr val="0B4E7B"/>
              </a:solidFill>
              <a:latin typeface="Times New Roman" panose="02020603050405020304" pitchFamily="18" charset="0"/>
              <a:cs typeface="Times New Roman" panose="02020603050405020304" pitchFamily="18" charset="0"/>
            </a:rPr>
            <a:t>Manfaatlar toʻqnashuvi toʻgʻrisida xabar bermaslik </a:t>
          </a:r>
          <a:r>
            <a:rPr lang="uz-Cyrl-UZ" sz="1800" b="1" kern="1200" dirty="0">
              <a:solidFill>
                <a:srgbClr val="0B4E7B"/>
              </a:solidFill>
              <a:latin typeface="Times New Roman" panose="02020603050405020304" pitchFamily="18" charset="0"/>
              <a:cs typeface="Times New Roman" panose="02020603050405020304" pitchFamily="18" charset="0"/>
            </a:rPr>
            <a:t>BHMning </a:t>
          </a:r>
          <a:br>
            <a:rPr lang="en-US" sz="1800" b="1" kern="1200" dirty="0">
              <a:solidFill>
                <a:srgbClr val="0B4E7B"/>
              </a:solidFill>
              <a:latin typeface="Times New Roman" panose="02020603050405020304" pitchFamily="18" charset="0"/>
              <a:cs typeface="Times New Roman" panose="02020603050405020304" pitchFamily="18" charset="0"/>
            </a:rPr>
          </a:br>
          <a:r>
            <a:rPr lang="uz-Cyrl-UZ" sz="1800" b="1" kern="1200" dirty="0">
              <a:solidFill>
                <a:srgbClr val="0B4E7B"/>
              </a:solidFill>
              <a:latin typeface="Times New Roman" panose="02020603050405020304" pitchFamily="18" charset="0"/>
              <a:cs typeface="Times New Roman" panose="02020603050405020304" pitchFamily="18" charset="0"/>
            </a:rPr>
            <a:t>3 baravaridan </a:t>
          </a:r>
          <a:br>
            <a:rPr lang="uz-Cyrl-UZ" sz="1800" b="1" kern="1200" dirty="0">
              <a:solidFill>
                <a:srgbClr val="0B4E7B"/>
              </a:solidFill>
              <a:latin typeface="Times New Roman" panose="02020603050405020304" pitchFamily="18" charset="0"/>
              <a:cs typeface="Times New Roman" panose="02020603050405020304" pitchFamily="18" charset="0"/>
            </a:rPr>
          </a:br>
          <a:r>
            <a:rPr lang="uz-Cyrl-UZ" sz="1800" b="1" kern="1200" dirty="0">
              <a:solidFill>
                <a:srgbClr val="0B4E7B"/>
              </a:solidFill>
              <a:latin typeface="Times New Roman" panose="02020603050405020304" pitchFamily="18" charset="0"/>
              <a:cs typeface="Times New Roman" panose="02020603050405020304" pitchFamily="18" charset="0"/>
            </a:rPr>
            <a:t>5 baravarigacha</a:t>
          </a:r>
          <a:r>
            <a:rPr lang="uz-Cyrl-UZ" sz="1800" b="0" kern="1200" dirty="0">
              <a:solidFill>
                <a:srgbClr val="0B4E7B"/>
              </a:solidFill>
              <a:latin typeface="Times New Roman" panose="02020603050405020304" pitchFamily="18" charset="0"/>
              <a:cs typeface="Times New Roman" panose="02020603050405020304" pitchFamily="18" charset="0"/>
            </a:rPr>
            <a:t> miqdorda jarima solishga sabab boʻladi</a:t>
          </a:r>
          <a:endParaRPr lang="uz-Cyrl-UZ" sz="1800" b="0" kern="1200" noProof="0" dirty="0">
            <a:solidFill>
              <a:srgbClr val="0B4E7B"/>
            </a:solidFill>
            <a:latin typeface="Times New Roman" panose="02020603050405020304" pitchFamily="18" charset="0"/>
            <a:cs typeface="Times New Roman" panose="02020603050405020304" pitchFamily="18" charset="0"/>
          </a:endParaRPr>
        </a:p>
      </dsp:txBody>
      <dsp:txXfrm>
        <a:off x="139873" y="3802"/>
        <a:ext cx="3911981" cy="1857335"/>
      </dsp:txXfrm>
    </dsp:sp>
    <dsp:sp modelId="{BA4E1AC7-5BF7-47B3-AB0F-702CECB09FCE}">
      <dsp:nvSpPr>
        <dsp:cNvPr id="0" name=""/>
        <dsp:cNvSpPr/>
      </dsp:nvSpPr>
      <dsp:spPr>
        <a:xfrm>
          <a:off x="2106915" y="1859337"/>
          <a:ext cx="4747085" cy="681378"/>
        </a:xfrm>
        <a:custGeom>
          <a:avLst/>
          <a:gdLst/>
          <a:ahLst/>
          <a:cxnLst/>
          <a:rect l="0" t="0" r="0" b="0"/>
          <a:pathLst>
            <a:path>
              <a:moveTo>
                <a:pt x="4747085" y="0"/>
              </a:moveTo>
              <a:lnTo>
                <a:pt x="4747085" y="357789"/>
              </a:lnTo>
              <a:lnTo>
                <a:pt x="0" y="357789"/>
              </a:lnTo>
              <a:lnTo>
                <a:pt x="0" y="681378"/>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ru-RU" sz="1800" b="0" kern="1200">
            <a:solidFill>
              <a:srgbClr val="0B4E7B"/>
            </a:solidFill>
            <a:latin typeface="Times New Roman" panose="02020603050405020304" pitchFamily="18" charset="0"/>
            <a:cs typeface="Times New Roman" panose="02020603050405020304" pitchFamily="18" charset="0"/>
          </a:endParaRPr>
        </a:p>
      </dsp:txBody>
      <dsp:txXfrm>
        <a:off x="4360453" y="2196463"/>
        <a:ext cx="240009" cy="7126"/>
      </dsp:txXfrm>
    </dsp:sp>
    <dsp:sp modelId="{EDDC4BBB-E470-41C3-BECB-3BAD16D3CBBE}">
      <dsp:nvSpPr>
        <dsp:cNvPr id="0" name=""/>
        <dsp:cNvSpPr/>
      </dsp:nvSpPr>
      <dsp:spPr>
        <a:xfrm>
          <a:off x="4763833" y="3802"/>
          <a:ext cx="4180335" cy="185733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z-Cyrl-UZ" sz="1800" b="0" kern="1200" dirty="0">
              <a:solidFill>
                <a:srgbClr val="0B4E7B"/>
              </a:solidFill>
              <a:latin typeface="Times New Roman" panose="02020603050405020304" pitchFamily="18" charset="0"/>
              <a:cs typeface="Times New Roman" panose="02020603050405020304" pitchFamily="18" charset="0"/>
            </a:rPr>
            <a:t>Agar ushbu huquqbuzarlik </a:t>
          </a:r>
          <a:br>
            <a:rPr lang="uz-Cyrl-UZ" sz="1800" b="0" kern="1200" dirty="0">
              <a:solidFill>
                <a:srgbClr val="0B4E7B"/>
              </a:solidFill>
              <a:latin typeface="Times New Roman" panose="02020603050405020304" pitchFamily="18" charset="0"/>
              <a:cs typeface="Times New Roman" panose="02020603050405020304" pitchFamily="18" charset="0"/>
            </a:rPr>
          </a:br>
          <a:r>
            <a:rPr lang="uz-Cyrl-UZ" sz="1800" b="1" kern="1200" dirty="0">
              <a:solidFill>
                <a:srgbClr val="0B4E7B"/>
              </a:solidFill>
              <a:latin typeface="Times New Roman" panose="02020603050405020304" pitchFamily="18" charset="0"/>
              <a:cs typeface="Times New Roman" panose="02020603050405020304" pitchFamily="18" charset="0"/>
            </a:rPr>
            <a:t>1 yil davomida</a:t>
          </a:r>
          <a:r>
            <a:rPr lang="uz-Cyrl-UZ" sz="1800" b="0" kern="1200" dirty="0">
              <a:solidFill>
                <a:srgbClr val="0B4E7B"/>
              </a:solidFill>
              <a:latin typeface="Times New Roman" panose="02020603050405020304" pitchFamily="18" charset="0"/>
              <a:cs typeface="Times New Roman" panose="02020603050405020304" pitchFamily="18" charset="0"/>
            </a:rPr>
            <a:t> takroran </a:t>
          </a:r>
          <a:br>
            <a:rPr lang="uz-Cyrl-UZ" sz="1800" b="0" kern="1200" dirty="0">
              <a:solidFill>
                <a:srgbClr val="0B4E7B"/>
              </a:solidFill>
              <a:latin typeface="Times New Roman" panose="02020603050405020304" pitchFamily="18" charset="0"/>
              <a:cs typeface="Times New Roman" panose="02020603050405020304" pitchFamily="18" charset="0"/>
            </a:rPr>
          </a:br>
          <a:r>
            <a:rPr lang="uz-Cyrl-UZ" sz="1800" b="0" kern="1200" dirty="0">
              <a:solidFill>
                <a:srgbClr val="0B4E7B"/>
              </a:solidFill>
              <a:latin typeface="Times New Roman" panose="02020603050405020304" pitchFamily="18" charset="0"/>
              <a:cs typeface="Times New Roman" panose="02020603050405020304" pitchFamily="18" charset="0"/>
            </a:rPr>
            <a:t>sodir etilsa, </a:t>
          </a:r>
          <a:r>
            <a:rPr lang="uz-Cyrl-UZ" sz="1800" b="1" kern="1200" dirty="0">
              <a:solidFill>
                <a:srgbClr val="0B4E7B"/>
              </a:solidFill>
              <a:latin typeface="Times New Roman" panose="02020603050405020304" pitchFamily="18" charset="0"/>
              <a:cs typeface="Times New Roman" panose="02020603050405020304" pitchFamily="18" charset="0"/>
            </a:rPr>
            <a:t>BHMning </a:t>
          </a:r>
          <a:br>
            <a:rPr lang="uz-Cyrl-UZ" sz="1800" b="1" kern="1200" dirty="0">
              <a:solidFill>
                <a:srgbClr val="0B4E7B"/>
              </a:solidFill>
              <a:latin typeface="Times New Roman" panose="02020603050405020304" pitchFamily="18" charset="0"/>
              <a:cs typeface="Times New Roman" panose="02020603050405020304" pitchFamily="18" charset="0"/>
            </a:rPr>
          </a:br>
          <a:r>
            <a:rPr lang="uz-Cyrl-UZ" sz="1800" b="1" kern="1200" dirty="0">
              <a:solidFill>
                <a:srgbClr val="0B4E7B"/>
              </a:solidFill>
              <a:latin typeface="Times New Roman" panose="02020603050405020304" pitchFamily="18" charset="0"/>
              <a:cs typeface="Times New Roman" panose="02020603050405020304" pitchFamily="18" charset="0"/>
            </a:rPr>
            <a:t>5 baravaridan </a:t>
          </a:r>
          <a:br>
            <a:rPr lang="uz-Cyrl-UZ" sz="1800" b="1" kern="1200" dirty="0">
              <a:solidFill>
                <a:srgbClr val="0B4E7B"/>
              </a:solidFill>
              <a:latin typeface="Times New Roman" panose="02020603050405020304" pitchFamily="18" charset="0"/>
              <a:cs typeface="Times New Roman" panose="02020603050405020304" pitchFamily="18" charset="0"/>
            </a:rPr>
          </a:br>
          <a:r>
            <a:rPr lang="uz-Cyrl-UZ" sz="1800" b="1" kern="1200" dirty="0">
              <a:solidFill>
                <a:srgbClr val="0B4E7B"/>
              </a:solidFill>
              <a:latin typeface="Times New Roman" panose="02020603050405020304" pitchFamily="18" charset="0"/>
              <a:cs typeface="Times New Roman" panose="02020603050405020304" pitchFamily="18" charset="0"/>
            </a:rPr>
            <a:t>10 baravarigacha</a:t>
          </a:r>
          <a:r>
            <a:rPr lang="uz-Cyrl-UZ" sz="1800" b="0" kern="1200" dirty="0">
              <a:solidFill>
                <a:srgbClr val="0B4E7B"/>
              </a:solidFill>
              <a:latin typeface="Times New Roman" panose="02020603050405020304" pitchFamily="18" charset="0"/>
              <a:cs typeface="Times New Roman" panose="02020603050405020304" pitchFamily="18" charset="0"/>
            </a:rPr>
            <a:t> miqdorda jarima qoʻllaniladi</a:t>
          </a:r>
          <a:endParaRPr lang="uz-Cyrl-UZ" sz="1800" b="0" kern="1200" noProof="0" dirty="0">
            <a:solidFill>
              <a:srgbClr val="0B4E7B"/>
            </a:solidFill>
            <a:latin typeface="Times New Roman" panose="02020603050405020304" pitchFamily="18" charset="0"/>
            <a:cs typeface="Times New Roman" panose="02020603050405020304" pitchFamily="18" charset="0"/>
          </a:endParaRPr>
        </a:p>
      </dsp:txBody>
      <dsp:txXfrm>
        <a:off x="4763833" y="3802"/>
        <a:ext cx="4180335" cy="1857335"/>
      </dsp:txXfrm>
    </dsp:sp>
    <dsp:sp modelId="{9A1AF93B-7247-464C-A5D5-3CDDAD8E529A}">
      <dsp:nvSpPr>
        <dsp:cNvPr id="0" name=""/>
        <dsp:cNvSpPr/>
      </dsp:nvSpPr>
      <dsp:spPr>
        <a:xfrm>
          <a:off x="4072157" y="3456063"/>
          <a:ext cx="681378" cy="91440"/>
        </a:xfrm>
        <a:custGeom>
          <a:avLst/>
          <a:gdLst/>
          <a:ahLst/>
          <a:cxnLst/>
          <a:rect l="0" t="0" r="0" b="0"/>
          <a:pathLst>
            <a:path>
              <a:moveTo>
                <a:pt x="0" y="45720"/>
              </a:moveTo>
              <a:lnTo>
                <a:pt x="681378"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00100">
            <a:lnSpc>
              <a:spcPct val="90000"/>
            </a:lnSpc>
            <a:spcBef>
              <a:spcPct val="0"/>
            </a:spcBef>
            <a:spcAft>
              <a:spcPct val="35000"/>
            </a:spcAft>
            <a:buNone/>
          </a:pPr>
          <a:endParaRPr lang="ru-RU" sz="1800" b="0" kern="1200">
            <a:solidFill>
              <a:srgbClr val="0B4E7B"/>
            </a:solidFill>
            <a:latin typeface="Times New Roman" panose="02020603050405020304" pitchFamily="18" charset="0"/>
            <a:cs typeface="Times New Roman" panose="02020603050405020304" pitchFamily="18" charset="0"/>
          </a:endParaRPr>
        </a:p>
      </dsp:txBody>
      <dsp:txXfrm>
        <a:off x="4395046" y="3498220"/>
        <a:ext cx="35598" cy="7126"/>
      </dsp:txXfrm>
    </dsp:sp>
    <dsp:sp modelId="{80F105E2-CE26-4D7E-94C4-22475672DC88}">
      <dsp:nvSpPr>
        <dsp:cNvPr id="0" name=""/>
        <dsp:cNvSpPr/>
      </dsp:nvSpPr>
      <dsp:spPr>
        <a:xfrm>
          <a:off x="139873" y="2573116"/>
          <a:ext cx="3934083" cy="185733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z-Cyrl-UZ" sz="1800" b="0" kern="1200" dirty="0">
              <a:solidFill>
                <a:srgbClr val="0B4E7B"/>
              </a:solidFill>
              <a:latin typeface="Times New Roman" panose="02020603050405020304" pitchFamily="18" charset="0"/>
              <a:cs typeface="Times New Roman" panose="02020603050405020304" pitchFamily="18" charset="0"/>
            </a:rPr>
            <a:t>Mansabdor shaxslar tomonidan mavjud yoki ehtimoliy manfaatlar toʻqnashuvini tartibga solish yuzasidan choralar koʻrmaganlik </a:t>
          </a:r>
          <a:r>
            <a:rPr lang="uz-Cyrl-UZ" sz="1800" b="1" kern="1200" dirty="0">
              <a:solidFill>
                <a:srgbClr val="0B4E7B"/>
              </a:solidFill>
              <a:latin typeface="Times New Roman" panose="02020603050405020304" pitchFamily="18" charset="0"/>
              <a:cs typeface="Times New Roman" panose="02020603050405020304" pitchFamily="18" charset="0"/>
            </a:rPr>
            <a:t>BHMning 5 baravaridan </a:t>
          </a:r>
          <a:br>
            <a:rPr lang="en-US" sz="1800" b="1" kern="1200" dirty="0">
              <a:solidFill>
                <a:srgbClr val="0B4E7B"/>
              </a:solidFill>
              <a:latin typeface="Times New Roman" panose="02020603050405020304" pitchFamily="18" charset="0"/>
              <a:cs typeface="Times New Roman" panose="02020603050405020304" pitchFamily="18" charset="0"/>
            </a:rPr>
          </a:br>
          <a:r>
            <a:rPr lang="uz-Cyrl-UZ" sz="1800" b="1" kern="1200" dirty="0">
              <a:solidFill>
                <a:srgbClr val="0B4E7B"/>
              </a:solidFill>
              <a:latin typeface="Times New Roman" panose="02020603050405020304" pitchFamily="18" charset="0"/>
              <a:cs typeface="Times New Roman" panose="02020603050405020304" pitchFamily="18" charset="0"/>
            </a:rPr>
            <a:t>10 baravarigacha</a:t>
          </a:r>
          <a:r>
            <a:rPr lang="uz-Cyrl-UZ" sz="1800" b="0" kern="1200" dirty="0">
              <a:solidFill>
                <a:srgbClr val="0B4E7B"/>
              </a:solidFill>
              <a:latin typeface="Times New Roman" panose="02020603050405020304" pitchFamily="18" charset="0"/>
              <a:cs typeface="Times New Roman" panose="02020603050405020304" pitchFamily="18" charset="0"/>
            </a:rPr>
            <a:t> miqdorda jarima solishga sabab boʻladi</a:t>
          </a:r>
          <a:endParaRPr lang="uz-Cyrl-UZ" sz="1800" b="0" kern="1200" noProof="0" dirty="0">
            <a:solidFill>
              <a:srgbClr val="0B4E7B"/>
            </a:solidFill>
            <a:latin typeface="Times New Roman" panose="02020603050405020304" pitchFamily="18" charset="0"/>
            <a:cs typeface="Times New Roman" panose="02020603050405020304" pitchFamily="18" charset="0"/>
          </a:endParaRPr>
        </a:p>
      </dsp:txBody>
      <dsp:txXfrm>
        <a:off x="139873" y="2573116"/>
        <a:ext cx="3934083" cy="1857335"/>
      </dsp:txXfrm>
    </dsp:sp>
    <dsp:sp modelId="{D0015BE4-9D80-4FDE-890F-24BE2CB4577C}">
      <dsp:nvSpPr>
        <dsp:cNvPr id="0" name=""/>
        <dsp:cNvSpPr/>
      </dsp:nvSpPr>
      <dsp:spPr>
        <a:xfrm>
          <a:off x="4785935" y="2573116"/>
          <a:ext cx="4244567" cy="1857335"/>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uz-Cyrl-UZ" sz="1800" b="0" kern="1200" dirty="0">
              <a:solidFill>
                <a:srgbClr val="0B4E7B"/>
              </a:solidFill>
              <a:latin typeface="Times New Roman" panose="02020603050405020304" pitchFamily="18" charset="0"/>
              <a:cs typeface="Times New Roman" panose="02020603050405020304" pitchFamily="18" charset="0"/>
            </a:rPr>
            <a:t>Agar ushbu huquqbuzarlik </a:t>
          </a:r>
          <a:r>
            <a:rPr lang="uz-Cyrl-UZ" sz="1800" b="1" kern="1200" dirty="0">
              <a:solidFill>
                <a:srgbClr val="0B4E7B"/>
              </a:solidFill>
              <a:latin typeface="Times New Roman" panose="02020603050405020304" pitchFamily="18" charset="0"/>
              <a:cs typeface="Times New Roman" panose="02020603050405020304" pitchFamily="18" charset="0"/>
            </a:rPr>
            <a:t>1 yil</a:t>
          </a:r>
          <a:r>
            <a:rPr lang="uz-Cyrl-UZ" sz="1800" b="0" kern="1200" dirty="0">
              <a:solidFill>
                <a:srgbClr val="0B4E7B"/>
              </a:solidFill>
              <a:latin typeface="Times New Roman" panose="02020603050405020304" pitchFamily="18" charset="0"/>
              <a:cs typeface="Times New Roman" panose="02020603050405020304" pitchFamily="18" charset="0"/>
            </a:rPr>
            <a:t> davomida takroran sodir etilsa, </a:t>
          </a:r>
          <a:r>
            <a:rPr lang="uz-Cyrl-UZ" sz="1800" b="1" kern="1200" dirty="0">
              <a:solidFill>
                <a:srgbClr val="0B4E7B"/>
              </a:solidFill>
              <a:latin typeface="Times New Roman" panose="02020603050405020304" pitchFamily="18" charset="0"/>
              <a:cs typeface="Times New Roman" panose="02020603050405020304" pitchFamily="18" charset="0"/>
            </a:rPr>
            <a:t>BHMning 10 baravaridan </a:t>
          </a:r>
          <a:br>
            <a:rPr lang="en-US" sz="1800" b="1" kern="1200" dirty="0">
              <a:solidFill>
                <a:srgbClr val="0B4E7B"/>
              </a:solidFill>
              <a:latin typeface="Times New Roman" panose="02020603050405020304" pitchFamily="18" charset="0"/>
              <a:cs typeface="Times New Roman" panose="02020603050405020304" pitchFamily="18" charset="0"/>
            </a:rPr>
          </a:br>
          <a:r>
            <a:rPr lang="uz-Cyrl-UZ" sz="1800" b="1" kern="1200" dirty="0">
              <a:solidFill>
                <a:srgbClr val="0B4E7B"/>
              </a:solidFill>
              <a:latin typeface="Times New Roman" panose="02020603050405020304" pitchFamily="18" charset="0"/>
              <a:cs typeface="Times New Roman" panose="02020603050405020304" pitchFamily="18" charset="0"/>
            </a:rPr>
            <a:t>15 baravarigacha</a:t>
          </a:r>
          <a:r>
            <a:rPr lang="uz-Cyrl-UZ" sz="1800" b="0" kern="1200" dirty="0">
              <a:solidFill>
                <a:srgbClr val="0B4E7B"/>
              </a:solidFill>
              <a:latin typeface="Times New Roman" panose="02020603050405020304" pitchFamily="18" charset="0"/>
              <a:cs typeface="Times New Roman" panose="02020603050405020304" pitchFamily="18" charset="0"/>
            </a:rPr>
            <a:t> miqdorda jarima qoʻllanilishiga sabab boʻladi</a:t>
          </a:r>
          <a:endParaRPr lang="uz-Cyrl-UZ" sz="1800" b="0" kern="1200" noProof="0" dirty="0">
            <a:solidFill>
              <a:srgbClr val="0B4E7B"/>
            </a:solidFill>
            <a:latin typeface="Times New Roman" panose="02020603050405020304" pitchFamily="18" charset="0"/>
            <a:cs typeface="Times New Roman" panose="02020603050405020304" pitchFamily="18" charset="0"/>
          </a:endParaRPr>
        </a:p>
      </dsp:txBody>
      <dsp:txXfrm>
        <a:off x="4785935" y="2573116"/>
        <a:ext cx="4244567" cy="185733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B2A4E-AFC6-49C5-9D58-B72940AF7D68}" type="datetimeFigureOut">
              <a:rPr lang="ru-RU" smtClean="0"/>
              <a:t>04.09.2024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0A0A1-3FB9-4290-A458-DC3417D04EAF}" type="slidenum">
              <a:rPr lang="ru-RU" smtClean="0"/>
              <a:t>‹#›</a:t>
            </a:fld>
            <a:endParaRPr lang="ru-RU"/>
          </a:p>
        </p:txBody>
      </p:sp>
    </p:spTree>
    <p:extLst>
      <p:ext uri="{BB962C8B-B14F-4D97-AF65-F5344CB8AC3E}">
        <p14:creationId xmlns:p14="http://schemas.microsoft.com/office/powerpoint/2010/main" val="3413761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AC0A0A1-3FB9-4290-A458-DC3417D04EAF}" type="slidenum">
              <a:rPr lang="ru-RU" smtClean="0"/>
              <a:t>3</a:t>
            </a:fld>
            <a:endParaRPr lang="ru-RU"/>
          </a:p>
        </p:txBody>
      </p:sp>
    </p:spTree>
    <p:extLst>
      <p:ext uri="{BB962C8B-B14F-4D97-AF65-F5344CB8AC3E}">
        <p14:creationId xmlns:p14="http://schemas.microsoft.com/office/powerpoint/2010/main" val="2057487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0B4E16F-2471-4647-8898-A6F242D91452}" type="slidenum">
              <a:rPr lang="ru-RU" smtClean="0"/>
              <a:t>5</a:t>
            </a:fld>
            <a:endParaRPr lang="ru-RU" dirty="0"/>
          </a:p>
        </p:txBody>
      </p:sp>
    </p:spTree>
    <p:extLst>
      <p:ext uri="{BB962C8B-B14F-4D97-AF65-F5344CB8AC3E}">
        <p14:creationId xmlns:p14="http://schemas.microsoft.com/office/powerpoint/2010/main" val="635320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AC0A0A1-3FB9-4290-A458-DC3417D04EAF}" type="slidenum">
              <a:rPr lang="ru-RU" smtClean="0"/>
              <a:t>12</a:t>
            </a:fld>
            <a:endParaRPr lang="ru-RU"/>
          </a:p>
        </p:txBody>
      </p:sp>
    </p:spTree>
    <p:extLst>
      <p:ext uri="{BB962C8B-B14F-4D97-AF65-F5344CB8AC3E}">
        <p14:creationId xmlns:p14="http://schemas.microsoft.com/office/powerpoint/2010/main" val="4191565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0D7CC2A-57E5-44F9-8386-FAB9ACC81482}" type="datetimeFigureOut">
              <a:rPr lang="ru-RU" smtClean="0"/>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3491979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0D7CC2A-57E5-44F9-8386-FAB9ACC81482}" type="datetimeFigureOut">
              <a:rPr lang="ru-RU" smtClean="0"/>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1045261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0D7CC2A-57E5-44F9-8386-FAB9ACC81482}" type="datetimeFigureOut">
              <a:rPr lang="ru-RU" smtClean="0"/>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3223177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0D7CC2A-57E5-44F9-8386-FAB9ACC81482}" type="datetimeFigureOut">
              <a:rPr lang="ru-RU" smtClean="0"/>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4188569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0D7CC2A-57E5-44F9-8386-FAB9ACC81482}" type="datetimeFigureOut">
              <a:rPr lang="ru-RU" smtClean="0"/>
              <a:t>04.09.2024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1603593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0D7CC2A-57E5-44F9-8386-FAB9ACC81482}" type="datetimeFigureOut">
              <a:rPr lang="ru-RU" smtClean="0"/>
              <a:t>04.09.2024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12420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0D7CC2A-57E5-44F9-8386-FAB9ACC81482}" type="datetimeFigureOut">
              <a:rPr lang="ru-RU" smtClean="0"/>
              <a:t>04.09.2024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2413773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0D7CC2A-57E5-44F9-8386-FAB9ACC81482}" type="datetimeFigureOut">
              <a:rPr lang="ru-RU" smtClean="0"/>
              <a:t>04.09.2024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4222243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0D7CC2A-57E5-44F9-8386-FAB9ACC81482}" type="datetimeFigureOut">
              <a:rPr lang="ru-RU" smtClean="0"/>
              <a:t>04.09.2024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2957807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0D7CC2A-57E5-44F9-8386-FAB9ACC81482}" type="datetimeFigureOut">
              <a:rPr lang="ru-RU" smtClean="0"/>
              <a:t>04.09.2024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178654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0D7CC2A-57E5-44F9-8386-FAB9ACC81482}" type="datetimeFigureOut">
              <a:rPr lang="ru-RU" smtClean="0"/>
              <a:t>04.09.2024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581EB23-F769-40D6-9CC8-361509B68DE3}" type="slidenum">
              <a:rPr lang="ru-RU" smtClean="0"/>
              <a:t>‹#›</a:t>
            </a:fld>
            <a:endParaRPr lang="ru-RU"/>
          </a:p>
        </p:txBody>
      </p:sp>
    </p:spTree>
    <p:extLst>
      <p:ext uri="{BB962C8B-B14F-4D97-AF65-F5344CB8AC3E}">
        <p14:creationId xmlns:p14="http://schemas.microsoft.com/office/powerpoint/2010/main" val="235760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D7CC2A-57E5-44F9-8386-FAB9ACC81482}" type="datetimeFigureOut">
              <a:rPr lang="ru-RU" smtClean="0"/>
              <a:t>04.09.2024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1EB23-F769-40D6-9CC8-361509B68DE3}" type="slidenum">
              <a:rPr lang="ru-RU" smtClean="0"/>
              <a:t>‹#›</a:t>
            </a:fld>
            <a:endParaRPr lang="ru-RU"/>
          </a:p>
        </p:txBody>
      </p:sp>
    </p:spTree>
    <p:extLst>
      <p:ext uri="{BB962C8B-B14F-4D97-AF65-F5344CB8AC3E}">
        <p14:creationId xmlns:p14="http://schemas.microsoft.com/office/powerpoint/2010/main" val="3612649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0.jpeg"/><Relationship Id="rId4" Type="http://schemas.openxmlformats.org/officeDocument/2006/relationships/diagramLayout" Target="../diagrams/layout1.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7.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3.jpeg"/><Relationship Id="rId4" Type="http://schemas.openxmlformats.org/officeDocument/2006/relationships/diagramLayout" Target="../diagrams/layout2.xml"/><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459F799-85D8-49F7-957A-B8BBB22B6760}"/>
              </a:ext>
            </a:extLst>
          </p:cNvPr>
          <p:cNvSpPr>
            <a:spLocks noGrp="1"/>
          </p:cNvSpPr>
          <p:nvPr>
            <p:ph idx="1"/>
          </p:nvPr>
        </p:nvSpPr>
        <p:spPr>
          <a:xfrm>
            <a:off x="873369" y="2090971"/>
            <a:ext cx="10515600" cy="2588244"/>
          </a:xfrm>
        </p:spPr>
        <p:txBody>
          <a:bodyPr>
            <a:normAutofit/>
          </a:bodyPr>
          <a:lstStyle/>
          <a:p>
            <a:pPr marL="0" indent="0" algn="ctr">
              <a:buNone/>
            </a:pPr>
            <a:r>
              <a:rPr lang="en-US" sz="3600" b="1" dirty="0" err="1">
                <a:solidFill>
                  <a:schemeClr val="accent1">
                    <a:lumMod val="50000"/>
                  </a:schemeClr>
                </a:solidFill>
                <a:latin typeface="Times New Roman" panose="02020603050405020304" pitchFamily="18" charset="0"/>
                <a:cs typeface="Times New Roman" panose="02020603050405020304" pitchFamily="18" charset="0"/>
              </a:rPr>
              <a:t>Oʻzbekiston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Respublikasining</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marL="0" indent="0" algn="ctr">
              <a:buNone/>
            </a:pPr>
            <a:r>
              <a:rPr lang="en-US" sz="3600" b="1" dirty="0">
                <a:solidFill>
                  <a:schemeClr val="accent1">
                    <a:lumMod val="50000"/>
                  </a:schemeClr>
                </a:solidFill>
                <a:latin typeface="Times New Roman" panose="02020603050405020304" pitchFamily="18" charset="0"/>
                <a:cs typeface="Times New Roman" panose="02020603050405020304" pitchFamily="18" charset="0"/>
              </a:rPr>
              <a:t>“</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Manfaatlar</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toʻqnashuvi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toʻgʻrisida</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p>
          <a:p>
            <a:pPr marL="0" indent="0" algn="ctr">
              <a:buNone/>
            </a:pPr>
            <a:r>
              <a:rPr lang="en-US" sz="3600" b="1" dirty="0" err="1">
                <a:solidFill>
                  <a:schemeClr val="accent1">
                    <a:lumMod val="50000"/>
                  </a:schemeClr>
                </a:solidFill>
                <a:latin typeface="Times New Roman" panose="02020603050405020304" pitchFamily="18" charset="0"/>
                <a:cs typeface="Times New Roman" panose="02020603050405020304" pitchFamily="18" charset="0"/>
              </a:rPr>
              <a:t>Qonuni</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marL="0" indent="0" algn="ctr">
              <a:buNone/>
            </a:pP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pic>
        <p:nvPicPr>
          <p:cNvPr id="8" name="Рисунок 7"/>
          <p:cNvPicPr>
            <a:picLocks noChangeAspect="1"/>
          </p:cNvPicPr>
          <p:nvPr/>
        </p:nvPicPr>
        <p:blipFill>
          <a:blip r:embed="rId2"/>
          <a:stretch>
            <a:fillRect/>
          </a:stretch>
        </p:blipFill>
        <p:spPr>
          <a:xfrm>
            <a:off x="678171" y="30773"/>
            <a:ext cx="1590058" cy="1230938"/>
          </a:xfrm>
          <a:prstGeom prst="rect">
            <a:avLst/>
          </a:prstGeom>
        </p:spPr>
      </p:pic>
      <p:sp>
        <p:nvSpPr>
          <p:cNvPr id="9" name="Прямоугольник 8"/>
          <p:cNvSpPr/>
          <p:nvPr/>
        </p:nvSpPr>
        <p:spPr>
          <a:xfrm>
            <a:off x="4739054" y="6356838"/>
            <a:ext cx="2576146" cy="430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latin typeface="Times New Roman" panose="02020603050405020304" pitchFamily="18" charset="0"/>
                <a:cs typeface="Times New Roman" panose="02020603050405020304" pitchFamily="18" charset="0"/>
              </a:rPr>
              <a:t>Toshkent – </a:t>
            </a:r>
            <a:r>
              <a:rPr lang="uz-Cyrl-UZ" b="1" dirty="0">
                <a:solidFill>
                  <a:schemeClr val="accent1">
                    <a:lumMod val="50000"/>
                  </a:schemeClr>
                </a:solidFill>
                <a:latin typeface="Times New Roman" panose="02020603050405020304" pitchFamily="18" charset="0"/>
                <a:cs typeface="Times New Roman" panose="02020603050405020304" pitchFamily="18" charset="0"/>
              </a:rPr>
              <a:t>2024</a:t>
            </a:r>
            <a:endParaRPr lang="ru-RU"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065457" y="4679215"/>
            <a:ext cx="9988061" cy="1239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rgbClr val="0B4E7B"/>
                </a:solidFill>
                <a:latin typeface="Times New Roman" panose="02020603050405020304" pitchFamily="18" charset="0"/>
                <a:cs typeface="Times New Roman" panose="02020603050405020304" pitchFamily="18" charset="0"/>
              </a:rPr>
              <a:t>Bilishimiz</a:t>
            </a:r>
            <a:r>
              <a:rPr lang="en-US" sz="2800" b="1" i="1" dirty="0">
                <a:solidFill>
                  <a:srgbClr val="0B4E7B"/>
                </a:solidFill>
                <a:latin typeface="Times New Roman" panose="02020603050405020304" pitchFamily="18" charset="0"/>
                <a:cs typeface="Times New Roman" panose="02020603050405020304" pitchFamily="18" charset="0"/>
              </a:rPr>
              <a:t> </a:t>
            </a:r>
            <a:r>
              <a:rPr lang="en-US" sz="2800" b="1" i="1" dirty="0" err="1">
                <a:solidFill>
                  <a:srgbClr val="0B4E7B"/>
                </a:solidFill>
                <a:latin typeface="Times New Roman" panose="02020603050405020304" pitchFamily="18" charset="0"/>
                <a:cs typeface="Times New Roman" panose="02020603050405020304" pitchFamily="18" charset="0"/>
              </a:rPr>
              <a:t>va</a:t>
            </a:r>
            <a:r>
              <a:rPr lang="en-US" sz="2800" b="1" i="1" dirty="0">
                <a:solidFill>
                  <a:srgbClr val="0B4E7B"/>
                </a:solidFill>
                <a:latin typeface="Times New Roman" panose="02020603050405020304" pitchFamily="18" charset="0"/>
                <a:cs typeface="Times New Roman" panose="02020603050405020304" pitchFamily="18" charset="0"/>
              </a:rPr>
              <a:t> </a:t>
            </a:r>
            <a:r>
              <a:rPr lang="en-US" sz="2800" b="1" i="1" dirty="0" err="1">
                <a:solidFill>
                  <a:srgbClr val="0B4E7B"/>
                </a:solidFill>
                <a:latin typeface="Times New Roman" panose="02020603050405020304" pitchFamily="18" charset="0"/>
                <a:cs typeface="Times New Roman" panose="02020603050405020304" pitchFamily="18" charset="0"/>
              </a:rPr>
              <a:t>rioya</a:t>
            </a:r>
            <a:r>
              <a:rPr lang="en-US" sz="2800" b="1" i="1" dirty="0">
                <a:solidFill>
                  <a:srgbClr val="0B4E7B"/>
                </a:solidFill>
                <a:latin typeface="Times New Roman" panose="02020603050405020304" pitchFamily="18" charset="0"/>
                <a:cs typeface="Times New Roman" panose="02020603050405020304" pitchFamily="18" charset="0"/>
              </a:rPr>
              <a:t> </a:t>
            </a:r>
            <a:r>
              <a:rPr lang="en-US" sz="2800" b="1" i="1" dirty="0" err="1">
                <a:solidFill>
                  <a:srgbClr val="0B4E7B"/>
                </a:solidFill>
                <a:latin typeface="Times New Roman" panose="02020603050405020304" pitchFamily="18" charset="0"/>
                <a:cs typeface="Times New Roman" panose="02020603050405020304" pitchFamily="18" charset="0"/>
              </a:rPr>
              <a:t>qilishimiz</a:t>
            </a:r>
            <a:r>
              <a:rPr lang="en-US" sz="2800" b="1" i="1" dirty="0">
                <a:solidFill>
                  <a:srgbClr val="0B4E7B"/>
                </a:solidFill>
                <a:latin typeface="Times New Roman" panose="02020603050405020304" pitchFamily="18" charset="0"/>
                <a:cs typeface="Times New Roman" panose="02020603050405020304" pitchFamily="18" charset="0"/>
              </a:rPr>
              <a:t> </a:t>
            </a:r>
            <a:r>
              <a:rPr lang="en-US" sz="2800" b="1" i="1" dirty="0" err="1">
                <a:solidFill>
                  <a:srgbClr val="0B4E7B"/>
                </a:solidFill>
                <a:latin typeface="Times New Roman" panose="02020603050405020304" pitchFamily="18" charset="0"/>
                <a:cs typeface="Times New Roman" panose="02020603050405020304" pitchFamily="18" charset="0"/>
              </a:rPr>
              <a:t>muhim</a:t>
            </a:r>
            <a:r>
              <a:rPr lang="en-US" sz="2800" b="1" i="1" dirty="0">
                <a:solidFill>
                  <a:srgbClr val="0B4E7B"/>
                </a:solidFill>
                <a:latin typeface="Times New Roman" panose="02020603050405020304" pitchFamily="18" charset="0"/>
                <a:cs typeface="Times New Roman" panose="02020603050405020304" pitchFamily="18" charset="0"/>
              </a:rPr>
              <a:t> </a:t>
            </a:r>
            <a:r>
              <a:rPr lang="en-US" sz="2800" b="1" i="1" dirty="0" err="1">
                <a:solidFill>
                  <a:srgbClr val="0B4E7B"/>
                </a:solidFill>
                <a:latin typeface="Times New Roman" panose="02020603050405020304" pitchFamily="18" charset="0"/>
                <a:cs typeface="Times New Roman" panose="02020603050405020304" pitchFamily="18" charset="0"/>
              </a:rPr>
              <a:t>boʻlgan</a:t>
            </a:r>
            <a:r>
              <a:rPr lang="en-US" sz="2800" b="1" i="1" dirty="0">
                <a:solidFill>
                  <a:srgbClr val="0B4E7B"/>
                </a:solidFill>
                <a:latin typeface="Times New Roman" panose="02020603050405020304" pitchFamily="18" charset="0"/>
                <a:cs typeface="Times New Roman" panose="02020603050405020304" pitchFamily="18" charset="0"/>
              </a:rPr>
              <a:t> </a:t>
            </a:r>
            <a:r>
              <a:rPr lang="en-US" sz="2800" b="1" i="1" dirty="0" err="1">
                <a:solidFill>
                  <a:srgbClr val="0B4E7B"/>
                </a:solidFill>
                <a:latin typeface="Times New Roman" panose="02020603050405020304" pitchFamily="18" charset="0"/>
                <a:cs typeface="Times New Roman" panose="02020603050405020304" pitchFamily="18" charset="0"/>
              </a:rPr>
              <a:t>talablar</a:t>
            </a:r>
            <a:r>
              <a:rPr lang="uz-Cyrl-UZ" sz="2800" b="1" i="1" dirty="0">
                <a:solidFill>
                  <a:srgbClr val="0B4E7B"/>
                </a:solidFill>
                <a:latin typeface="Times New Roman" panose="02020603050405020304" pitchFamily="18" charset="0"/>
                <a:cs typeface="Times New Roman" panose="02020603050405020304" pitchFamily="18" charset="0"/>
              </a:rPr>
              <a:t>!</a:t>
            </a:r>
            <a:endParaRPr lang="ru-RU" sz="2800" b="1" i="1" dirty="0">
              <a:solidFill>
                <a:srgbClr val="0B4E7B"/>
              </a:solidFill>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49C24389-3320-4701-A157-D456361BF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7633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7" name="Прямоугольник 6"/>
          <p:cNvSpPr/>
          <p:nvPr/>
        </p:nvSpPr>
        <p:spPr>
          <a:xfrm>
            <a:off x="3525715" y="1323257"/>
            <a:ext cx="8606204" cy="1036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B4E7B"/>
                </a:solidFill>
                <a:latin typeface="Times New Roman" panose="02020603050405020304" pitchFamily="18" charset="0"/>
                <a:cs typeface="Times New Roman" panose="02020603050405020304" pitchFamily="18" charset="0"/>
              </a:rPr>
              <a:t>Ehtimoliy</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manfaatlar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toʻqnashuvi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toʻgʻrisidagi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deklaratsiya</a:t>
            </a:r>
            <a:r>
              <a:rPr lang="en-US" sz="2400" b="1" dirty="0" err="1">
                <a:solidFill>
                  <a:srgbClr val="0B4E7B"/>
                </a:solidFill>
                <a:latin typeface="Times New Roman" panose="02020603050405020304" pitchFamily="18" charset="0"/>
                <a:cs typeface="Times New Roman" panose="02020603050405020304" pitchFamily="18" charset="0"/>
              </a:rPr>
              <a:t>ni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taqdim</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etish</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tartibi</a:t>
            </a:r>
            <a:endParaRPr lang="ru-RU" sz="2400" b="1" dirty="0"/>
          </a:p>
        </p:txBody>
      </p:sp>
      <p:sp>
        <p:nvSpPr>
          <p:cNvPr id="8" name="Прямоугольник 7"/>
          <p:cNvSpPr/>
          <p:nvPr/>
        </p:nvSpPr>
        <p:spPr>
          <a:xfrm>
            <a:off x="835269" y="2511830"/>
            <a:ext cx="10585939" cy="42230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marL="285750" indent="-285750" algn="just">
              <a:buFont typeface="Arial" panose="020B0604020202020204" pitchFamily="34" charset="0"/>
              <a:buChar char="•"/>
            </a:pPr>
            <a:r>
              <a:rPr lang="en-US" sz="2400" b="1" dirty="0" err="1">
                <a:solidFill>
                  <a:srgbClr val="0B4E7B"/>
                </a:solidFill>
                <a:latin typeface="Times New Roman" panose="02020603050405020304" pitchFamily="18" charset="0"/>
                <a:cs typeface="Times New Roman" panose="02020603050405020304" pitchFamily="18" charset="0"/>
              </a:rPr>
              <a:t>Davlat</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organining</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yoki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boshqa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tashkilotning</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xodimi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shaxsga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doir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maʼlumotlari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oʻzgargan</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taqdirda</a:t>
            </a:r>
            <a:r>
              <a:rPr lang="en-US" sz="2400" b="1"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ehtimoliy</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manfaatlar</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toʻqnashuvi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toʻgʻrisidagi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deklaratsiyani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toʻldirishi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va</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har</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yili</a:t>
            </a:r>
            <a:r>
              <a:rPr lang="en-US" sz="2400" dirty="0">
                <a:solidFill>
                  <a:srgbClr val="0B4E7B"/>
                </a:solidFill>
                <a:latin typeface="Times New Roman" panose="02020603050405020304" pitchFamily="18" charset="0"/>
                <a:cs typeface="Times New Roman" panose="02020603050405020304" pitchFamily="18" charset="0"/>
              </a:rPr>
              <a:t> </a:t>
            </a:r>
            <a:r>
              <a:rPr lang="en-US" sz="2400" b="1" dirty="0">
                <a:solidFill>
                  <a:srgbClr val="0B4E7B"/>
                </a:solidFill>
                <a:latin typeface="Times New Roman" panose="02020603050405020304" pitchFamily="18" charset="0"/>
                <a:cs typeface="Times New Roman" panose="02020603050405020304" pitchFamily="18" charset="0"/>
              </a:rPr>
              <a:t>15-yanvar</a:t>
            </a:r>
            <a:r>
              <a:rPr lang="en-US" sz="2400" dirty="0">
                <a:solidFill>
                  <a:srgbClr val="0B4E7B"/>
                </a:solidFill>
                <a:latin typeface="Times New Roman" panose="02020603050405020304" pitchFamily="18" charset="0"/>
                <a:cs typeface="Times New Roman" panose="02020603050405020304" pitchFamily="18" charset="0"/>
              </a:rPr>
              <a:t>dan </a:t>
            </a:r>
            <a:r>
              <a:rPr lang="en-US" sz="2400" dirty="0" err="1">
                <a:solidFill>
                  <a:srgbClr val="0B4E7B"/>
                </a:solidFill>
                <a:latin typeface="Times New Roman" panose="02020603050405020304" pitchFamily="18" charset="0"/>
                <a:cs typeface="Times New Roman" panose="02020603050405020304" pitchFamily="18" charset="0"/>
              </a:rPr>
              <a:t>kechiktirmay</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maxsus</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boʻlinmaga</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taqdim</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etishi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kerak</a:t>
            </a:r>
            <a:r>
              <a:rPr lang="uz-Cyrl-UZ" sz="2400" dirty="0">
                <a:solidFill>
                  <a:srgbClr val="0B4E7B"/>
                </a:solidFill>
                <a:latin typeface="Times New Roman" panose="02020603050405020304" pitchFamily="18" charset="0"/>
                <a:cs typeface="Times New Roman" panose="02020603050405020304" pitchFamily="18" charset="0"/>
              </a:rPr>
              <a:t>.</a:t>
            </a:r>
          </a:p>
          <a:p>
            <a:endParaRPr lang="uz-Cyrl-UZ" sz="2400" dirty="0">
              <a:solidFill>
                <a:srgbClr val="0B4E7B"/>
              </a:solidFill>
              <a:latin typeface="Times New Roman" panose="02020603050405020304" pitchFamily="18" charset="0"/>
              <a:cs typeface="Times New Roman" panose="02020603050405020304" pitchFamily="18" charset="0"/>
            </a:endParaRPr>
          </a:p>
          <a:p>
            <a:endParaRPr lang="en-US" sz="2400" dirty="0">
              <a:solidFill>
                <a:srgbClr val="0B4E7B"/>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400" b="1" dirty="0" err="1">
                <a:solidFill>
                  <a:srgbClr val="0B4E7B"/>
                </a:solidFill>
                <a:latin typeface="Times New Roman" panose="02020603050405020304" pitchFamily="18" charset="0"/>
                <a:cs typeface="Times New Roman" panose="02020603050405020304" pitchFamily="18" charset="0"/>
              </a:rPr>
              <a:t>Davlat</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organiga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yoki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boshqa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tashkilotga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ishga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qabul</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qilinayotgan</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nomzod</a:t>
            </a:r>
            <a:r>
              <a:rPr lang="en-US" sz="2400" b="1"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shuningdek</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boshqa</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ishga</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oʻtkazilgan</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xodim</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ehtimoliy</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manfaatlar</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toʻqnashuvi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toʻgʻrisidagi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belgilangan</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shakldagi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deklaratsiyani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toʻldirishi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va</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taqdim</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etishi</a:t>
            </a:r>
            <a:r>
              <a:rPr lang="en-US" sz="2400" dirty="0">
                <a:solidFill>
                  <a:srgbClr val="0B4E7B"/>
                </a:solidFill>
                <a:latin typeface="Times New Roman" panose="02020603050405020304" pitchFamily="18" charset="0"/>
                <a:cs typeface="Times New Roman" panose="02020603050405020304" pitchFamily="18" charset="0"/>
              </a:rPr>
              <a:t> </a:t>
            </a:r>
            <a:r>
              <a:rPr lang="en-US" sz="2400" dirty="0" err="1">
                <a:solidFill>
                  <a:srgbClr val="0B4E7B"/>
                </a:solidFill>
                <a:latin typeface="Times New Roman" panose="02020603050405020304" pitchFamily="18" charset="0"/>
                <a:cs typeface="Times New Roman" panose="02020603050405020304" pitchFamily="18" charset="0"/>
              </a:rPr>
              <a:t>kerak</a:t>
            </a:r>
            <a:r>
              <a:rPr lang="uz-Cyrl-UZ" sz="2400" dirty="0">
                <a:solidFill>
                  <a:srgbClr val="0B4E7B"/>
                </a:solidFill>
                <a:latin typeface="Times New Roman" panose="02020603050405020304" pitchFamily="18" charset="0"/>
                <a:cs typeface="Times New Roman" panose="02020603050405020304" pitchFamily="18" charset="0"/>
              </a:rPr>
              <a:t>.</a:t>
            </a:r>
          </a:p>
        </p:txBody>
      </p:sp>
      <p:sp>
        <p:nvSpPr>
          <p:cNvPr id="10" name="Скругленный прямоугольник 9"/>
          <p:cNvSpPr/>
          <p:nvPr/>
        </p:nvSpPr>
        <p:spPr>
          <a:xfrm>
            <a:off x="98856" y="1401856"/>
            <a:ext cx="2847544" cy="958361"/>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r>
              <a:rPr lang="en-US" b="1" dirty="0">
                <a:solidFill>
                  <a:srgbClr val="FF0000"/>
                </a:solidFill>
                <a:latin typeface="Times New Roman" panose="02020603050405020304" pitchFamily="18" charset="0"/>
                <a:cs typeface="Times New Roman" panose="02020603050405020304" pitchFamily="18" charset="0"/>
              </a:rPr>
              <a:t>...</a:t>
            </a:r>
          </a:p>
        </p:txBody>
      </p:sp>
      <p:pic>
        <p:nvPicPr>
          <p:cNvPr id="11" name="Picture 2" descr="Возрастает число граждан, проявляющих интерес к президентским выбора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53" y="1538453"/>
            <a:ext cx="1190869" cy="685166"/>
          </a:xfrm>
          <a:prstGeom prst="rect">
            <a:avLst/>
          </a:prstGeom>
          <a:noFill/>
          <a:extLst>
            <a:ext uri="{909E8E84-426E-40DD-AFC4-6F175D3DCCD1}">
              <a14:hiddenFill xmlns:a14="http://schemas.microsoft.com/office/drawing/2010/main">
                <a:solidFill>
                  <a:srgbClr val="FFFFFF"/>
                </a:solidFill>
              </a14:hiddenFill>
            </a:ext>
          </a:extLst>
        </p:spPr>
      </p:pic>
      <p:sp>
        <p:nvSpPr>
          <p:cNvPr id="9" name="Стрелка вправо 8"/>
          <p:cNvSpPr/>
          <p:nvPr/>
        </p:nvSpPr>
        <p:spPr>
          <a:xfrm>
            <a:off x="2946400" y="1690068"/>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F01279F1-D8D0-4C27-B6DD-19B0E696F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918019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7" name="Прямоугольник 6"/>
          <p:cNvSpPr/>
          <p:nvPr/>
        </p:nvSpPr>
        <p:spPr>
          <a:xfrm>
            <a:off x="3235569" y="1292484"/>
            <a:ext cx="8956430" cy="1534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B4E7B"/>
                </a:solidFill>
                <a:latin typeface="Times New Roman" panose="02020603050405020304" pitchFamily="18" charset="0"/>
                <a:cs typeface="Times New Roman" panose="02020603050405020304" pitchFamily="18" charset="0"/>
              </a:rPr>
              <a:t>Davlat</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organining</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yoki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boshqa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tashkilotning</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xodimi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quyidagi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hollarda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mavjud</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manfaatlar</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toʻqnashuvi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oʻziga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maʼlum</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boʻlib</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qolgan</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paytdan</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eʼtiboran</a:t>
            </a:r>
            <a:r>
              <a:rPr lang="en-US" b="1" dirty="0">
                <a:solidFill>
                  <a:srgbClr val="0B4E7B"/>
                </a:solidFill>
                <a:latin typeface="Times New Roman" panose="02020603050405020304" pitchFamily="18" charset="0"/>
                <a:cs typeface="Times New Roman" panose="02020603050405020304" pitchFamily="18" charset="0"/>
              </a:rPr>
              <a:t> 1 </a:t>
            </a:r>
            <a:r>
              <a:rPr lang="en-US" b="1" dirty="0" err="1">
                <a:solidFill>
                  <a:srgbClr val="0B4E7B"/>
                </a:solidFill>
                <a:latin typeface="Times New Roman" panose="02020603050405020304" pitchFamily="18" charset="0"/>
                <a:cs typeface="Times New Roman" panose="02020603050405020304" pitchFamily="18" charset="0"/>
              </a:rPr>
              <a:t>ish</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kuni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ichida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mavjud</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manfaatlar</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toʻqnashuvi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haqidagi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belgilangan</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shakldagi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xabarnomani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toʻldirishi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va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oʻzining</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bevosita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rahbariga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yoki</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maxsus</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0B4E7B"/>
                </a:solidFill>
                <a:latin typeface="Times New Roman" panose="02020603050405020304" pitchFamily="18" charset="0"/>
                <a:cs typeface="Times New Roman" panose="02020603050405020304" pitchFamily="18" charset="0"/>
              </a:rPr>
              <a:t>boʻlinmaga</a:t>
            </a:r>
            <a:r>
              <a:rPr lang="en-US" b="1" dirty="0">
                <a:solidFill>
                  <a:srgbClr val="0B4E7B"/>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taqdim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etishi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shart</a:t>
            </a:r>
            <a:r>
              <a:rPr lang="uz-Cyrl-UZ" dirty="0">
                <a:solidFill>
                  <a:srgbClr val="0B4E7B"/>
                </a:solidFill>
                <a:latin typeface="Times New Roman" panose="02020603050405020304" pitchFamily="18" charset="0"/>
                <a:cs typeface="Times New Roman" panose="02020603050405020304" pitchFamily="18" charset="0"/>
              </a:rPr>
              <a:t>!</a:t>
            </a:r>
            <a:endParaRPr lang="uz-Cyrl-UZ"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Схема 7"/>
          <p:cNvGraphicFramePr/>
          <p:nvPr>
            <p:extLst>
              <p:ext uri="{D42A27DB-BD31-4B8C-83A1-F6EECF244321}">
                <p14:modId xmlns:p14="http://schemas.microsoft.com/office/powerpoint/2010/main" val="4237065762"/>
              </p:ext>
            </p:extLst>
          </p:nvPr>
        </p:nvGraphicFramePr>
        <p:xfrm>
          <a:off x="214455" y="2827078"/>
          <a:ext cx="11296650" cy="2673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Скругленный прямоугольник 15"/>
          <p:cNvSpPr/>
          <p:nvPr/>
        </p:nvSpPr>
        <p:spPr>
          <a:xfrm>
            <a:off x="2573947" y="5705474"/>
            <a:ext cx="9591675" cy="800100"/>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uz-Cyrl-UZ" dirty="0">
                <a:solidFill>
                  <a:srgbClr val="0B4E7B"/>
                </a:solidFill>
                <a:latin typeface="Times New Roman" panose="02020603050405020304" pitchFamily="18" charset="0"/>
                <a:cs typeface="Times New Roman" panose="02020603050405020304" pitchFamily="18" charset="0"/>
              </a:rPr>
              <a:t>Boshqa har qanday mavjud manfaatlar toʻqnashuvi oʻziga maʼlum boʻlib qolsa.</a:t>
            </a:r>
          </a:p>
        </p:txBody>
      </p:sp>
      <p:grpSp>
        <p:nvGrpSpPr>
          <p:cNvPr id="17" name="Группа 16"/>
          <p:cNvGrpSpPr/>
          <p:nvPr/>
        </p:nvGrpSpPr>
        <p:grpSpPr>
          <a:xfrm>
            <a:off x="10958917" y="5342404"/>
            <a:ext cx="521353" cy="521353"/>
            <a:chOff x="9928047" y="1538661"/>
            <a:chExt cx="521353" cy="521353"/>
          </a:xfrm>
          <a:solidFill>
            <a:schemeClr val="tx1"/>
          </a:solidFill>
        </p:grpSpPr>
        <p:sp>
          <p:nvSpPr>
            <p:cNvPr id="18" name="Стрелка вниз 17"/>
            <p:cNvSpPr/>
            <p:nvPr/>
          </p:nvSpPr>
          <p:spPr>
            <a:xfrm>
              <a:off x="9928047" y="1538661"/>
              <a:ext cx="521353" cy="521353"/>
            </a:xfrm>
            <a:prstGeom prst="downArrow">
              <a:avLst>
                <a:gd name="adj1" fmla="val 55000"/>
                <a:gd name="adj2" fmla="val 45000"/>
              </a:avLst>
            </a:prstGeom>
            <a:grpFill/>
            <a:ln>
              <a:solidFill>
                <a:schemeClr val="bg1">
                  <a:alpha val="90000"/>
                </a:scheme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9" name="Стрелка вниз 4"/>
            <p:cNvSpPr txBox="1"/>
            <p:nvPr/>
          </p:nvSpPr>
          <p:spPr>
            <a:xfrm>
              <a:off x="10045351" y="1538661"/>
              <a:ext cx="286745" cy="39231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ru-RU" sz="2300" kern="1200"/>
            </a:p>
          </p:txBody>
        </p:sp>
      </p:grpSp>
      <p:sp>
        <p:nvSpPr>
          <p:cNvPr id="12" name="Скругленный прямоугольник 11"/>
          <p:cNvSpPr/>
          <p:nvPr/>
        </p:nvSpPr>
        <p:spPr>
          <a:xfrm>
            <a:off x="79073" y="1422903"/>
            <a:ext cx="2681712" cy="958361"/>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r>
              <a:rPr lang="en-US" b="1" dirty="0">
                <a:solidFill>
                  <a:srgbClr val="FF0000"/>
                </a:solidFill>
                <a:latin typeface="Times New Roman" panose="02020603050405020304" pitchFamily="18" charset="0"/>
                <a:cs typeface="Times New Roman" panose="02020603050405020304" pitchFamily="18" charset="0"/>
              </a:rPr>
              <a:t>...</a:t>
            </a:r>
          </a:p>
        </p:txBody>
      </p:sp>
      <p:pic>
        <p:nvPicPr>
          <p:cNvPr id="13" name="Picture 2" descr="Возрастает число граждан, проявляющих интерес к президентским выборам"/>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4367" y="1559500"/>
            <a:ext cx="1092100" cy="685166"/>
          </a:xfrm>
          <a:prstGeom prst="rect">
            <a:avLst/>
          </a:prstGeom>
          <a:noFill/>
          <a:extLst>
            <a:ext uri="{909E8E84-426E-40DD-AFC4-6F175D3DCCD1}">
              <a14:hiddenFill xmlns:a14="http://schemas.microsoft.com/office/drawing/2010/main">
                <a:solidFill>
                  <a:srgbClr val="FFFFFF"/>
                </a:solidFill>
              </a14:hiddenFill>
            </a:ext>
          </a:extLst>
        </p:spPr>
      </p:pic>
      <p:sp>
        <p:nvSpPr>
          <p:cNvPr id="14" name="Стрелка вправо 13"/>
          <p:cNvSpPr/>
          <p:nvPr/>
        </p:nvSpPr>
        <p:spPr>
          <a:xfrm>
            <a:off x="2760785" y="1734465"/>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9"/>
          <a:stretch>
            <a:fillRect/>
          </a:stretch>
        </p:blipFill>
        <p:spPr>
          <a:xfrm>
            <a:off x="0" y="4642338"/>
            <a:ext cx="1396728" cy="2156972"/>
          </a:xfrm>
          <a:prstGeom prst="rect">
            <a:avLst/>
          </a:prstGeom>
        </p:spPr>
      </p:pic>
      <p:pic>
        <p:nvPicPr>
          <p:cNvPr id="3" name="Рисунок 2">
            <a:extLst>
              <a:ext uri="{FF2B5EF4-FFF2-40B4-BE49-F238E27FC236}">
                <a16:creationId xmlns:a16="http://schemas.microsoft.com/office/drawing/2014/main" id="{94845BDF-DCBA-40D1-AB68-9883FE050F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675403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678171" y="30773"/>
            <a:ext cx="1590058" cy="1230938"/>
          </a:xfrm>
          <a:prstGeom prst="rect">
            <a:avLst/>
          </a:prstGeom>
        </p:spPr>
      </p:pic>
      <p:sp>
        <p:nvSpPr>
          <p:cNvPr id="7" name="Прямоугольник 6"/>
          <p:cNvSpPr/>
          <p:nvPr/>
        </p:nvSpPr>
        <p:spPr>
          <a:xfrm>
            <a:off x="3692769" y="1292484"/>
            <a:ext cx="7271240" cy="1222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B4E7B"/>
                </a:solidFill>
                <a:latin typeface="Times New Roman" panose="02020603050405020304" pitchFamily="18" charset="0"/>
                <a:cs typeface="Times New Roman" panose="02020603050405020304" pitchFamily="18" charset="0"/>
              </a:rPr>
              <a:t>Manfaatlar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toʻqnashuviga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yoʻl</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qoʻyilgan</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holda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qarorlar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qabul</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qilish</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yoki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bitimlar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tuzish</a:t>
            </a:r>
            <a:endParaRPr lang="uz-Cyrl-UZ" sz="2400" dirty="0">
              <a:solidFill>
                <a:srgbClr val="0B4E7B"/>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583935" y="2488223"/>
            <a:ext cx="9312057" cy="4229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60000" algn="just"/>
            <a:r>
              <a:rPr lang="en-US" b="1" dirty="0">
                <a:solidFill>
                  <a:srgbClr val="0B4E7B"/>
                </a:solidFill>
                <a:latin typeface="Times New Roman" panose="02020603050405020304" pitchFamily="18" charset="0"/>
                <a:cs typeface="Times New Roman" panose="02020603050405020304" pitchFamily="18" charset="0"/>
              </a:rPr>
              <a:t>1. </a:t>
            </a:r>
            <a:r>
              <a:rPr lang="en-US" dirty="0" err="1">
                <a:solidFill>
                  <a:srgbClr val="0B4E7B"/>
                </a:solidFill>
                <a:latin typeface="Times New Roman" panose="02020603050405020304" pitchFamily="18" charset="0"/>
                <a:cs typeface="Times New Roman" panose="02020603050405020304" pitchFamily="18" charset="0"/>
              </a:rPr>
              <a:t>Manfaatlar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toʻqnashuviga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yoʻl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qoʻyilgan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holda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qabul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qilingan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qarorlar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yoki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tuzilgan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bitimlar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sud</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tartibida</a:t>
            </a:r>
            <a:r>
              <a:rPr lang="en-US" dirty="0">
                <a:solidFill>
                  <a:srgbClr val="0B4E7B"/>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haqiqiy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emas</a:t>
            </a:r>
            <a:r>
              <a:rPr lang="en-US" dirty="0">
                <a:solidFill>
                  <a:srgbClr val="0B4E7B"/>
                </a:solidFill>
                <a:latin typeface="Times New Roman" panose="02020603050405020304" pitchFamily="18" charset="0"/>
                <a:cs typeface="Times New Roman" panose="02020603050405020304" pitchFamily="18" charset="0"/>
              </a:rPr>
              <a:t> deb </a:t>
            </a:r>
            <a:r>
              <a:rPr lang="en-US" dirty="0" err="1">
                <a:solidFill>
                  <a:srgbClr val="0B4E7B"/>
                </a:solidFill>
                <a:latin typeface="Times New Roman" panose="02020603050405020304" pitchFamily="18" charset="0"/>
                <a:cs typeface="Times New Roman" panose="02020603050405020304" pitchFamily="18" charset="0"/>
              </a:rPr>
              <a:t>topiladi</a:t>
            </a:r>
            <a:r>
              <a:rPr lang="uz-Cyrl-UZ" dirty="0">
                <a:solidFill>
                  <a:srgbClr val="0B4E7B"/>
                </a:solidFill>
                <a:latin typeface="Times New Roman" panose="02020603050405020304" pitchFamily="18" charset="0"/>
                <a:cs typeface="Times New Roman" panose="02020603050405020304" pitchFamily="18" charset="0"/>
              </a:rPr>
              <a:t>.</a:t>
            </a:r>
          </a:p>
          <a:p>
            <a:pPr indent="360000" algn="just"/>
            <a:endParaRPr lang="uz-Cyrl-UZ" dirty="0">
              <a:solidFill>
                <a:srgbClr val="0B4E7B"/>
              </a:solidFill>
              <a:latin typeface="Times New Roman" panose="02020603050405020304" pitchFamily="18" charset="0"/>
              <a:cs typeface="Times New Roman" panose="02020603050405020304" pitchFamily="18" charset="0"/>
            </a:endParaRPr>
          </a:p>
          <a:p>
            <a:pPr indent="360000" algn="just"/>
            <a:r>
              <a:rPr lang="en-US" b="1" dirty="0">
                <a:solidFill>
                  <a:srgbClr val="0B4E7B"/>
                </a:solidFill>
                <a:latin typeface="Times New Roman" panose="02020603050405020304" pitchFamily="18" charset="0"/>
                <a:cs typeface="Times New Roman" panose="02020603050405020304" pitchFamily="18" charset="0"/>
              </a:rPr>
              <a:t>2. </a:t>
            </a:r>
            <a:r>
              <a:rPr lang="en-US" dirty="0" err="1">
                <a:solidFill>
                  <a:srgbClr val="0B4E7B"/>
                </a:solidFill>
                <a:latin typeface="Times New Roman" panose="02020603050405020304" pitchFamily="18" charset="0"/>
                <a:cs typeface="Times New Roman" panose="02020603050405020304" pitchFamily="18" charset="0"/>
              </a:rPr>
              <a:t>Manfaatlar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toʻqnashuviga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yoʻl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qoʻyilgan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holda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qabul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qilingan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qaror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yoki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tuzilgan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bitim</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haqiqiy</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emas</a:t>
            </a:r>
            <a:r>
              <a:rPr lang="en-US" dirty="0">
                <a:solidFill>
                  <a:srgbClr val="0B4E7B"/>
                </a:solidFill>
                <a:latin typeface="Times New Roman" panose="02020603050405020304" pitchFamily="18" charset="0"/>
                <a:cs typeface="Times New Roman" panose="02020603050405020304" pitchFamily="18" charset="0"/>
              </a:rPr>
              <a:t> deb </a:t>
            </a:r>
            <a:r>
              <a:rPr lang="en-US" dirty="0" err="1">
                <a:solidFill>
                  <a:srgbClr val="0B4E7B"/>
                </a:solidFill>
                <a:latin typeface="Times New Roman" panose="02020603050405020304" pitchFamily="18" charset="0"/>
                <a:cs typeface="Times New Roman" panose="02020603050405020304" pitchFamily="18" charset="0"/>
              </a:rPr>
              <a:t>topilgan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taqdirda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ushbu</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qaror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qabul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qilinganligi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yoki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bitim</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tuzilganligi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natijasida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olingan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foyda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bitim</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boʻyicha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olingan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hamma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narsani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qaytarib</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berish</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toʻgʻrisida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talab</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qoʻyilmagan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holda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sud</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tartibida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davlat</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daromadiga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oʻtkaziladi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Bunda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haqiqiy</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emas</a:t>
            </a:r>
            <a:r>
              <a:rPr lang="en-US" dirty="0">
                <a:solidFill>
                  <a:srgbClr val="0B4E7B"/>
                </a:solidFill>
                <a:latin typeface="Times New Roman" panose="02020603050405020304" pitchFamily="18" charset="0"/>
                <a:cs typeface="Times New Roman" panose="02020603050405020304" pitchFamily="18" charset="0"/>
              </a:rPr>
              <a:t> deb </a:t>
            </a:r>
            <a:r>
              <a:rPr lang="en-US" dirty="0" err="1">
                <a:solidFill>
                  <a:srgbClr val="0B4E7B"/>
                </a:solidFill>
                <a:latin typeface="Times New Roman" panose="02020603050405020304" pitchFamily="18" charset="0"/>
                <a:cs typeface="Times New Roman" panose="02020603050405020304" pitchFamily="18" charset="0"/>
              </a:rPr>
              <a:t>topilgan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bunday</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bitimning</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ijrosi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bilan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bogʻliq</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xarajatlarning</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oʻrni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manfaatlar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toʻqnashuviga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yoʻl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qoʻygan</a:t>
            </a:r>
            <a:r>
              <a:rPr lang="en-US" dirty="0">
                <a:solidFill>
                  <a:srgbClr val="0B4E7B"/>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shaxsning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hisobidan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qoplanadi</a:t>
            </a:r>
            <a:r>
              <a:rPr lang="uz-Cyrl-UZ" b="1" dirty="0">
                <a:solidFill>
                  <a:srgbClr val="0B4E7B"/>
                </a:solidFill>
                <a:latin typeface="Times New Roman" panose="02020603050405020304" pitchFamily="18" charset="0"/>
                <a:cs typeface="Times New Roman" panose="02020603050405020304" pitchFamily="18" charset="0"/>
              </a:rPr>
              <a:t>.</a:t>
            </a:r>
          </a:p>
          <a:p>
            <a:pPr indent="360000" algn="just"/>
            <a:endParaRPr lang="uz-Cyrl-UZ" dirty="0">
              <a:solidFill>
                <a:srgbClr val="0B4E7B"/>
              </a:solidFill>
              <a:latin typeface="Times New Roman" panose="02020603050405020304" pitchFamily="18" charset="0"/>
              <a:cs typeface="Times New Roman" panose="02020603050405020304" pitchFamily="18" charset="0"/>
            </a:endParaRPr>
          </a:p>
          <a:p>
            <a:pPr indent="360000" algn="just"/>
            <a:r>
              <a:rPr lang="en-US" b="1" dirty="0">
                <a:solidFill>
                  <a:srgbClr val="0B4E7B"/>
                </a:solidFill>
                <a:latin typeface="Times New Roman" panose="02020603050405020304" pitchFamily="18" charset="0"/>
                <a:cs typeface="Times New Roman" panose="02020603050405020304" pitchFamily="18" charset="0"/>
              </a:rPr>
              <a:t>3. </a:t>
            </a:r>
            <a:r>
              <a:rPr lang="en-US" dirty="0" err="1">
                <a:solidFill>
                  <a:srgbClr val="0B4E7B"/>
                </a:solidFill>
                <a:latin typeface="Times New Roman" panose="02020603050405020304" pitchFamily="18" charset="0"/>
                <a:cs typeface="Times New Roman" panose="02020603050405020304" pitchFamily="18" charset="0"/>
              </a:rPr>
              <a:t>Manfaatlar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toʻqnashuviga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yoʻl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qoʻyilgan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holda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qabul</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qilingan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qaror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yoki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tuzilgan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bitim</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haqiqiy</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emas</a:t>
            </a:r>
            <a:r>
              <a:rPr lang="en-US" dirty="0">
                <a:solidFill>
                  <a:srgbClr val="0B4E7B"/>
                </a:solidFill>
                <a:latin typeface="Times New Roman" panose="02020603050405020304" pitchFamily="18" charset="0"/>
                <a:cs typeface="Times New Roman" panose="02020603050405020304" pitchFamily="18" charset="0"/>
              </a:rPr>
              <a:t> deb </a:t>
            </a:r>
            <a:r>
              <a:rPr lang="en-US" dirty="0" err="1">
                <a:solidFill>
                  <a:srgbClr val="0B4E7B"/>
                </a:solidFill>
                <a:latin typeface="Times New Roman" panose="02020603050405020304" pitchFamily="18" charset="0"/>
                <a:cs typeface="Times New Roman" panose="02020603050405020304" pitchFamily="18" charset="0"/>
              </a:rPr>
              <a:t>topilganligi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natijasida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jismoniy</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yoki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yuridik</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shaxslarga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shu</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jumladan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davlat</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organlariga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yoki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boshqa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tashkilotlarga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yetkazilgan</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zarar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davlat</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organining</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yoki</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boshqa</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tashkilotning</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aybdor</a:t>
            </a:r>
            <a:r>
              <a:rPr lang="en-US" dirty="0">
                <a:solidFill>
                  <a:srgbClr val="0B4E7B"/>
                </a:solidFill>
                <a:latin typeface="Times New Roman" panose="02020603050405020304" pitchFamily="18" charset="0"/>
                <a:cs typeface="Times New Roman" panose="02020603050405020304" pitchFamily="18" charset="0"/>
              </a:rPr>
              <a:t> </a:t>
            </a:r>
            <a:r>
              <a:rPr lang="en-US" dirty="0" err="1">
                <a:solidFill>
                  <a:srgbClr val="0B4E7B"/>
                </a:solidFill>
                <a:latin typeface="Times New Roman" panose="02020603050405020304" pitchFamily="18" charset="0"/>
                <a:cs typeface="Times New Roman" panose="02020603050405020304" pitchFamily="18" charset="0"/>
              </a:rPr>
              <a:t>xodimlaridan</a:t>
            </a:r>
            <a:r>
              <a:rPr lang="en-US" dirty="0">
                <a:solidFill>
                  <a:srgbClr val="0B4E7B"/>
                </a:solidFill>
                <a:latin typeface="Times New Roman" panose="02020603050405020304" pitchFamily="18" charset="0"/>
                <a:cs typeface="Times New Roman" panose="02020603050405020304" pitchFamily="18" charset="0"/>
              </a:rPr>
              <a:t> regress </a:t>
            </a:r>
            <a:r>
              <a:rPr lang="en-US" dirty="0" err="1">
                <a:solidFill>
                  <a:srgbClr val="0B4E7B"/>
                </a:solidFill>
                <a:latin typeface="Times New Roman" panose="02020603050405020304" pitchFamily="18" charset="0"/>
                <a:cs typeface="Times New Roman" panose="02020603050405020304" pitchFamily="18" charset="0"/>
              </a:rPr>
              <a:t>tartibida</a:t>
            </a:r>
            <a:r>
              <a:rPr lang="en-US" dirty="0">
                <a:solidFill>
                  <a:srgbClr val="0B4E7B"/>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undirib</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olinishi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mumkin</a:t>
            </a:r>
            <a:r>
              <a:rPr lang="uz-Cyrl-UZ" b="1" dirty="0">
                <a:solidFill>
                  <a:srgbClr val="0B4E7B"/>
                </a:solidFill>
                <a:latin typeface="Times New Roman" panose="02020603050405020304" pitchFamily="18" charset="0"/>
                <a:cs typeface="Times New Roman" panose="02020603050405020304" pitchFamily="18" charset="0"/>
              </a:rPr>
              <a:t>.</a:t>
            </a:r>
          </a:p>
        </p:txBody>
      </p:sp>
      <p:sp>
        <p:nvSpPr>
          <p:cNvPr id="9" name="Скругленный прямоугольник 8"/>
          <p:cNvSpPr/>
          <p:nvPr/>
        </p:nvSpPr>
        <p:spPr>
          <a:xfrm>
            <a:off x="98856" y="1411173"/>
            <a:ext cx="2847544" cy="958361"/>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 name="Picture 2" descr="Возрастает число граждан, проявляющих интерес к президентским выбора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460" y="1547770"/>
            <a:ext cx="1190869" cy="685166"/>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p:cNvPicPr>
            <a:picLocks noChangeAspect="1"/>
          </p:cNvPicPr>
          <p:nvPr/>
        </p:nvPicPr>
        <p:blipFill>
          <a:blip r:embed="rId5"/>
          <a:stretch>
            <a:fillRect/>
          </a:stretch>
        </p:blipFill>
        <p:spPr>
          <a:xfrm>
            <a:off x="0" y="3140945"/>
            <a:ext cx="2144275" cy="3311413"/>
          </a:xfrm>
          <a:prstGeom prst="rect">
            <a:avLst/>
          </a:prstGeom>
        </p:spPr>
      </p:pic>
      <p:sp>
        <p:nvSpPr>
          <p:cNvPr id="14" name="Стрелка вправо 13"/>
          <p:cNvSpPr/>
          <p:nvPr/>
        </p:nvSpPr>
        <p:spPr>
          <a:xfrm>
            <a:off x="2946400" y="1727695"/>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EE7564B6-D984-4A76-9567-78A19E8304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499405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9" name="Блок-схема: процесс 8"/>
          <p:cNvSpPr/>
          <p:nvPr/>
        </p:nvSpPr>
        <p:spPr>
          <a:xfrm>
            <a:off x="3217985" y="1323257"/>
            <a:ext cx="8546977" cy="895350"/>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err="1">
                <a:solidFill>
                  <a:srgbClr val="0B4E7B"/>
                </a:solidFill>
                <a:latin typeface="Times New Roman" panose="02020603050405020304" pitchFamily="18" charset="0"/>
                <a:cs typeface="Times New Roman" panose="02020603050405020304" pitchFamily="18" charset="0"/>
              </a:rPr>
              <a:t>Manfaatlar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toʻqnashuvi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toʻgʻrisidagi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qonunchilikni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buzganlik</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uchun</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a:solidFill>
                  <a:srgbClr val="FF0000"/>
                </a:solidFill>
                <a:latin typeface="Times New Roman" panose="02020603050405020304" pitchFamily="18" charset="0"/>
                <a:cs typeface="Times New Roman" panose="02020603050405020304" pitchFamily="18" charset="0"/>
              </a:rPr>
              <a:t>JAVOBGARLIK</a:t>
            </a:r>
            <a:endParaRPr lang="uz-Cyrl-UZ" sz="24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11" name="Схема 10">
            <a:extLst>
              <a:ext uri="{FF2B5EF4-FFF2-40B4-BE49-F238E27FC236}">
                <a16:creationId xmlns:a16="http://schemas.microsoft.com/office/drawing/2014/main" id="{630DEB0F-E955-4493-BFA6-A9A2DB01D60A}"/>
              </a:ext>
            </a:extLst>
          </p:cNvPr>
          <p:cNvGraphicFramePr/>
          <p:nvPr>
            <p:extLst>
              <p:ext uri="{D42A27DB-BD31-4B8C-83A1-F6EECF244321}">
                <p14:modId xmlns:p14="http://schemas.microsoft.com/office/powerpoint/2010/main" val="3216728599"/>
              </p:ext>
            </p:extLst>
          </p:nvPr>
        </p:nvGraphicFramePr>
        <p:xfrm>
          <a:off x="-1" y="2212760"/>
          <a:ext cx="9170377" cy="4434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Группа 11"/>
          <p:cNvGrpSpPr/>
          <p:nvPr/>
        </p:nvGrpSpPr>
        <p:grpSpPr>
          <a:xfrm>
            <a:off x="9170376" y="2210215"/>
            <a:ext cx="2760786" cy="1857335"/>
            <a:chOff x="4763833" y="3802"/>
            <a:chExt cx="4303689" cy="1857335"/>
          </a:xfrm>
        </p:grpSpPr>
        <p:sp>
          <p:nvSpPr>
            <p:cNvPr id="13" name="Прямоугольник 12"/>
            <p:cNvSpPr/>
            <p:nvPr/>
          </p:nvSpPr>
          <p:spPr>
            <a:xfrm>
              <a:off x="4763833" y="3802"/>
              <a:ext cx="4180335" cy="1857335"/>
            </a:xfrm>
            <a:prstGeom prst="rect">
              <a:avLst/>
            </a:prstGeom>
          </p:spPr>
          <p:style>
            <a:lnRef idx="0">
              <a:schemeClr val="dk2">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2">
                <a:hueOff val="0"/>
                <a:satOff val="0"/>
                <a:lumOff val="0"/>
                <a:alphaOff val="0"/>
              </a:schemeClr>
            </a:fontRef>
          </p:style>
        </p:sp>
        <p:sp>
          <p:nvSpPr>
            <p:cNvPr id="14" name="TextBox 13"/>
            <p:cNvSpPr txBox="1"/>
            <p:nvPr/>
          </p:nvSpPr>
          <p:spPr>
            <a:xfrm>
              <a:off x="4763833" y="42967"/>
              <a:ext cx="4303689" cy="1818170"/>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n-US" sz="14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USHBU HUQUQBUZARLIKLAR </a:t>
              </a:r>
              <a:r>
                <a:rPr 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DAVLAT XARIDLARI SOHASIDA</a:t>
              </a:r>
              <a:r>
                <a:rPr lang="en-US" sz="14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SODIR ETILSA, MANSABDOR SHAXSLARGA </a:t>
              </a:r>
              <a:r>
                <a:rPr lang="en-US" sz="14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BHMNING 20 BARAVARIDAN </a:t>
              </a:r>
            </a:p>
            <a:p>
              <a:pPr algn="ctr" defTabSz="800100">
                <a:lnSpc>
                  <a:spcPct val="90000"/>
                </a:lnSpc>
                <a:spcBef>
                  <a:spcPct val="0"/>
                </a:spcBef>
                <a:spcAft>
                  <a:spcPct val="35000"/>
                </a:spcAft>
              </a:pPr>
              <a:r>
                <a:rPr lang="en-US" sz="14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30 BARAVARIGACHA</a:t>
              </a:r>
              <a:r>
                <a:rPr lang="en-US" sz="14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MIQDORDA JARIMA </a:t>
              </a:r>
              <a:r>
                <a:rPr lang="en-US" sz="14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QOʻLLANILADI</a:t>
              </a:r>
              <a:endParaRPr lang="en-US" sz="14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5" name="Рисунок 14"/>
          <p:cNvPicPr>
            <a:picLocks noChangeAspect="1"/>
          </p:cNvPicPr>
          <p:nvPr/>
        </p:nvPicPr>
        <p:blipFill>
          <a:blip r:embed="rId8"/>
          <a:stretch>
            <a:fillRect/>
          </a:stretch>
        </p:blipFill>
        <p:spPr>
          <a:xfrm>
            <a:off x="9724293" y="4774252"/>
            <a:ext cx="1872762" cy="1872762"/>
          </a:xfrm>
          <a:prstGeom prst="rect">
            <a:avLst/>
          </a:prstGeom>
        </p:spPr>
      </p:pic>
      <p:sp>
        <p:nvSpPr>
          <p:cNvPr id="16" name="Скругленный прямоугольник 15"/>
          <p:cNvSpPr/>
          <p:nvPr/>
        </p:nvSpPr>
        <p:spPr>
          <a:xfrm>
            <a:off x="98856" y="1411173"/>
            <a:ext cx="2847544" cy="958361"/>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uz-Cyrl-UZ"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7" name="Picture 2" descr="Возрастает число граждан, проявляющих интерес к президентским выборам"/>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4460" y="1547770"/>
            <a:ext cx="1190869" cy="685166"/>
          </a:xfrm>
          <a:prstGeom prst="rect">
            <a:avLst/>
          </a:prstGeom>
          <a:noFill/>
          <a:extLst>
            <a:ext uri="{909E8E84-426E-40DD-AFC4-6F175D3DCCD1}">
              <a14:hiddenFill xmlns:a14="http://schemas.microsoft.com/office/drawing/2010/main">
                <a:solidFill>
                  <a:srgbClr val="FFFFFF"/>
                </a:solidFill>
              </a14:hiddenFill>
            </a:ext>
          </a:extLst>
        </p:spPr>
      </p:pic>
      <p:sp>
        <p:nvSpPr>
          <p:cNvPr id="18" name="Стрелка вправо 17"/>
          <p:cNvSpPr/>
          <p:nvPr/>
        </p:nvSpPr>
        <p:spPr>
          <a:xfrm>
            <a:off x="2946400" y="1727695"/>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4C0EE92C-364F-4452-89F1-9AB37F13BE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00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8171" y="1679332"/>
            <a:ext cx="10515600" cy="2716822"/>
          </a:xfrm>
        </p:spPr>
        <p:txBody>
          <a:bodyPr>
            <a:normAutofit/>
          </a:bodyPr>
          <a:lstStyle/>
          <a:p>
            <a:pPr algn="ctr"/>
            <a:r>
              <a:rPr lang="en-US" sz="3600" b="1" dirty="0" err="1">
                <a:solidFill>
                  <a:srgbClr val="0B4E7B"/>
                </a:solidFill>
                <a:latin typeface="Times New Roman" panose="02020603050405020304" pitchFamily="18" charset="0"/>
                <a:cs typeface="Times New Roman" panose="02020603050405020304" pitchFamily="18" charset="0"/>
              </a:rPr>
              <a:t>Korrupsiyaga</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qarshi</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kurashish</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har</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bir</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sof</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vijdonli</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insonning</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demokratik</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jamiyat</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va</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davlatning</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muqaddas</a:t>
            </a:r>
            <a:r>
              <a:rPr lang="en-US" sz="3600" b="1" dirty="0">
                <a:solidFill>
                  <a:srgbClr val="0B4E7B"/>
                </a:solidFill>
                <a:latin typeface="Times New Roman" panose="02020603050405020304" pitchFamily="18" charset="0"/>
                <a:cs typeface="Times New Roman" panose="02020603050405020304" pitchFamily="18" charset="0"/>
              </a:rPr>
              <a:t> </a:t>
            </a:r>
            <a:r>
              <a:rPr lang="en-US" sz="3600" b="1" dirty="0" err="1">
                <a:solidFill>
                  <a:srgbClr val="0B4E7B"/>
                </a:solidFill>
                <a:latin typeface="Times New Roman" panose="02020603050405020304" pitchFamily="18" charset="0"/>
                <a:cs typeface="Times New Roman" panose="02020603050405020304" pitchFamily="18" charset="0"/>
              </a:rPr>
              <a:t>burchidir</a:t>
            </a:r>
            <a:r>
              <a:rPr lang="en-US" sz="3600" b="1" dirty="0">
                <a:solidFill>
                  <a:srgbClr val="0B4E7B"/>
                </a:solidFill>
                <a:latin typeface="Times New Roman" panose="02020603050405020304" pitchFamily="18" charset="0"/>
                <a:cs typeface="Times New Roman" panose="02020603050405020304" pitchFamily="18" charset="0"/>
              </a:rPr>
              <a:t>.</a:t>
            </a:r>
            <a:endParaRPr lang="uz-Cyrl-UZ" sz="3600" b="1" dirty="0">
              <a:solidFill>
                <a:srgbClr val="0B4E7B"/>
              </a:solidFill>
              <a:latin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8" name="Прямоугольник 7"/>
          <p:cNvSpPr/>
          <p:nvPr/>
        </p:nvSpPr>
        <p:spPr>
          <a:xfrm>
            <a:off x="6216162" y="4783002"/>
            <a:ext cx="4484077" cy="1266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B4E7B"/>
                </a:solidFill>
                <a:latin typeface="Times New Roman" panose="02020603050405020304" pitchFamily="18" charset="0"/>
                <a:cs typeface="Times New Roman" panose="02020603050405020304" pitchFamily="18" charset="0"/>
              </a:rPr>
              <a:t>Sh. M. </a:t>
            </a:r>
            <a:r>
              <a:rPr lang="en-US" sz="2800" b="1" dirty="0" err="1">
                <a:solidFill>
                  <a:srgbClr val="0B4E7B"/>
                </a:solidFill>
                <a:latin typeface="Times New Roman" panose="02020603050405020304" pitchFamily="18" charset="0"/>
                <a:cs typeface="Times New Roman" panose="02020603050405020304" pitchFamily="18" charset="0"/>
              </a:rPr>
              <a:t>Mirziyoyev</a:t>
            </a:r>
            <a:endParaRPr lang="uz-Cyrl-UZ" sz="2800" b="1" dirty="0"/>
          </a:p>
        </p:txBody>
      </p:sp>
      <p:pic>
        <p:nvPicPr>
          <p:cNvPr id="7" name="Рисунок 6">
            <a:extLst>
              <a:ext uri="{FF2B5EF4-FFF2-40B4-BE49-F238E27FC236}">
                <a16:creationId xmlns:a16="http://schemas.microsoft.com/office/drawing/2014/main" id="{A549E752-8DA4-461A-A75B-EEF096CC4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315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2845E1D-5DA2-4EEC-B9AC-07B0D62445E1}"/>
              </a:ext>
            </a:extLst>
          </p:cNvPr>
          <p:cNvSpPr>
            <a:spLocks noGrp="1"/>
          </p:cNvSpPr>
          <p:nvPr>
            <p:ph idx="1"/>
          </p:nvPr>
        </p:nvSpPr>
        <p:spPr>
          <a:xfrm>
            <a:off x="448407" y="1410349"/>
            <a:ext cx="11377247" cy="5267542"/>
          </a:xfrm>
        </p:spPr>
        <p:txBody>
          <a:bodyPr>
            <a:normAutofit/>
          </a:bodyPr>
          <a:lstStyle/>
          <a:p>
            <a:pPr marL="0" indent="0" algn="ctr">
              <a:spcBef>
                <a:spcPts val="4200"/>
              </a:spcBef>
              <a:spcAft>
                <a:spcPts val="1200"/>
              </a:spcAft>
              <a:buNone/>
            </a:pPr>
            <a:endParaRPr lang="uz-Cyrl-UZ" sz="100" b="1" dirty="0">
              <a:solidFill>
                <a:schemeClr val="accent1">
                  <a:lumMod val="50000"/>
                </a:schemeClr>
              </a:solidFill>
              <a:latin typeface="Times New Roman" panose="02020603050405020304" pitchFamily="18" charset="0"/>
              <a:cs typeface="Times New Roman" panose="02020603050405020304" pitchFamily="18" charset="0"/>
            </a:endParaRPr>
          </a:p>
          <a:p>
            <a:pPr marL="0" indent="0" algn="ctr">
              <a:spcBef>
                <a:spcPts val="1800"/>
              </a:spcBef>
              <a:spcAft>
                <a:spcPts val="1200"/>
              </a:spcAft>
              <a:buNone/>
            </a:pPr>
            <a:r>
              <a:rPr lang="en-US" sz="3600" b="1" dirty="0" err="1">
                <a:solidFill>
                  <a:schemeClr val="accent1">
                    <a:lumMod val="50000"/>
                  </a:schemeClr>
                </a:solidFill>
                <a:latin typeface="Times New Roman" panose="02020603050405020304" pitchFamily="18" charset="0"/>
                <a:cs typeface="Times New Roman" panose="02020603050405020304" pitchFamily="18" charset="0"/>
              </a:rPr>
              <a:t>Qonunning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maqsadi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va</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amal</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qilish</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sohasi</a:t>
            </a:r>
            <a:endParaRPr lang="en-US" sz="36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14000"/>
              </a:lnSpc>
              <a:spcAft>
                <a:spcPts val="1200"/>
              </a:spcAft>
              <a:buFont typeface="Wingdings" panose="05000000000000000000" pitchFamily="2" charset="2"/>
              <a:buChar char="Ø"/>
            </a:pPr>
            <a:r>
              <a:rPr lang="en-US" sz="2400" b="1" dirty="0" err="1">
                <a:solidFill>
                  <a:schemeClr val="accent1">
                    <a:lumMod val="50000"/>
                  </a:schemeClr>
                </a:solidFill>
                <a:latin typeface="Times New Roman" panose="02020603050405020304" pitchFamily="18" charset="0"/>
                <a:cs typeface="Times New Roman" panose="02020603050405020304" pitchFamily="18" charset="0"/>
              </a:rPr>
              <a:t>Qonunning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maqsadi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manfaatlar</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toʻqnashuvi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bilan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bogʻliq</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munosabatlarni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tartibga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solishdan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iborat</a:t>
            </a:r>
            <a:endParaRPr lang="uz-Cyrl-UZ" sz="24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14000"/>
              </a:lnSpc>
              <a:buFont typeface="Wingdings" panose="05000000000000000000" pitchFamily="2" charset="2"/>
              <a:buChar char="Ø"/>
            </a:pPr>
            <a:r>
              <a:rPr lang="en-US" sz="2400" b="1" dirty="0" err="1">
                <a:solidFill>
                  <a:schemeClr val="accent1">
                    <a:lumMod val="50000"/>
                  </a:schemeClr>
                </a:solidFill>
                <a:latin typeface="Times New Roman" panose="02020603050405020304" pitchFamily="18" charset="0"/>
                <a:cs typeface="Times New Roman" panose="02020603050405020304" pitchFamily="18" charset="0"/>
              </a:rPr>
              <a:t>Qonunning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amal</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qilishi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organlariga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mahalliy</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hokimiyati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organlariga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muassasalariga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unitar</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korxonalariga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maqsadli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jamgʻarmalariga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shuningdek</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ustav</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fondida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ustav</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kapitalida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ulushi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50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foiz</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miqdorda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va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undan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ortiq</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boʻlgan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aksiyadorlik</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jamiyatlariga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nisbatan</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tatbiq</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etiladi</a:t>
            </a:r>
            <a:endParaRPr lang="uz-Cyrl-UZ"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5" name="Заголовок 1">
            <a:extLst>
              <a:ext uri="{FF2B5EF4-FFF2-40B4-BE49-F238E27FC236}">
                <a16:creationId xmlns:a16="http://schemas.microsoft.com/office/drawing/2014/main" id="{4E0E0632-2135-4DC0-8E0E-2FED9D318501}"/>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7">
            <a:extLst>
              <a:ext uri="{FF2B5EF4-FFF2-40B4-BE49-F238E27FC236}">
                <a16:creationId xmlns:a16="http://schemas.microsoft.com/office/drawing/2014/main" id="{50A4B5CF-6C89-4A3F-BB3D-B699789B39BF}"/>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pic>
        <p:nvPicPr>
          <p:cNvPr id="4" name="Рисунок 3">
            <a:extLst>
              <a:ext uri="{FF2B5EF4-FFF2-40B4-BE49-F238E27FC236}">
                <a16:creationId xmlns:a16="http://schemas.microsoft.com/office/drawing/2014/main" id="{59A2E913-9FEC-48D4-9513-64F978C80C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04854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7"/>
          <p:cNvSpPr/>
          <p:nvPr/>
        </p:nvSpPr>
        <p:spPr>
          <a:xfrm>
            <a:off x="125039" y="1395649"/>
            <a:ext cx="2919046" cy="855959"/>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Buni</a:t>
            </a:r>
            <a:r>
              <a:rPr lang="en-US" sz="1600" b="1" dirty="0">
                <a:solidFill>
                  <a:srgbClr val="FF0000"/>
                </a:solidFill>
                <a:latin typeface="Times New Roman" panose="02020603050405020304" pitchFamily="18" charset="0"/>
                <a:cs typeface="Times New Roman" panose="02020603050405020304" pitchFamily="18" charset="0"/>
              </a:rPr>
              <a:t> </a:t>
            </a:r>
          </a:p>
          <a:p>
            <a:pPr algn="ct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bilishimiz</a:t>
            </a:r>
            <a:endParaRPr lang="en-US" sz="1600" b="1" dirty="0">
              <a:solidFill>
                <a:srgbClr val="FF0000"/>
              </a:solidFill>
              <a:latin typeface="Times New Roman" panose="02020603050405020304" pitchFamily="18" charset="0"/>
              <a:cs typeface="Times New Roman" panose="02020603050405020304" pitchFamily="18" charset="0"/>
            </a:endParaRPr>
          </a:p>
          <a:p>
            <a:pPr algn="ct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muhim</a:t>
            </a:r>
            <a:endParaRPr lang="en-US" sz="1600" b="1" dirty="0">
              <a:solidFill>
                <a:srgbClr val="FF0000"/>
              </a:solidFill>
              <a:latin typeface="Times New Roman" panose="02020603050405020304" pitchFamily="18" charset="0"/>
              <a:cs typeface="Times New Roman" panose="02020603050405020304" pitchFamily="18" charset="0"/>
            </a:endParaRPr>
          </a:p>
          <a:p>
            <a:pPr algn="ctr"/>
            <a:r>
              <a:rPr lang="uz-Cyrl-UZ" sz="1600" b="1" dirty="0">
                <a:solidFill>
                  <a:srgbClr val="FF0000"/>
                </a:solidFill>
                <a:latin typeface="Times New Roman" panose="02020603050405020304" pitchFamily="18" charset="0"/>
                <a:cs typeface="Times New Roman" panose="02020603050405020304" pitchFamily="18" charset="0"/>
              </a:rPr>
              <a:t>...</a:t>
            </a:r>
            <a:endParaRPr lang="ru-RU" sz="1600" b="1" dirty="0">
              <a:solidFill>
                <a:srgbClr val="FF0000"/>
              </a:solidFill>
              <a:latin typeface="Times New Roman" panose="02020603050405020304" pitchFamily="18" charset="0"/>
              <a:cs typeface="Times New Roman" panose="02020603050405020304" pitchFamily="18" charset="0"/>
            </a:endParaRPr>
          </a:p>
        </p:txBody>
      </p:sp>
      <p:sp>
        <p:nvSpPr>
          <p:cNvPr id="4"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pic>
        <p:nvPicPr>
          <p:cNvPr id="6" name="Рисунок 5"/>
          <p:cNvPicPr>
            <a:picLocks noChangeAspect="1"/>
          </p:cNvPicPr>
          <p:nvPr/>
        </p:nvPicPr>
        <p:blipFill>
          <a:blip r:embed="rId3"/>
          <a:stretch>
            <a:fillRect/>
          </a:stretch>
        </p:blipFill>
        <p:spPr>
          <a:xfrm>
            <a:off x="678171" y="30773"/>
            <a:ext cx="1590058" cy="1230938"/>
          </a:xfrm>
          <a:prstGeom prst="rect">
            <a:avLst/>
          </a:prstGeom>
        </p:spPr>
      </p:pic>
      <p:pic>
        <p:nvPicPr>
          <p:cNvPr id="3074" name="Picture 2" descr="Возрастает число граждан, проявляющих интерес к президентским выбора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743" y="1498361"/>
            <a:ext cx="1219340" cy="685166"/>
          </a:xfrm>
          <a:prstGeom prst="rect">
            <a:avLst/>
          </a:prstGeom>
          <a:noFill/>
          <a:extLst>
            <a:ext uri="{909E8E84-426E-40DD-AFC4-6F175D3DCCD1}">
              <a14:hiddenFill xmlns:a14="http://schemas.microsoft.com/office/drawing/2010/main">
                <a:solidFill>
                  <a:srgbClr val="FFFFFF"/>
                </a:solidFill>
              </a14:hiddenFill>
            </a:ext>
          </a:extLst>
        </p:spPr>
      </p:pic>
      <p:sp>
        <p:nvSpPr>
          <p:cNvPr id="12" name="Заголовок 1">
            <a:extLst>
              <a:ext uri="{FF2B5EF4-FFF2-40B4-BE49-F238E27FC236}">
                <a16:creationId xmlns:a16="http://schemas.microsoft.com/office/drawing/2014/main" id="{EE140618-ECF6-4C2D-8F5C-1A9A955D2831}"/>
              </a:ext>
            </a:extLst>
          </p:cNvPr>
          <p:cNvSpPr txBox="1">
            <a:spLocks/>
          </p:cNvSpPr>
          <p:nvPr/>
        </p:nvSpPr>
        <p:spPr>
          <a:xfrm>
            <a:off x="3111359" y="1292484"/>
            <a:ext cx="6155733" cy="891043"/>
          </a:xfrm>
          <a:prstGeom prst="rect">
            <a:avLst/>
          </a:prstGeom>
          <a:solidFill>
            <a:schemeClr val="bg1"/>
          </a:solidFill>
          <a:ln>
            <a:solidFill>
              <a:schemeClr val="bg1"/>
            </a:solid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spcBef>
                <a:spcPts val="600"/>
              </a:spcBef>
            </a:pPr>
            <a:r>
              <a:rPr lang="en-US" sz="4000" b="1" dirty="0" err="1">
                <a:solidFill>
                  <a:schemeClr val="accent1">
                    <a:lumMod val="50000"/>
                  </a:schemeClr>
                </a:solidFill>
                <a:latin typeface="Times New Roman" panose="02020603050405020304" pitchFamily="18" charset="0"/>
                <a:ea typeface="Calibri" panose="020F0502020204030204" pitchFamily="34" charset="0"/>
              </a:rPr>
              <a:t>Asosiy</a:t>
            </a:r>
            <a:r>
              <a:rPr lang="en-US" sz="4000" b="1" dirty="0">
                <a:solidFill>
                  <a:schemeClr val="accent1">
                    <a:lumMod val="50000"/>
                  </a:schemeClr>
                </a:solidFill>
                <a:latin typeface="Times New Roman" panose="02020603050405020304" pitchFamily="18" charset="0"/>
                <a:ea typeface="Calibri" panose="020F0502020204030204" pitchFamily="34" charset="0"/>
              </a:rPr>
              <a:t> </a:t>
            </a:r>
            <a:r>
              <a:rPr lang="en-US" sz="4000" b="1" dirty="0" err="1">
                <a:solidFill>
                  <a:schemeClr val="accent1">
                    <a:lumMod val="50000"/>
                  </a:schemeClr>
                </a:solidFill>
                <a:latin typeface="Times New Roman" panose="02020603050405020304" pitchFamily="18" charset="0"/>
                <a:ea typeface="Calibri" panose="020F0502020204030204" pitchFamily="34" charset="0"/>
              </a:rPr>
              <a:t>tushunchalar</a:t>
            </a:r>
            <a:endParaRPr lang="uz-Cyrl-UZ" sz="4000" dirty="0">
              <a:solidFill>
                <a:schemeClr val="accent1">
                  <a:lumMod val="50000"/>
                </a:schemeClr>
              </a:solidFill>
            </a:endParaRPr>
          </a:p>
        </p:txBody>
      </p:sp>
      <p:sp>
        <p:nvSpPr>
          <p:cNvPr id="17" name="Скругленный прямоугольник 16"/>
          <p:cNvSpPr/>
          <p:nvPr/>
        </p:nvSpPr>
        <p:spPr>
          <a:xfrm>
            <a:off x="343874" y="2390943"/>
            <a:ext cx="3595080" cy="2294675"/>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organining</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tashkilotning</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xodimi</a:t>
            </a:r>
            <a:endParaRPr lang="en-US" sz="1600" b="1"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sz="1600"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organlarida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tashkilotlarda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mehnat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shartnomasi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kontrakt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asosida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yoxud</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saylab</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qoʻyiladigan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tayinlanadigan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lavozimlarda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mehnat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xizmat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faoliyatini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amalga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oshirayotgan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boshqaruv</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xodimi</a:t>
            </a: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8253047" y="4273062"/>
            <a:ext cx="3634154" cy="2426155"/>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accent1">
                    <a:lumMod val="50000"/>
                  </a:schemeClr>
                </a:solidFill>
                <a:latin typeface="Times New Roman" panose="02020603050405020304" pitchFamily="18" charset="0"/>
                <a:cs typeface="Times New Roman" panose="02020603050405020304" pitchFamily="18" charset="0"/>
              </a:rPr>
              <a:t>Shaxsiy</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manfaatdorlik</a:t>
            </a:r>
            <a:endParaRPr lang="en-US" sz="1600" b="1"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sz="1600"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organining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tashkilotning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xodimi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yoxud</a:t>
            </a:r>
            <a:r>
              <a:rPr lang="en-US" sz="1600" dirty="0">
                <a:solidFill>
                  <a:schemeClr val="accent1">
                    <a:lumMod val="50000"/>
                  </a:schemeClr>
                </a:solidFill>
                <a:latin typeface="Times New Roman" panose="02020603050405020304" pitchFamily="18" charset="0"/>
                <a:cs typeface="Times New Roman" panose="02020603050405020304" pitchFamily="18" charset="0"/>
              </a:rPr>
              <a:t> u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bilan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aloqador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shaxslar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ushbu</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xodim</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tomonidan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bevosita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bilvosita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qaror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qabul</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qilinishi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xodimning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ushbu</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jarayonda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boshqacha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tarzda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ishtirok</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etishi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natijasida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olishi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mumkin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boʻlgan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har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qanday</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naf</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afzallik</a:t>
            </a: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1" name="Скругленный прямоугольник 20"/>
          <p:cNvSpPr/>
          <p:nvPr/>
        </p:nvSpPr>
        <p:spPr>
          <a:xfrm>
            <a:off x="343874" y="4768457"/>
            <a:ext cx="3595080" cy="1930760"/>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accent1">
                    <a:lumMod val="50000"/>
                  </a:schemeClr>
                </a:solidFill>
                <a:latin typeface="Times New Roman" panose="02020603050405020304" pitchFamily="18" charset="0"/>
                <a:cs typeface="Times New Roman" panose="02020603050405020304" pitchFamily="18" charset="0"/>
              </a:rPr>
              <a:t>Manfaatlar</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toʻqnashuvini</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tartibga</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solish</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boʻyicha</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maxsus</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boʻlinma</a:t>
            </a:r>
            <a:endParaRPr lang="en-US" sz="1600" b="1"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sz="1600"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organlarining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tashkilotlarning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korrupsiyaga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qarshi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ichki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nazorat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boʻlinmalari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va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kadrlar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boʻlinmalari</a:t>
            </a: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2" name="Скругленный прямоугольник 21"/>
          <p:cNvSpPr/>
          <p:nvPr/>
        </p:nvSpPr>
        <p:spPr>
          <a:xfrm>
            <a:off x="4104543" y="2390943"/>
            <a:ext cx="3982914" cy="4308274"/>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accent1">
                    <a:lumMod val="50000"/>
                  </a:schemeClr>
                </a:solidFill>
                <a:latin typeface="Times New Roman" panose="02020603050405020304" pitchFamily="18" charset="0"/>
                <a:cs typeface="Times New Roman" panose="02020603050405020304" pitchFamily="18" charset="0"/>
              </a:rPr>
              <a:t>Manfaatlar</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toʻqnashuvi</a:t>
            </a:r>
            <a:endParaRPr lang="en-US" sz="1600" b="1"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sz="1600" dirty="0" err="1">
                <a:solidFill>
                  <a:schemeClr val="accent1">
                    <a:lumMod val="50000"/>
                  </a:schemeClr>
                </a:solidFill>
                <a:latin typeface="Times New Roman" panose="02020603050405020304" pitchFamily="18" charset="0"/>
                <a:cs typeface="Times New Roman" panose="02020603050405020304" pitchFamily="18" charset="0"/>
              </a:rPr>
              <a:t>Shaxsning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shaxsiy</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bevosita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bilvosita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manfaatdorligi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uning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oʻz</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lavozim</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xizmat</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majburiyatlarini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lozim</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darajada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bajarishiga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taʼsir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koʻrsatayotgan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yoxud</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taʼsir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koʻrsatishi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mumkin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boʻlgan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hamda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shaxsiy</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manfaatdorlik</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bilan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fuqarolarning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tashkilotlarning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jamiyatning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davlatning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huquqlari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qonuniy</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manfaatlari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oʻrtasida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qarama-qarshilik</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yuzaga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kelayotgan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mavjud</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manfaatlar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toʻqnashuvi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yuzaga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kelishi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mumkin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boʻlgan</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ehtimoliy</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manfaatlar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toʻqnashuvi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vaziyat</a:t>
            </a: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3" name="Скругленный прямоугольник 22"/>
          <p:cNvSpPr/>
          <p:nvPr/>
        </p:nvSpPr>
        <p:spPr>
          <a:xfrm>
            <a:off x="8253047" y="2390944"/>
            <a:ext cx="3634154" cy="1811779"/>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accent1">
                    <a:lumMod val="50000"/>
                  </a:schemeClr>
                </a:solidFill>
                <a:latin typeface="Times New Roman" panose="02020603050405020304" pitchFamily="18" charset="0"/>
                <a:cs typeface="Times New Roman" panose="02020603050405020304" pitchFamily="18" charset="0"/>
              </a:rPr>
              <a:t>Yaqin</a:t>
            </a:r>
            <a:r>
              <a:rPr lang="en-US" sz="1600" b="1"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chemeClr val="accent1">
                    <a:lumMod val="50000"/>
                  </a:schemeClr>
                </a:solidFill>
                <a:latin typeface="Times New Roman" panose="02020603050405020304" pitchFamily="18" charset="0"/>
                <a:cs typeface="Times New Roman" panose="02020603050405020304" pitchFamily="18" charset="0"/>
              </a:rPr>
              <a:t>qarindoshlar</a:t>
            </a:r>
            <a:endParaRPr lang="en-US" sz="1600" b="1" dirty="0">
              <a:solidFill>
                <a:schemeClr val="accent1">
                  <a:lumMod val="50000"/>
                </a:schemeClr>
              </a:solidFill>
              <a:latin typeface="Times New Roman" panose="02020603050405020304" pitchFamily="18" charset="0"/>
              <a:cs typeface="Times New Roman" panose="02020603050405020304" pitchFamily="18" charset="0"/>
            </a:endParaRPr>
          </a:p>
          <a:p>
            <a:pPr algn="ctr"/>
            <a:r>
              <a:rPr lang="en-US" sz="1600" dirty="0">
                <a:solidFill>
                  <a:schemeClr val="accent1">
                    <a:lumMod val="50000"/>
                  </a:schemeClr>
                </a:solidFill>
                <a:latin typeface="Times New Roman" panose="02020603050405020304" pitchFamily="18" charset="0"/>
                <a:cs typeface="Times New Roman" panose="02020603050405020304" pitchFamily="18" charset="0"/>
              </a:rPr>
              <a:t>Ota-</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onalar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aka-</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ukalar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opa-singillar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oʻgʻillar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qizlar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er-xotinlar</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shuningdek</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p>
          <a:p>
            <a:pPr algn="ctr"/>
            <a:r>
              <a:rPr lang="en-US" sz="1600" dirty="0" err="1">
                <a:solidFill>
                  <a:schemeClr val="accent1">
                    <a:lumMod val="50000"/>
                  </a:schemeClr>
                </a:solidFill>
                <a:latin typeface="Times New Roman" panose="02020603050405020304" pitchFamily="18" charset="0"/>
                <a:cs typeface="Times New Roman" panose="02020603050405020304" pitchFamily="18" charset="0"/>
              </a:rPr>
              <a:t>er-xotinlarning</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ota-onalari</a:t>
            </a:r>
            <a:r>
              <a:rPr lang="en-US" sz="1600" dirty="0">
                <a:solidFill>
                  <a:schemeClr val="accent1">
                    <a:lumMod val="50000"/>
                  </a:schemeClr>
                </a:solidFill>
                <a:latin typeface="Times New Roman" panose="02020603050405020304" pitchFamily="18" charset="0"/>
                <a:cs typeface="Times New Roman" panose="02020603050405020304" pitchFamily="18" charset="0"/>
              </a:rPr>
              <a:t>, aka-</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ukalari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opa-singillari</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va</a:t>
            </a:r>
            <a:r>
              <a:rPr lang="en-US" sz="1600" dirty="0">
                <a:solidFill>
                  <a:schemeClr val="accent1">
                    <a:lumMod val="50000"/>
                  </a:schemeClr>
                </a:solidFill>
                <a:latin typeface="Times New Roman" panose="02020603050405020304" pitchFamily="18" charset="0"/>
                <a:cs typeface="Times New Roman" panose="02020603050405020304" pitchFamily="18" charset="0"/>
              </a:rPr>
              <a:t> </a:t>
            </a:r>
            <a:r>
              <a:rPr lang="en-US" sz="1600" dirty="0" err="1">
                <a:solidFill>
                  <a:schemeClr val="accent1">
                    <a:lumMod val="50000"/>
                  </a:schemeClr>
                </a:solidFill>
                <a:latin typeface="Times New Roman" panose="02020603050405020304" pitchFamily="18" charset="0"/>
                <a:cs typeface="Times New Roman" panose="02020603050405020304" pitchFamily="18" charset="0"/>
              </a:rPr>
              <a:t>farzandlari</a:t>
            </a:r>
            <a:endParaRPr 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 name="Стрелка вправо 1"/>
          <p:cNvSpPr/>
          <p:nvPr/>
        </p:nvSpPr>
        <p:spPr>
          <a:xfrm>
            <a:off x="3044085" y="1679055"/>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4D6D76AD-7F6E-4D94-9382-AB1CB2FF4F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627914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id="{37298184-4A2A-46A5-B631-7E010CC409A3}"/>
              </a:ext>
            </a:extLst>
          </p:cNvPr>
          <p:cNvSpPr/>
          <p:nvPr/>
        </p:nvSpPr>
        <p:spPr>
          <a:xfrm>
            <a:off x="6507443" y="1401232"/>
            <a:ext cx="4382381" cy="2923604"/>
          </a:xfrm>
          <a:prstGeom prst="ellipse">
            <a:avLst/>
          </a:prstGeom>
          <a:solidFill>
            <a:schemeClr val="accent5">
              <a:lumMod val="20000"/>
              <a:lumOff val="80000"/>
            </a:schemeClr>
          </a:solidFill>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spcAft>
                <a:spcPts val="800"/>
              </a:spcAft>
            </a:pPr>
            <a:r>
              <a:rPr lang="en-US" sz="2000" b="1" dirty="0" err="1">
                <a:solidFill>
                  <a:schemeClr val="accent1">
                    <a:lumMod val="50000"/>
                  </a:schemeClr>
                </a:solidFill>
                <a:latin typeface="Times New Roman" panose="02020603050405020304" pitchFamily="18" charset="0"/>
                <a:cs typeface="Times New Roman" panose="02020603050405020304" pitchFamily="18" charset="0"/>
              </a:rPr>
              <a:t>Manfaatlar</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toʻqnashuvi</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bilan</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bogʻliq</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munosabatlarni</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tartibga</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solishning</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asosiy</a:t>
            </a:r>
            <a:r>
              <a:rPr lang="en-US" sz="2000" b="1" dirty="0">
                <a:solidFill>
                  <a:schemeClr val="accent1">
                    <a:lumMod val="50000"/>
                  </a:schemeClr>
                </a:solidFill>
                <a:latin typeface="Times New Roman" panose="02020603050405020304" pitchFamily="18" charset="0"/>
                <a:cs typeface="Times New Roman" panose="02020603050405020304" pitchFamily="18" charset="0"/>
              </a:rPr>
              <a:t> </a:t>
            </a:r>
            <a:r>
              <a:rPr lang="en-US" sz="2000" b="1" dirty="0" err="1">
                <a:solidFill>
                  <a:schemeClr val="accent1">
                    <a:lumMod val="50000"/>
                  </a:schemeClr>
                </a:solidFill>
                <a:latin typeface="Times New Roman" panose="02020603050405020304" pitchFamily="18" charset="0"/>
                <a:cs typeface="Times New Roman" panose="02020603050405020304" pitchFamily="18" charset="0"/>
              </a:rPr>
              <a:t>prinsiplari</a:t>
            </a:r>
            <a:endParaRPr lang="ru-RU" sz="2000" dirty="0">
              <a:solidFill>
                <a:schemeClr val="accent1">
                  <a:lumMod val="50000"/>
                </a:schemeClr>
              </a:solidFill>
            </a:endParaRPr>
          </a:p>
        </p:txBody>
      </p:sp>
      <p:sp>
        <p:nvSpPr>
          <p:cNvPr id="5" name="Овал 4">
            <a:extLst>
              <a:ext uri="{FF2B5EF4-FFF2-40B4-BE49-F238E27FC236}">
                <a16:creationId xmlns:a16="http://schemas.microsoft.com/office/drawing/2014/main" id="{6E487905-C0DC-454D-8365-4B2909EB7215}"/>
              </a:ext>
            </a:extLst>
          </p:cNvPr>
          <p:cNvSpPr/>
          <p:nvPr/>
        </p:nvSpPr>
        <p:spPr>
          <a:xfrm>
            <a:off x="8392119" y="5125451"/>
            <a:ext cx="2141066" cy="144800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1">
                    <a:lumMod val="50000"/>
                  </a:schemeClr>
                </a:solidFill>
                <a:latin typeface="Times New Roman" panose="02020603050405020304" pitchFamily="18" charset="0"/>
                <a:cs typeface="Times New Roman" panose="02020603050405020304" pitchFamily="18" charset="0"/>
              </a:rPr>
              <a:t>Qonuniylik</a:t>
            </a:r>
            <a:endParaRPr lang="ru-RU" dirty="0">
              <a:solidFill>
                <a:schemeClr val="accent1">
                  <a:lumMod val="50000"/>
                </a:schemeClr>
              </a:solidFill>
            </a:endParaRPr>
          </a:p>
        </p:txBody>
      </p:sp>
      <p:sp>
        <p:nvSpPr>
          <p:cNvPr id="6" name="Овал 5">
            <a:extLst>
              <a:ext uri="{FF2B5EF4-FFF2-40B4-BE49-F238E27FC236}">
                <a16:creationId xmlns:a16="http://schemas.microsoft.com/office/drawing/2014/main" id="{622C32DC-19AE-4BA2-9C34-466D64C78ADA}"/>
              </a:ext>
            </a:extLst>
          </p:cNvPr>
          <p:cNvSpPr/>
          <p:nvPr/>
        </p:nvSpPr>
        <p:spPr>
          <a:xfrm>
            <a:off x="6059488" y="4913819"/>
            <a:ext cx="2201977" cy="165963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1">
                    <a:lumMod val="50000"/>
                  </a:schemeClr>
                </a:solidFill>
                <a:latin typeface="Times New Roman" panose="02020603050405020304" pitchFamily="18" charset="0"/>
                <a:cs typeface="Times New Roman" panose="02020603050405020304" pitchFamily="18" charset="0"/>
              </a:rPr>
              <a:t>Ochiqlik</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va</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shaffoflik</a:t>
            </a:r>
            <a:endParaRPr lang="ru-RU" dirty="0">
              <a:solidFill>
                <a:schemeClr val="accent1">
                  <a:lumMod val="50000"/>
                </a:schemeClr>
              </a:solidFill>
            </a:endParaRPr>
          </a:p>
        </p:txBody>
      </p:sp>
      <p:sp>
        <p:nvSpPr>
          <p:cNvPr id="7" name="Овал 6">
            <a:extLst>
              <a:ext uri="{FF2B5EF4-FFF2-40B4-BE49-F238E27FC236}">
                <a16:creationId xmlns:a16="http://schemas.microsoft.com/office/drawing/2014/main" id="{5AC03F7C-A679-4D0A-84DA-E271036A7DDB}"/>
              </a:ext>
            </a:extLst>
          </p:cNvPr>
          <p:cNvSpPr/>
          <p:nvPr/>
        </p:nvSpPr>
        <p:spPr>
          <a:xfrm>
            <a:off x="10362921" y="4298656"/>
            <a:ext cx="1751583" cy="1389995"/>
          </a:xfrm>
          <a:prstGeom prst="ellipse">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1">
                    <a:lumMod val="50000"/>
                  </a:schemeClr>
                </a:solidFill>
                <a:latin typeface="Times New Roman" panose="02020603050405020304" pitchFamily="18" charset="0"/>
                <a:cs typeface="Times New Roman" panose="02020603050405020304" pitchFamily="18" charset="0"/>
              </a:rPr>
              <a:t>Xolislik</a:t>
            </a:r>
            <a:endParaRPr lang="ru-RU" dirty="0">
              <a:solidFill>
                <a:schemeClr val="accent1">
                  <a:lumMod val="50000"/>
                </a:schemeClr>
              </a:solidFill>
            </a:endParaRPr>
          </a:p>
        </p:txBody>
      </p:sp>
      <p:sp>
        <p:nvSpPr>
          <p:cNvPr id="8" name="Овал 7">
            <a:extLst>
              <a:ext uri="{FF2B5EF4-FFF2-40B4-BE49-F238E27FC236}">
                <a16:creationId xmlns:a16="http://schemas.microsoft.com/office/drawing/2014/main" id="{8133699D-BCCC-4E23-B2B7-05546A1E8E7B}"/>
              </a:ext>
            </a:extLst>
          </p:cNvPr>
          <p:cNvSpPr/>
          <p:nvPr/>
        </p:nvSpPr>
        <p:spPr>
          <a:xfrm>
            <a:off x="3821956" y="3647163"/>
            <a:ext cx="2442330" cy="1851187"/>
          </a:xfrm>
          <a:prstGeom prst="ellipse">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1">
                    <a:lumMod val="50000"/>
                  </a:schemeClr>
                </a:solidFill>
                <a:latin typeface="Times New Roman" panose="02020603050405020304" pitchFamily="18" charset="0"/>
                <a:cs typeface="Times New Roman" panose="02020603050405020304" pitchFamily="18" charset="0"/>
              </a:rPr>
              <a:t>Korrupsiyaga</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nisbatan</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murosasizlik</a:t>
            </a:r>
            <a:endParaRPr lang="ru-RU" dirty="0">
              <a:solidFill>
                <a:schemeClr val="accent1">
                  <a:lumMod val="50000"/>
                </a:schemeClr>
              </a:solidFill>
            </a:endParaRPr>
          </a:p>
        </p:txBody>
      </p:sp>
      <p:sp>
        <p:nvSpPr>
          <p:cNvPr id="9" name="Овал 8">
            <a:extLst>
              <a:ext uri="{FF2B5EF4-FFF2-40B4-BE49-F238E27FC236}">
                <a16:creationId xmlns:a16="http://schemas.microsoft.com/office/drawing/2014/main" id="{9AFC9AB9-21A2-4404-8299-28D040218589}"/>
              </a:ext>
            </a:extLst>
          </p:cNvPr>
          <p:cNvSpPr/>
          <p:nvPr/>
        </p:nvSpPr>
        <p:spPr>
          <a:xfrm>
            <a:off x="2827093" y="1400093"/>
            <a:ext cx="3041109" cy="2197258"/>
          </a:xfrm>
          <a:prstGeom prst="ellipse">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accent1">
                    <a:lumMod val="50000"/>
                  </a:schemeClr>
                </a:solidFill>
                <a:latin typeface="Times New Roman" panose="02020603050405020304" pitchFamily="18" charset="0"/>
                <a:cs typeface="Times New Roman" panose="02020603050405020304" pitchFamily="18" charset="0"/>
              </a:rPr>
              <a:t>Fuqarolarning</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tashkilotlarning</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jamiyatning</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va</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davlatning</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qonuniy</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manfaatlari</a:t>
            </a:r>
            <a:r>
              <a:rPr lang="en-US" b="1"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chemeClr val="accent1">
                    <a:lumMod val="50000"/>
                  </a:schemeClr>
                </a:solidFill>
                <a:latin typeface="Times New Roman" panose="02020603050405020304" pitchFamily="18" charset="0"/>
                <a:cs typeface="Times New Roman" panose="02020603050405020304" pitchFamily="18" charset="0"/>
              </a:rPr>
              <a:t>ustuvorligi</a:t>
            </a:r>
            <a:endParaRPr lang="ru-RU" dirty="0">
              <a:solidFill>
                <a:schemeClr val="accent1">
                  <a:lumMod val="50000"/>
                </a:schemeClr>
              </a:solidFill>
            </a:endParaRPr>
          </a:p>
        </p:txBody>
      </p:sp>
      <p:sp>
        <p:nvSpPr>
          <p:cNvPr id="10" name="Стрелка: вниз 9">
            <a:extLst>
              <a:ext uri="{FF2B5EF4-FFF2-40B4-BE49-F238E27FC236}">
                <a16:creationId xmlns:a16="http://schemas.microsoft.com/office/drawing/2014/main" id="{20E8E255-872E-4513-95D7-353061F3FD80}"/>
              </a:ext>
            </a:extLst>
          </p:cNvPr>
          <p:cNvSpPr/>
          <p:nvPr/>
        </p:nvSpPr>
        <p:spPr>
          <a:xfrm rot="5920613">
            <a:off x="6012491" y="2343681"/>
            <a:ext cx="378691" cy="645838"/>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2" name="Стрелка: вниз 11">
            <a:extLst>
              <a:ext uri="{FF2B5EF4-FFF2-40B4-BE49-F238E27FC236}">
                <a16:creationId xmlns:a16="http://schemas.microsoft.com/office/drawing/2014/main" id="{FD306C74-0332-41CD-A066-E812CE173861}"/>
              </a:ext>
            </a:extLst>
          </p:cNvPr>
          <p:cNvSpPr/>
          <p:nvPr/>
        </p:nvSpPr>
        <p:spPr>
          <a:xfrm rot="3145950">
            <a:off x="6247222" y="3399940"/>
            <a:ext cx="378691" cy="826261"/>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Стрелка: вниз 13">
            <a:extLst>
              <a:ext uri="{FF2B5EF4-FFF2-40B4-BE49-F238E27FC236}">
                <a16:creationId xmlns:a16="http://schemas.microsoft.com/office/drawing/2014/main" id="{4B412E0B-DA02-44C6-B8EF-B33A511F145A}"/>
              </a:ext>
            </a:extLst>
          </p:cNvPr>
          <p:cNvSpPr/>
          <p:nvPr/>
        </p:nvSpPr>
        <p:spPr>
          <a:xfrm rot="1142242">
            <a:off x="7385172" y="4140775"/>
            <a:ext cx="378691" cy="813360"/>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Стрелка: вниз 14">
            <a:extLst>
              <a:ext uri="{FF2B5EF4-FFF2-40B4-BE49-F238E27FC236}">
                <a16:creationId xmlns:a16="http://schemas.microsoft.com/office/drawing/2014/main" id="{219A06B9-B82E-4385-A6E0-3A14C954EE5C}"/>
              </a:ext>
            </a:extLst>
          </p:cNvPr>
          <p:cNvSpPr/>
          <p:nvPr/>
        </p:nvSpPr>
        <p:spPr>
          <a:xfrm rot="21170063">
            <a:off x="8972618" y="4305486"/>
            <a:ext cx="362026" cy="823252"/>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Стрелка: вниз 15">
            <a:extLst>
              <a:ext uri="{FF2B5EF4-FFF2-40B4-BE49-F238E27FC236}">
                <a16:creationId xmlns:a16="http://schemas.microsoft.com/office/drawing/2014/main" id="{3D74920B-9084-4E07-9601-6DDD9B8DAF94}"/>
              </a:ext>
            </a:extLst>
          </p:cNvPr>
          <p:cNvSpPr/>
          <p:nvPr/>
        </p:nvSpPr>
        <p:spPr>
          <a:xfrm rot="19614675">
            <a:off x="10309420" y="3809061"/>
            <a:ext cx="378691" cy="678664"/>
          </a:xfrm>
          <a:prstGeom prst="down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18" name="Прямоугольник 17">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pic>
        <p:nvPicPr>
          <p:cNvPr id="19" name="Рисунок 18"/>
          <p:cNvPicPr>
            <a:picLocks noChangeAspect="1"/>
          </p:cNvPicPr>
          <p:nvPr/>
        </p:nvPicPr>
        <p:blipFill>
          <a:blip r:embed="rId2"/>
          <a:stretch>
            <a:fillRect/>
          </a:stretch>
        </p:blipFill>
        <p:spPr>
          <a:xfrm>
            <a:off x="678171" y="30773"/>
            <a:ext cx="1590058" cy="1230938"/>
          </a:xfrm>
          <a:prstGeom prst="rect">
            <a:avLst/>
          </a:prstGeom>
        </p:spPr>
      </p:pic>
      <p:sp>
        <p:nvSpPr>
          <p:cNvPr id="21" name="Скругленный прямоугольник 20"/>
          <p:cNvSpPr/>
          <p:nvPr/>
        </p:nvSpPr>
        <p:spPr>
          <a:xfrm>
            <a:off x="125039" y="1395649"/>
            <a:ext cx="2702054" cy="907936"/>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Buni</a:t>
            </a:r>
            <a:r>
              <a:rPr lang="en-US" sz="1600" b="1" dirty="0">
                <a:solidFill>
                  <a:srgbClr val="FF0000"/>
                </a:solidFill>
                <a:latin typeface="Times New Roman" panose="02020603050405020304" pitchFamily="18" charset="0"/>
                <a:cs typeface="Times New Roman" panose="02020603050405020304" pitchFamily="18" charset="0"/>
              </a:rPr>
              <a:t> </a:t>
            </a:r>
          </a:p>
          <a:p>
            <a:pPr algn="ct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bilishimiz</a:t>
            </a:r>
            <a:endParaRPr lang="en-US" sz="1600" b="1" dirty="0">
              <a:solidFill>
                <a:srgbClr val="FF0000"/>
              </a:solidFill>
              <a:latin typeface="Times New Roman" panose="02020603050405020304" pitchFamily="18" charset="0"/>
              <a:cs typeface="Times New Roman" panose="02020603050405020304" pitchFamily="18" charset="0"/>
            </a:endParaRPr>
          </a:p>
          <a:p>
            <a:pPr algn="ct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muhim</a:t>
            </a:r>
            <a:endParaRPr lang="en-US" sz="1600" b="1" dirty="0">
              <a:solidFill>
                <a:srgbClr val="FF0000"/>
              </a:solidFill>
              <a:latin typeface="Times New Roman" panose="02020603050405020304" pitchFamily="18" charset="0"/>
              <a:cs typeface="Times New Roman" panose="02020603050405020304" pitchFamily="18" charset="0"/>
            </a:endParaRPr>
          </a:p>
        </p:txBody>
      </p:sp>
      <p:pic>
        <p:nvPicPr>
          <p:cNvPr id="22" name="Picture 2" descr="Возрастает число граждан, проявляющих интерес к президентским выбора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43" y="1507153"/>
            <a:ext cx="1135705" cy="63817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a:stretch>
            <a:fillRect/>
          </a:stretch>
        </p:blipFill>
        <p:spPr>
          <a:xfrm>
            <a:off x="439660" y="3140945"/>
            <a:ext cx="2144275" cy="3311413"/>
          </a:xfrm>
          <a:prstGeom prst="rect">
            <a:avLst/>
          </a:prstGeom>
        </p:spPr>
      </p:pic>
      <p:pic>
        <p:nvPicPr>
          <p:cNvPr id="11" name="Рисунок 10">
            <a:extLst>
              <a:ext uri="{FF2B5EF4-FFF2-40B4-BE49-F238E27FC236}">
                <a16:creationId xmlns:a16="http://schemas.microsoft.com/office/drawing/2014/main" id="{2E639E31-69D7-40E4-8C13-66D6647B2B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684689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Заголовок 10">
            <a:extLst>
              <a:ext uri="{FF2B5EF4-FFF2-40B4-BE49-F238E27FC236}">
                <a16:creationId xmlns:a16="http://schemas.microsoft.com/office/drawing/2014/main" id="{26A2CD19-6FEA-42D6-870F-B35040A06D71}"/>
              </a:ext>
            </a:extLst>
          </p:cNvPr>
          <p:cNvSpPr>
            <a:spLocks noGrp="1"/>
          </p:cNvSpPr>
          <p:nvPr>
            <p:ph type="title"/>
          </p:nvPr>
        </p:nvSpPr>
        <p:spPr>
          <a:xfrm>
            <a:off x="0" y="3807690"/>
            <a:ext cx="12192000" cy="2768956"/>
          </a:xfrm>
        </p:spPr>
        <p:txBody>
          <a:bodyPr numCol="3">
            <a:normAutofit fontScale="90000"/>
          </a:bodyPr>
          <a:lstStyle/>
          <a:p>
            <a:pPr marL="895350" algn="ctr"/>
            <a:br>
              <a:rPr lang="en-US" sz="1800" dirty="0">
                <a:solidFill>
                  <a:schemeClr val="accent1">
                    <a:lumMod val="50000"/>
                  </a:schemeClr>
                </a:solidFill>
                <a:latin typeface="Times New Roman" panose="02020603050405020304" pitchFamily="18" charset="0"/>
                <a:cs typeface="Times New Roman" panose="02020603050405020304" pitchFamily="18" charset="0"/>
              </a:rPr>
            </a:br>
            <a:br>
              <a:rPr lang="en-US" sz="1800" dirty="0">
                <a:solidFill>
                  <a:schemeClr val="accent1">
                    <a:lumMod val="50000"/>
                  </a:schemeClr>
                </a:solidFill>
                <a:latin typeface="Times New Roman" panose="02020603050405020304" pitchFamily="18" charset="0"/>
                <a:cs typeface="Times New Roman" panose="02020603050405020304" pitchFamily="18" charset="0"/>
              </a:rPr>
            </a:br>
            <a:br>
              <a:rPr lang="en-US" sz="1800" dirty="0">
                <a:solidFill>
                  <a:schemeClr val="accent1">
                    <a:lumMod val="50000"/>
                  </a:schemeClr>
                </a:solidFill>
                <a:latin typeface="Times New Roman" panose="02020603050405020304" pitchFamily="18" charset="0"/>
                <a:cs typeface="Times New Roman" panose="02020603050405020304" pitchFamily="18" charset="0"/>
              </a:rPr>
            </a:br>
            <a:br>
              <a:rPr lang="en-US" sz="1800" dirty="0">
                <a:solidFill>
                  <a:schemeClr val="accent1">
                    <a:lumMod val="50000"/>
                  </a:schemeClr>
                </a:solidFill>
                <a:latin typeface="Times New Roman" panose="02020603050405020304" pitchFamily="18" charset="0"/>
                <a:cs typeface="Times New Roman" panose="02020603050405020304" pitchFamily="18" charset="0"/>
              </a:rPr>
            </a:br>
            <a:br>
              <a:rPr lang="en-US" sz="1800" dirty="0">
                <a:solidFill>
                  <a:schemeClr val="accent1">
                    <a:lumMod val="50000"/>
                  </a:schemeClr>
                </a:solidFill>
                <a:latin typeface="Times New Roman" panose="02020603050405020304" pitchFamily="18" charset="0"/>
                <a:cs typeface="Times New Roman" panose="02020603050405020304" pitchFamily="18" charset="0"/>
              </a:rPr>
            </a:br>
            <a:br>
              <a:rPr lang="en-US" sz="1800" dirty="0">
                <a:solidFill>
                  <a:schemeClr val="accent1">
                    <a:lumMod val="50000"/>
                  </a:schemeClr>
                </a:solidFill>
                <a:latin typeface="Times New Roman" panose="02020603050405020304" pitchFamily="18" charset="0"/>
                <a:cs typeface="Times New Roman" panose="02020603050405020304" pitchFamily="18" charset="0"/>
              </a:rPr>
            </a:br>
            <a:r>
              <a:rPr lang="uz-Cyrl-UZ"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organi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tashkilot</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xodimining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yaqin</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qarindoshlari</a:t>
            </a: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r>
              <a:rPr lang="en-US" sz="1800"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organining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tashkilotning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xodimi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va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uning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yaqin</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qarindoshlari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qaysi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yuridik</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shaxsning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ustav</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fondi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ustav</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kapitali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aksiyalariga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ulushlariga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egalik</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qilsa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oʻsha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yuridik</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shaxs</a:t>
            </a: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uz-Cyrl-UZ" sz="1800" dirty="0">
                <a:solidFill>
                  <a:schemeClr val="accent1">
                    <a:lumMod val="50000"/>
                  </a:schemeClr>
                </a:solidFill>
                <a:latin typeface="Times New Roman" panose="02020603050405020304" pitchFamily="18" charset="0"/>
                <a:cs typeface="Times New Roman" panose="02020603050405020304" pitchFamily="18" charset="0"/>
              </a:rPr>
            </a:br>
            <a:br>
              <a:rPr lang="en-US" sz="1800" dirty="0">
                <a:solidFill>
                  <a:schemeClr val="accent1">
                    <a:lumMod val="50000"/>
                  </a:schemeClr>
                </a:solidFill>
                <a:latin typeface="Times New Roman" panose="02020603050405020304" pitchFamily="18" charset="0"/>
                <a:cs typeface="Times New Roman" panose="02020603050405020304" pitchFamily="18" charset="0"/>
              </a:rPr>
            </a:br>
            <a:r>
              <a:rPr lang="en-US" sz="1800"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organining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tashkilotning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xodimi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yoxud</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uning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yaqin</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qarindoshlari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qaysi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yuridik</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shaxsda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boshqaruv</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organining</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rahbari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aʼzosi</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boʻlsa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oʻsha</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yuridik</a:t>
            </a:r>
            <a:r>
              <a:rPr lang="en-US" sz="1800" dirty="0">
                <a:solidFill>
                  <a:schemeClr val="accent1">
                    <a:lumMod val="50000"/>
                  </a:schemeClr>
                </a:solidFill>
                <a:latin typeface="Times New Roman" panose="02020603050405020304" pitchFamily="18" charset="0"/>
                <a:cs typeface="Times New Roman" panose="02020603050405020304" pitchFamily="18" charset="0"/>
              </a:rPr>
              <a:t> </a:t>
            </a:r>
            <a:r>
              <a:rPr lang="en-US" sz="1800" dirty="0" err="1">
                <a:solidFill>
                  <a:schemeClr val="accent1">
                    <a:lumMod val="50000"/>
                  </a:schemeClr>
                </a:solidFill>
                <a:latin typeface="Times New Roman" panose="02020603050405020304" pitchFamily="18" charset="0"/>
                <a:cs typeface="Times New Roman" panose="02020603050405020304" pitchFamily="18" charset="0"/>
              </a:rPr>
              <a:t>shaxs</a:t>
            </a:r>
            <a:endParaRPr lang="uz-Cyrl-UZ" sz="1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5" name="Заголовок 10">
            <a:extLst>
              <a:ext uri="{FF2B5EF4-FFF2-40B4-BE49-F238E27FC236}">
                <a16:creationId xmlns:a16="http://schemas.microsoft.com/office/drawing/2014/main" id="{F27CDA07-9E1C-429D-8452-87E886BE0FC3}"/>
              </a:ext>
            </a:extLst>
          </p:cNvPr>
          <p:cNvSpPr txBox="1">
            <a:spLocks/>
          </p:cNvSpPr>
          <p:nvPr/>
        </p:nvSpPr>
        <p:spPr>
          <a:xfrm>
            <a:off x="3016030" y="1242873"/>
            <a:ext cx="9175970" cy="112056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sz="2400" b="1" dirty="0" err="1">
                <a:solidFill>
                  <a:schemeClr val="accent1">
                    <a:lumMod val="50000"/>
                  </a:schemeClr>
                </a:solidFill>
                <a:latin typeface="Times New Roman" panose="02020603050405020304" pitchFamily="18" charset="0"/>
                <a:cs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organining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yoki</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boshqa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tashkilotning</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xodimiga</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p>
          <a:p>
            <a:pPr algn="ctr">
              <a:lnSpc>
                <a:spcPct val="125000"/>
              </a:lnSpc>
            </a:pPr>
            <a:r>
              <a:rPr lang="en-US" sz="2400" b="1" dirty="0" err="1">
                <a:solidFill>
                  <a:srgbClr val="FF0000"/>
                </a:solidFill>
                <a:latin typeface="Times New Roman" panose="02020603050405020304" pitchFamily="18" charset="0"/>
                <a:cs typeface="Times New Roman" panose="02020603050405020304" pitchFamily="18" charset="0"/>
              </a:rPr>
              <a:t>aloqador</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shaxslar</a:t>
            </a:r>
            <a:r>
              <a:rPr lang="en-US"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cs typeface="Times New Roman" panose="02020603050405020304" pitchFamily="18" charset="0"/>
              </a:rPr>
              <a:t>kimlar</a:t>
            </a:r>
            <a:r>
              <a:rPr lang="uz-Cyrl-UZ" sz="2400" b="1" dirty="0">
                <a:solidFill>
                  <a:schemeClr val="accent1">
                    <a:lumMod val="50000"/>
                  </a:schemeClr>
                </a:solidFill>
                <a:latin typeface="Times New Roman" panose="02020603050405020304" pitchFamily="18" charset="0"/>
                <a:cs typeface="Times New Roman" panose="02020603050405020304" pitchFamily="18" charset="0"/>
              </a:rPr>
              <a:t>?</a:t>
            </a:r>
          </a:p>
        </p:txBody>
      </p:sp>
      <p:pic>
        <p:nvPicPr>
          <p:cNvPr id="2052" name="Picture 4" descr="Harna-da, harna... yoxud «ishning ko'zini biladigan odam»">
            <a:extLst>
              <a:ext uri="{FF2B5EF4-FFF2-40B4-BE49-F238E27FC236}">
                <a16:creationId xmlns:a16="http://schemas.microsoft.com/office/drawing/2014/main" id="{6DDE666B-167A-412F-BF6D-19C35783E7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3167" y="3107185"/>
            <a:ext cx="2631210" cy="131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4" name="Picture 6" descr="Tadbirkorlik rivoji yo'lida muhim qadam">
            <a:extLst>
              <a:ext uri="{FF2B5EF4-FFF2-40B4-BE49-F238E27FC236}">
                <a16:creationId xmlns:a16="http://schemas.microsoft.com/office/drawing/2014/main" id="{59445375-7B76-4DFD-AE73-AE8EFD8761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8522" y="3102261"/>
            <a:ext cx="2310678" cy="1315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Заголовок 1">
            <a:extLst>
              <a:ext uri="{FF2B5EF4-FFF2-40B4-BE49-F238E27FC236}">
                <a16:creationId xmlns:a16="http://schemas.microsoft.com/office/drawing/2014/main" id="{28A3651C-C561-4447-99FF-C6323A6620B9}"/>
              </a:ext>
            </a:extLst>
          </p:cNvPr>
          <p:cNvSpPr txBox="1">
            <a:spLocks/>
          </p:cNvSpPr>
          <p:nvPr/>
        </p:nvSpPr>
        <p:spPr>
          <a:xfrm>
            <a:off x="2946400" y="0"/>
            <a:ext cx="9245600" cy="1242873"/>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sp>
        <p:nvSpPr>
          <p:cNvPr id="13" name="Прямоугольник 12">
            <a:extLst>
              <a:ext uri="{FF2B5EF4-FFF2-40B4-BE49-F238E27FC236}">
                <a16:creationId xmlns:a16="http://schemas.microsoft.com/office/drawing/2014/main" id="{6361999A-EEE1-427A-BC3A-93B01C2CAF90}"/>
              </a:ext>
            </a:extLst>
          </p:cNvPr>
          <p:cNvSpPr/>
          <p:nvPr/>
        </p:nvSpPr>
        <p:spPr>
          <a:xfrm>
            <a:off x="0" y="0"/>
            <a:ext cx="2946400" cy="1242872"/>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pic>
        <p:nvPicPr>
          <p:cNvPr id="14" name="Рисунок 13"/>
          <p:cNvPicPr>
            <a:picLocks noChangeAspect="1"/>
          </p:cNvPicPr>
          <p:nvPr/>
        </p:nvPicPr>
        <p:blipFill>
          <a:blip r:embed="rId5"/>
          <a:stretch>
            <a:fillRect/>
          </a:stretch>
        </p:blipFill>
        <p:spPr>
          <a:xfrm>
            <a:off x="678171" y="30773"/>
            <a:ext cx="1590058" cy="1212099"/>
          </a:xfrm>
          <a:prstGeom prst="rect">
            <a:avLst/>
          </a:prstGeom>
        </p:spPr>
      </p:pic>
      <p:pic>
        <p:nvPicPr>
          <p:cNvPr id="2" name="Рисунок 1"/>
          <p:cNvPicPr>
            <a:picLocks noChangeAspect="1"/>
          </p:cNvPicPr>
          <p:nvPr/>
        </p:nvPicPr>
        <p:blipFill>
          <a:blip r:embed="rId6"/>
          <a:stretch>
            <a:fillRect/>
          </a:stretch>
        </p:blipFill>
        <p:spPr>
          <a:xfrm>
            <a:off x="1680796" y="3254351"/>
            <a:ext cx="1335234" cy="13352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Скругленный прямоугольник 14"/>
          <p:cNvSpPr/>
          <p:nvPr/>
        </p:nvSpPr>
        <p:spPr>
          <a:xfrm>
            <a:off x="96984" y="1334310"/>
            <a:ext cx="2919046" cy="942898"/>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6" name="Picture 2" descr="Возрастает число граждан, проявляющих интерес к президентским выбора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322" y="1497532"/>
            <a:ext cx="1219340" cy="685166"/>
          </a:xfrm>
          <a:prstGeom prst="rect">
            <a:avLst/>
          </a:prstGeom>
          <a:noFill/>
          <a:extLst>
            <a:ext uri="{909E8E84-426E-40DD-AFC4-6F175D3DCCD1}">
              <a14:hiddenFill xmlns:a14="http://schemas.microsoft.com/office/drawing/2010/main">
                <a:solidFill>
                  <a:srgbClr val="FFFFFF"/>
                </a:solidFill>
              </a14:hiddenFill>
            </a:ext>
          </a:extLst>
        </p:spPr>
      </p:pic>
      <p:sp>
        <p:nvSpPr>
          <p:cNvPr id="12" name="Стрелка вправо 11"/>
          <p:cNvSpPr/>
          <p:nvPr/>
        </p:nvSpPr>
        <p:spPr>
          <a:xfrm>
            <a:off x="3016030" y="1679055"/>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F3BDCD4E-651A-4DDC-A78A-4FFFA62200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7200071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7" name="Заголовок 10">
            <a:extLst>
              <a:ext uri="{FF2B5EF4-FFF2-40B4-BE49-F238E27FC236}">
                <a16:creationId xmlns:a16="http://schemas.microsoft.com/office/drawing/2014/main" id="{F27CDA07-9E1C-429D-8452-87E886BE0FC3}"/>
              </a:ext>
            </a:extLst>
          </p:cNvPr>
          <p:cNvSpPr txBox="1">
            <a:spLocks/>
          </p:cNvSpPr>
          <p:nvPr/>
        </p:nvSpPr>
        <p:spPr>
          <a:xfrm>
            <a:off x="3388909" y="1292484"/>
            <a:ext cx="8532660" cy="1059894"/>
          </a:xfrm>
          <a:prstGeom prst="rect">
            <a:avLst/>
          </a:prstGeom>
          <a:solidFill>
            <a:schemeClr val="bg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chemeClr val="accent1">
                    <a:lumMod val="50000"/>
                  </a:schemeClr>
                </a:solidFill>
                <a:latin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organi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yoki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boshqa</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tashkilot</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xodimining</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manfaatlar</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toʻqnashuvi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bilan</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bogʻliq</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munosabatlarni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tartibga</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solish</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chogʻidagi</a:t>
            </a:r>
            <a:r>
              <a:rPr lang="en-US" sz="2400" b="1" dirty="0">
                <a:solidFill>
                  <a:schemeClr val="accent1">
                    <a:lumMod val="50000"/>
                  </a:schemeClr>
                </a:solidFill>
                <a:latin typeface="Times New Roman" panose="02020603050405020304" pitchFamily="18" charset="0"/>
              </a:rPr>
              <a:t> </a:t>
            </a:r>
            <a:r>
              <a:rPr lang="en-US" sz="2400" b="1" dirty="0" err="1">
                <a:solidFill>
                  <a:srgbClr val="FF0000"/>
                </a:solidFill>
                <a:latin typeface="Times New Roman" panose="02020603050405020304" pitchFamily="18" charset="0"/>
              </a:rPr>
              <a:t>huquq</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va</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majburiyatlari</a:t>
            </a:r>
            <a:endParaRPr lang="uz-Cyrl-UZ" sz="2400" b="1" dirty="0">
              <a:solidFill>
                <a:srgbClr val="FF0000"/>
              </a:solidFill>
              <a:latin typeface="Times New Roman" panose="02020603050405020304" pitchFamily="18" charset="0"/>
              <a:ea typeface="Calibri" panose="020F0502020204030204" pitchFamily="34" charset="0"/>
            </a:endParaRPr>
          </a:p>
        </p:txBody>
      </p:sp>
      <p:sp>
        <p:nvSpPr>
          <p:cNvPr id="2" name="Прямоугольник 1"/>
          <p:cNvSpPr/>
          <p:nvPr/>
        </p:nvSpPr>
        <p:spPr>
          <a:xfrm>
            <a:off x="252845" y="2352377"/>
            <a:ext cx="11792616" cy="44089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xodimi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manfaatlar</a:t>
            </a:r>
            <a:r>
              <a:rPr lang="en-US" sz="1600" b="1" dirty="0">
                <a:solidFill>
                  <a:srgbClr val="0B4E7B"/>
                </a:solidFill>
                <a:latin typeface="Times New Roman" panose="02020603050405020304" pitchFamily="18" charset="0"/>
                <a:cs typeface="Times New Roman" panose="02020603050405020304" pitchFamily="18" charset="0"/>
              </a:rPr>
              <a:t> </a:t>
            </a:r>
          </a:p>
          <a:p>
            <a:pPr algn="ctr"/>
            <a:r>
              <a:rPr lang="en-US" sz="1600" b="1" dirty="0" err="1">
                <a:solidFill>
                  <a:srgbClr val="0B4E7B"/>
                </a:solidFill>
                <a:latin typeface="Times New Roman" panose="02020603050405020304" pitchFamily="18" charset="0"/>
                <a:cs typeface="Times New Roman" panose="02020603050405020304" pitchFamily="18" charset="0"/>
              </a:rPr>
              <a:t>toʻqnashuvi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bilan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bogʻliq</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munosabatlarni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tartibga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solish</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chogʻida</a:t>
            </a:r>
            <a:r>
              <a:rPr lang="en-US" sz="1600" b="1" dirty="0">
                <a:solidFill>
                  <a:srgbClr val="0B4E7B"/>
                </a:solidFill>
                <a:latin typeface="Times New Roman" panose="02020603050405020304" pitchFamily="18" charset="0"/>
                <a:cs typeface="Times New Roman" panose="02020603050405020304" pitchFamily="18" charset="0"/>
              </a:rPr>
              <a:t>:</a:t>
            </a:r>
          </a:p>
          <a:p>
            <a:pPr algn="ctr"/>
            <a:endParaRPr lang="en-US" sz="1600" b="1" dirty="0">
              <a:solidFill>
                <a:srgbClr val="0B4E7B"/>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maxsus</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boʻlinmaga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maslahat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soʻrab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murojaat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etish</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ehtimoliy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toʻgʻrisidagi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deklaratsiyada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koʻrsatilishi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kerak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maʼlumotlardan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tashqari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qoʻshimcha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maʼlumotlarni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elektron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yozma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shaklda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taqdim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etish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huquqiga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ega</a:t>
            </a:r>
            <a:r>
              <a:rPr lang="en-US" sz="1600" dirty="0">
                <a:solidFill>
                  <a:srgbClr val="0B4E7B"/>
                </a:solidFill>
                <a:latin typeface="Times New Roman" panose="02020603050405020304" pitchFamily="18" charset="0"/>
                <a:cs typeface="Times New Roman" panose="02020603050405020304" pitchFamily="18" charset="0"/>
              </a:rPr>
              <a:t>.</a:t>
            </a:r>
          </a:p>
          <a:p>
            <a:pPr algn="ct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xodimi</a:t>
            </a:r>
            <a:r>
              <a:rPr lang="en-US" sz="1600" b="1" dirty="0">
                <a:solidFill>
                  <a:srgbClr val="0B4E7B"/>
                </a:solidFill>
                <a:latin typeface="Times New Roman" panose="02020603050405020304" pitchFamily="18" charset="0"/>
                <a:cs typeface="Times New Roman" panose="02020603050405020304" pitchFamily="18" charset="0"/>
              </a:rPr>
              <a:t>:</a:t>
            </a:r>
          </a:p>
          <a:p>
            <a:pPr algn="ctr"/>
            <a:endParaRPr lang="en-US" sz="1600" b="1" dirty="0">
              <a:solidFill>
                <a:srgbClr val="0B4E7B"/>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oʻz</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lavozim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majburiyatlarini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xizmat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vakolatlarini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vijdonan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bajarishi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va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ularning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bajarilishiga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taʼsir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koʻrsatadigan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taʼsir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koʻrsatishi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mumkin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shaxsiy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bilan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bogʻliq</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qanday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harakatlardan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tiyishi</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lavozim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majburiyatlarini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xizmat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vakolatlarini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bajarish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chogʻida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keladigan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kelishi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mumkin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shaxsiy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manfaatdorlikka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yoʻl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qoʻymasligi</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mavjud</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yuzaga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kelgan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taqdirda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yurituvidagi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hujjatlar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boʻyicha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qaror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qabul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qilinguniga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qadar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bevosita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rahbarini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rahbari</a:t>
            </a:r>
            <a:r>
              <a:rPr lang="en-US" sz="1600" dirty="0">
                <a:solidFill>
                  <a:srgbClr val="0B4E7B"/>
                </a:solidFill>
                <a:latin typeface="Times New Roman" panose="02020603050405020304" pitchFamily="18" charset="0"/>
                <a:cs typeface="Times New Roman" panose="02020603050405020304" pitchFamily="18" charset="0"/>
              </a:rPr>
              <a:t> — </a:t>
            </a:r>
            <a:r>
              <a:rPr lang="en-US" sz="1600" dirty="0" err="1">
                <a:solidFill>
                  <a:srgbClr val="0B4E7B"/>
                </a:solidFill>
                <a:latin typeface="Times New Roman" panose="02020603050405020304" pitchFamily="18" charset="0"/>
                <a:cs typeface="Times New Roman" panose="02020603050405020304" pitchFamily="18" charset="0"/>
              </a:rPr>
              <a:t>yuqori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turuvchi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rahbarni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maxsus</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boʻlinmani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xabardor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qilishi</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oʻzining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bevosita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boʻysunuvidagi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xodimlarni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xodimlarni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bevosita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bilvosita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shaxsiy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koʻzlovchi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harakatlarga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harakatsizlikka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majburlamasligi</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oʻzi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mehnat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xizmat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amalga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oshirayotgan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davlat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nazorati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ostidagi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tarkibiy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boʻlinmasidan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qabul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toʻgʻrisida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takliflar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kelib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tushganligi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holati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haqida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kuni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ichida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xabar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berishi</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xodimlarga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nisbatan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maʼlum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hollari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toʻgʻrisida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xabar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berishi</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ehtimoliy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tartibga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solish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maqsadida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maxsus</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boʻlinmaning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soʻroviga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koʻra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maʼlumotlar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taqdim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etishi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shart</a:t>
            </a:r>
            <a:r>
              <a:rPr lang="en-US" sz="1600" dirty="0">
                <a:solidFill>
                  <a:srgbClr val="0B4E7B"/>
                </a:solidFill>
                <a:latin typeface="Times New Roman" panose="02020603050405020304" pitchFamily="18" charset="0"/>
                <a:cs typeface="Times New Roman" panose="02020603050405020304" pitchFamily="18" charset="0"/>
              </a:rPr>
              <a:t>. </a:t>
            </a:r>
            <a:endParaRPr lang="uz-Cyrl-UZ" sz="1400" dirty="0">
              <a:solidFill>
                <a:srgbClr val="0B4E7B"/>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67583" y="1394017"/>
            <a:ext cx="2721708" cy="958361"/>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0" name="Picture 2" descr="Возрастает число граждан, проявляющих интерес к президентским выбора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36" y="1530614"/>
            <a:ext cx="1190869" cy="685166"/>
          </a:xfrm>
          <a:prstGeom prst="rect">
            <a:avLst/>
          </a:prstGeom>
          <a:noFill/>
          <a:extLst>
            <a:ext uri="{909E8E84-426E-40DD-AFC4-6F175D3DCCD1}">
              <a14:hiddenFill xmlns:a14="http://schemas.microsoft.com/office/drawing/2010/main">
                <a:solidFill>
                  <a:srgbClr val="FFFFFF"/>
                </a:solidFill>
              </a14:hiddenFill>
            </a:ext>
          </a:extLst>
        </p:spPr>
      </p:pic>
      <p:sp>
        <p:nvSpPr>
          <p:cNvPr id="11" name="Стрелка вправо 10"/>
          <p:cNvSpPr/>
          <p:nvPr/>
        </p:nvSpPr>
        <p:spPr>
          <a:xfrm>
            <a:off x="2789291" y="1710539"/>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a:extLst>
              <a:ext uri="{FF2B5EF4-FFF2-40B4-BE49-F238E27FC236}">
                <a16:creationId xmlns:a16="http://schemas.microsoft.com/office/drawing/2014/main" id="{64518D45-7C04-4C45-A989-2032A1A86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87317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7" name="Заголовок 10">
            <a:extLst>
              <a:ext uri="{FF2B5EF4-FFF2-40B4-BE49-F238E27FC236}">
                <a16:creationId xmlns:a16="http://schemas.microsoft.com/office/drawing/2014/main" id="{F27CDA07-9E1C-429D-8452-87E886BE0FC3}"/>
              </a:ext>
            </a:extLst>
          </p:cNvPr>
          <p:cNvSpPr txBox="1">
            <a:spLocks/>
          </p:cNvSpPr>
          <p:nvPr/>
        </p:nvSpPr>
        <p:spPr>
          <a:xfrm>
            <a:off x="3360756" y="1323257"/>
            <a:ext cx="8831243" cy="1400953"/>
          </a:xfrm>
          <a:prstGeom prst="rect">
            <a:avLst/>
          </a:prstGeom>
          <a:solidFill>
            <a:schemeClr val="bg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chemeClr val="accent1">
                    <a:lumMod val="50000"/>
                  </a:schemeClr>
                </a:solidFill>
                <a:latin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organining</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yoki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boshqa</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tashkilotning</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xodimiga</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aloqador</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shaxslarning</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manfaatlar</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toʻqnashuvi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bilan</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bogʻliq</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munosabatlarni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tartibga</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solish</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chogʻidagi</a:t>
            </a:r>
            <a:r>
              <a:rPr lang="en-US" sz="2400" b="1" dirty="0">
                <a:solidFill>
                  <a:schemeClr val="accent1">
                    <a:lumMod val="50000"/>
                  </a:schemeClr>
                </a:solidFill>
                <a:latin typeface="Times New Roman" panose="02020603050405020304" pitchFamily="18" charset="0"/>
              </a:rPr>
              <a:t> </a:t>
            </a:r>
          </a:p>
          <a:p>
            <a:pPr algn="ctr"/>
            <a:r>
              <a:rPr lang="en-US" sz="2400" b="1" dirty="0" err="1">
                <a:solidFill>
                  <a:srgbClr val="FF0000"/>
                </a:solidFill>
                <a:latin typeface="Times New Roman" panose="02020603050405020304" pitchFamily="18" charset="0"/>
              </a:rPr>
              <a:t>huquq</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va</a:t>
            </a:r>
            <a:r>
              <a:rPr lang="en-US" sz="2400" b="1" dirty="0">
                <a:solidFill>
                  <a:srgbClr val="FF0000"/>
                </a:solidFill>
                <a:latin typeface="Times New Roman" panose="02020603050405020304" pitchFamily="18" charset="0"/>
              </a:rPr>
              <a:t> </a:t>
            </a:r>
            <a:r>
              <a:rPr lang="en-US" sz="2400" b="1" dirty="0" err="1">
                <a:solidFill>
                  <a:srgbClr val="FF0000"/>
                </a:solidFill>
                <a:latin typeface="Times New Roman" panose="02020603050405020304" pitchFamily="18" charset="0"/>
              </a:rPr>
              <a:t>majburiyatlari</a:t>
            </a:r>
            <a:endParaRPr lang="en-US" sz="2400" b="1" dirty="0">
              <a:solidFill>
                <a:srgbClr val="FF0000"/>
              </a:solidFill>
              <a:latin typeface="Times New Roman" panose="02020603050405020304" pitchFamily="18" charset="0"/>
            </a:endParaRPr>
          </a:p>
        </p:txBody>
      </p:sp>
      <p:sp>
        <p:nvSpPr>
          <p:cNvPr id="9" name="Прямоугольник 8"/>
          <p:cNvSpPr/>
          <p:nvPr/>
        </p:nvSpPr>
        <p:spPr>
          <a:xfrm>
            <a:off x="209550" y="2724211"/>
            <a:ext cx="11772899" cy="3012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tashkilotning</a:t>
            </a:r>
            <a:r>
              <a:rPr lang="en-US" sz="1600" b="1" dirty="0">
                <a:solidFill>
                  <a:srgbClr val="0B4E7B"/>
                </a:solidFill>
                <a:latin typeface="Times New Roman" panose="02020603050405020304" pitchFamily="18" charset="0"/>
                <a:cs typeface="Times New Roman" panose="02020603050405020304" pitchFamily="18" charset="0"/>
              </a:rPr>
              <a:t> </a:t>
            </a:r>
          </a:p>
          <a:p>
            <a:pPr algn="ctr"/>
            <a:r>
              <a:rPr lang="en-US" sz="1600" b="1" dirty="0" err="1">
                <a:solidFill>
                  <a:srgbClr val="0B4E7B"/>
                </a:solidFill>
                <a:latin typeface="Times New Roman" panose="02020603050405020304" pitchFamily="18" charset="0"/>
                <a:cs typeface="Times New Roman" panose="02020603050405020304" pitchFamily="18" charset="0"/>
              </a:rPr>
              <a:t>xodimiga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aloqador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shaxslar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mazkur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xodim</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mehnat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xizmat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faoliyatini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amalga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oshirayotgan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bilan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munosabatlarga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kirishganda</a:t>
            </a:r>
            <a:r>
              <a:rPr lang="en-US" sz="1600" b="1" dirty="0">
                <a:solidFill>
                  <a:srgbClr val="0B4E7B"/>
                </a:solidFill>
                <a:latin typeface="Times New Roman" panose="02020603050405020304" pitchFamily="18" charset="0"/>
                <a:cs typeface="Times New Roman" panose="02020603050405020304" pitchFamily="18" charset="0"/>
              </a:rPr>
              <a:t>:</a:t>
            </a:r>
          </a:p>
          <a:p>
            <a:pPr algn="ctr"/>
            <a:endParaRPr lang="uz-Cyrl-UZ" sz="1600" b="1" dirty="0">
              <a:solidFill>
                <a:srgbClr val="0B4E7B"/>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oldini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uchun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maxsus</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boʻlinmadan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bepul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maslahat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olish</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davlat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tartibga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solish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boʻyicha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harakatlari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harakatsizligi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qarorlari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ustidan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shikoyat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huquqiga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ega</a:t>
            </a:r>
            <a:r>
              <a:rPr lang="en-US" sz="1600" dirty="0">
                <a:solidFill>
                  <a:srgbClr val="0B4E7B"/>
                </a:solidFill>
                <a:latin typeface="Times New Roman" panose="02020603050405020304" pitchFamily="18" charset="0"/>
                <a:cs typeface="Times New Roman" panose="02020603050405020304" pitchFamily="18" charset="0"/>
              </a:rPr>
              <a:t>.</a:t>
            </a:r>
          </a:p>
          <a:p>
            <a:pPr algn="ctr"/>
            <a:endParaRPr lang="en-US" sz="1600" b="1" dirty="0">
              <a:solidFill>
                <a:srgbClr val="0B4E7B"/>
              </a:solidFill>
              <a:latin typeface="Times New Roman" panose="02020603050405020304" pitchFamily="18" charset="0"/>
              <a:cs typeface="Times New Roman" panose="02020603050405020304" pitchFamily="18" charset="0"/>
            </a:endParaRPr>
          </a:p>
          <a:p>
            <a:pPr algn="ct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tashkilotning</a:t>
            </a:r>
            <a:r>
              <a:rPr lang="en-US" sz="1600" b="1" dirty="0">
                <a:solidFill>
                  <a:srgbClr val="0B4E7B"/>
                </a:solidFill>
                <a:latin typeface="Times New Roman" panose="02020603050405020304" pitchFamily="18" charset="0"/>
                <a:cs typeface="Times New Roman" panose="02020603050405020304" pitchFamily="18" charset="0"/>
              </a:rPr>
              <a:t> </a:t>
            </a:r>
          </a:p>
          <a:p>
            <a:pPr algn="ctr"/>
            <a:r>
              <a:rPr lang="en-US" sz="1600" b="1" dirty="0" err="1">
                <a:solidFill>
                  <a:srgbClr val="0B4E7B"/>
                </a:solidFill>
                <a:latin typeface="Times New Roman" panose="02020603050405020304" pitchFamily="18" charset="0"/>
                <a:cs typeface="Times New Roman" panose="02020603050405020304" pitchFamily="18" charset="0"/>
              </a:rPr>
              <a:t>xodimiga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aloqador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shaxslar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mazkur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xodim</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mehnat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xizmat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faoliyatini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amalga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oshirayotgan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bilan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munosabatlarga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kirishganda</a:t>
            </a:r>
            <a:r>
              <a:rPr lang="uz-Cyrl-UZ" sz="1600" b="1" dirty="0">
                <a:solidFill>
                  <a:srgbClr val="0B4E7B"/>
                </a:solidFill>
                <a:latin typeface="Times New Roman" panose="02020603050405020304" pitchFamily="18" charset="0"/>
                <a:cs typeface="Times New Roman" panose="02020603050405020304" pitchFamily="18" charset="0"/>
              </a:rPr>
              <a:t>:</a:t>
            </a:r>
          </a:p>
          <a:p>
            <a:pPr algn="ctr"/>
            <a:endParaRPr lang="uz-Cyrl-UZ" sz="1600" b="1" dirty="0">
              <a:solidFill>
                <a:srgbClr val="0B4E7B"/>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shaxsiy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koʻzlab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yoʻl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qoʻymasligi</a:t>
            </a:r>
            <a:r>
              <a:rPr lang="en-US" sz="1600" dirty="0">
                <a:solidFill>
                  <a:srgbClr val="0B4E7B"/>
                </a:solidFill>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600" dirty="0" err="1">
                <a:solidFill>
                  <a:srgbClr val="0B4E7B"/>
                </a:solidFill>
                <a:latin typeface="Times New Roman" panose="02020603050405020304" pitchFamily="18" charset="0"/>
                <a:cs typeface="Times New Roman" panose="02020603050405020304" pitchFamily="18" charset="0"/>
              </a:rPr>
              <a:t>ehtimoliy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toʻgʻrisidagi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deklaratsiyani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elektron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yozma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shaklda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toʻldirishi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unga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bila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turib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yolgʻon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va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notoʻgʻri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maʼlumotlarni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kiritmasligi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shart</a:t>
            </a:r>
            <a:r>
              <a:rPr lang="en-US" sz="1600" dirty="0">
                <a:solidFill>
                  <a:srgbClr val="0B4E7B"/>
                </a:solidFill>
                <a:latin typeface="Times New Roman" panose="02020603050405020304" pitchFamily="18" charset="0"/>
                <a:cs typeface="Times New Roman" panose="02020603050405020304" pitchFamily="18" charset="0"/>
              </a:rPr>
              <a:t>.</a:t>
            </a:r>
          </a:p>
          <a:p>
            <a:endParaRPr lang="uz-Cyrl-UZ" sz="1600" dirty="0">
              <a:solidFill>
                <a:srgbClr val="0B4E7B"/>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345831" y="5581255"/>
            <a:ext cx="11500337" cy="1160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ru-RU"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xodimi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bilan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aloqador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shaxslar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tomonidan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ehtimoliy</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manfaatlar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toʻqnashuvi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toʻgʻrisidagi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deklaratsiyada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bila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turib</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yolgʻon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notoʻgʻri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maʼlumotlar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taqdim</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etilganligi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ushbu</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FF0000"/>
                </a:solidFill>
                <a:latin typeface="Times New Roman" panose="02020603050405020304" pitchFamily="18" charset="0"/>
                <a:cs typeface="Times New Roman" panose="02020603050405020304" pitchFamily="18" charset="0"/>
              </a:rPr>
              <a:t>Qonun</a:t>
            </a:r>
            <a:r>
              <a:rPr lang="en-US" sz="1600" b="1" dirty="0" err="1">
                <a:solidFill>
                  <a:srgbClr val="0B4E7B"/>
                </a:solidFill>
                <a:latin typeface="Times New Roman" panose="02020603050405020304" pitchFamily="18" charset="0"/>
                <a:cs typeface="Times New Roman" panose="02020603050405020304" pitchFamily="18" charset="0"/>
              </a:rPr>
              <a:t>da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belgilangan</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huquqiy</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oqibatlarni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keltirib</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chiqarishi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mumkin</a:t>
            </a:r>
            <a:r>
              <a:rPr lang="en-US" sz="1600" b="1" dirty="0">
                <a:solidFill>
                  <a:srgbClr val="0B4E7B"/>
                </a:solidFill>
                <a:latin typeface="Times New Roman" panose="02020603050405020304" pitchFamily="18" charset="0"/>
                <a:cs typeface="Times New Roman" panose="02020603050405020304" pitchFamily="18" charset="0"/>
              </a:rPr>
              <a:t>.</a:t>
            </a:r>
            <a:endParaRPr lang="uz-Cyrl-UZ" sz="1600" b="1" dirty="0">
              <a:solidFill>
                <a:srgbClr val="0B4E7B"/>
              </a:solidFill>
              <a:latin typeface="Times New Roman" panose="02020603050405020304" pitchFamily="18" charset="0"/>
              <a:cs typeface="Times New Roman" panose="02020603050405020304" pitchFamily="18" charset="0"/>
            </a:endParaRPr>
          </a:p>
        </p:txBody>
      </p:sp>
      <p:sp>
        <p:nvSpPr>
          <p:cNvPr id="11" name="Скругленный прямоугольник 10"/>
          <p:cNvSpPr/>
          <p:nvPr/>
        </p:nvSpPr>
        <p:spPr>
          <a:xfrm>
            <a:off x="98856" y="1384792"/>
            <a:ext cx="2847544" cy="958361"/>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2" name="Picture 2" descr="Возрастает число граждан, проявляющих интерес к президентским выбора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65" y="1541177"/>
            <a:ext cx="1190869" cy="685166"/>
          </a:xfrm>
          <a:prstGeom prst="rect">
            <a:avLst/>
          </a:prstGeom>
          <a:noFill/>
          <a:extLst>
            <a:ext uri="{909E8E84-426E-40DD-AFC4-6F175D3DCCD1}">
              <a14:hiddenFill xmlns:a14="http://schemas.microsoft.com/office/drawing/2010/main">
                <a:solidFill>
                  <a:srgbClr val="FFFFFF"/>
                </a:solidFill>
              </a14:hiddenFill>
            </a:ext>
          </a:extLst>
        </p:spPr>
      </p:pic>
      <p:sp>
        <p:nvSpPr>
          <p:cNvPr id="13" name="Стрелка вправо 12"/>
          <p:cNvSpPr/>
          <p:nvPr/>
        </p:nvSpPr>
        <p:spPr>
          <a:xfrm>
            <a:off x="2946400" y="1701314"/>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0BABD7C4-116B-452C-A53B-69EC867325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7207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7" name="Заголовок 10">
            <a:extLst>
              <a:ext uri="{FF2B5EF4-FFF2-40B4-BE49-F238E27FC236}">
                <a16:creationId xmlns:a16="http://schemas.microsoft.com/office/drawing/2014/main" id="{F27CDA07-9E1C-429D-8452-87E886BE0FC3}"/>
              </a:ext>
            </a:extLst>
          </p:cNvPr>
          <p:cNvSpPr txBox="1">
            <a:spLocks/>
          </p:cNvSpPr>
          <p:nvPr/>
        </p:nvSpPr>
        <p:spPr>
          <a:xfrm>
            <a:off x="3604846" y="1323257"/>
            <a:ext cx="8587153" cy="97594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err="1">
                <a:solidFill>
                  <a:schemeClr val="accent1">
                    <a:lumMod val="50000"/>
                  </a:schemeClr>
                </a:solidFill>
                <a:latin typeface="Times New Roman" panose="02020603050405020304" pitchFamily="18" charset="0"/>
              </a:rPr>
              <a:t>Davlat</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organi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yoki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boshqa</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tashkilot</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xodimining</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faoliyatida</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manfaatlar</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toʻqnashuvining</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oldini</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olish</a:t>
            </a:r>
            <a:r>
              <a:rPr lang="en-US" sz="2400" b="1" dirty="0">
                <a:solidFill>
                  <a:schemeClr val="accent1">
                    <a:lumMod val="50000"/>
                  </a:schemeClr>
                </a:solidFill>
                <a:latin typeface="Times New Roman" panose="02020603050405020304" pitchFamily="18" charset="0"/>
              </a:rPr>
              <a:t> </a:t>
            </a:r>
            <a:r>
              <a:rPr lang="en-US" sz="2400" b="1" dirty="0" err="1">
                <a:solidFill>
                  <a:schemeClr val="accent1">
                    <a:lumMod val="50000"/>
                  </a:schemeClr>
                </a:solidFill>
                <a:latin typeface="Times New Roman" panose="02020603050405020304" pitchFamily="18" charset="0"/>
              </a:rPr>
              <a:t>boʻyicha</a:t>
            </a:r>
            <a:r>
              <a:rPr lang="en-US" sz="2400" b="1" dirty="0">
                <a:solidFill>
                  <a:schemeClr val="accent1">
                    <a:lumMod val="50000"/>
                  </a:schemeClr>
                </a:solidFill>
                <a:latin typeface="Times New Roman" panose="02020603050405020304" pitchFamily="18" charset="0"/>
              </a:rPr>
              <a:t> </a:t>
            </a:r>
            <a:r>
              <a:rPr lang="en-US" sz="2400" b="1" dirty="0" err="1">
                <a:solidFill>
                  <a:srgbClr val="FF0000"/>
                </a:solidFill>
                <a:latin typeface="Times New Roman" panose="02020603050405020304" pitchFamily="18" charset="0"/>
              </a:rPr>
              <a:t>cheklovlar</a:t>
            </a:r>
            <a:endParaRPr lang="uz-Cyrl-UZ" sz="2400" b="1" dirty="0">
              <a:solidFill>
                <a:srgbClr val="FF0000"/>
              </a:solidFill>
              <a:latin typeface="Times New Roman" panose="02020603050405020304" pitchFamily="18" charset="0"/>
              <a:ea typeface="Calibri" panose="020F0502020204030204" pitchFamily="34" charset="0"/>
            </a:endParaRPr>
          </a:p>
        </p:txBody>
      </p:sp>
      <p:sp>
        <p:nvSpPr>
          <p:cNvPr id="11" name="Прямоугольник 10"/>
          <p:cNvSpPr/>
          <p:nvPr/>
        </p:nvSpPr>
        <p:spPr>
          <a:xfrm>
            <a:off x="98856" y="2373938"/>
            <a:ext cx="12079654" cy="4378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r>
              <a:rPr lang="en-US" sz="1600" b="1" dirty="0" err="1">
                <a:solidFill>
                  <a:srgbClr val="0B4E7B"/>
                </a:solidFill>
                <a:latin typeface="Times New Roman" panose="02020603050405020304" pitchFamily="18" charset="0"/>
                <a:cs typeface="Times New Roman" panose="02020603050405020304" pitchFamily="18" charset="0"/>
              </a:rPr>
              <a:t>Manfaatlar</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toʻqnashuvining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oldini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olish</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maqsadida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davlat</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organining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yoki</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boshqa</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tashkilotning</a:t>
            </a:r>
            <a:r>
              <a:rPr lang="en-US" sz="1600" b="1" dirty="0">
                <a:solidFill>
                  <a:srgbClr val="0B4E7B"/>
                </a:solidFill>
                <a:latin typeface="Times New Roman" panose="02020603050405020304" pitchFamily="18" charset="0"/>
                <a:cs typeface="Times New Roman" panose="02020603050405020304" pitchFamily="18" charset="0"/>
              </a:rPr>
              <a:t> </a:t>
            </a:r>
            <a:r>
              <a:rPr lang="en-US" sz="1600" b="1" dirty="0" err="1">
                <a:solidFill>
                  <a:srgbClr val="0B4E7B"/>
                </a:solidFill>
                <a:latin typeface="Times New Roman" panose="02020603050405020304" pitchFamily="18" charset="0"/>
                <a:cs typeface="Times New Roman" panose="02020603050405020304" pitchFamily="18" charset="0"/>
              </a:rPr>
              <a:t>xodimi</a:t>
            </a:r>
            <a:r>
              <a:rPr lang="en-US" sz="1600" b="1" dirty="0">
                <a:solidFill>
                  <a:srgbClr val="0B4E7B"/>
                </a:solidFill>
                <a:latin typeface="Times New Roman" panose="02020603050405020304" pitchFamily="18" charset="0"/>
                <a:cs typeface="Times New Roman" panose="02020603050405020304" pitchFamily="18" charset="0"/>
              </a:rPr>
              <a:t>:</a:t>
            </a:r>
          </a:p>
          <a:p>
            <a:pPr algn="ctr"/>
            <a:endParaRPr lang="en-US" sz="1600" b="1" dirty="0">
              <a:solidFill>
                <a:srgbClr val="0B4E7B"/>
              </a:solidFill>
              <a:latin typeface="Times New Roman" panose="02020603050405020304" pitchFamily="18" charset="0"/>
              <a:cs typeface="Times New Roman" panose="02020603050405020304" pitchFamily="18" charset="0"/>
            </a:endParaRPr>
          </a:p>
          <a:p>
            <a:r>
              <a:rPr lang="en-US" sz="1600" b="1"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xizmat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mavqeyini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suiisteʼmol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orqali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shaxsiy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naf</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olishga</a:t>
            </a:r>
            <a:r>
              <a:rPr lang="en-US" sz="1600" dirty="0">
                <a:solidFill>
                  <a:srgbClr val="0B4E7B"/>
                </a:solidFill>
                <a:latin typeface="Times New Roman" panose="02020603050405020304" pitchFamily="18" charset="0"/>
                <a:cs typeface="Times New Roman" panose="02020603050405020304" pitchFamily="18" charset="0"/>
              </a:rPr>
              <a:t>;</a:t>
            </a:r>
          </a:p>
          <a:p>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manfaatlar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toʻqnashuvi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haqidagi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axborotni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oshkor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etish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chogʻida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maʼlumotlarni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yashirishga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yoxud</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bila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turib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yolgʻon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notoʻgʻri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axborot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taqdim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etishga</a:t>
            </a:r>
            <a:r>
              <a:rPr lang="en-US" sz="1600" dirty="0">
                <a:solidFill>
                  <a:srgbClr val="0B4E7B"/>
                </a:solidFill>
                <a:latin typeface="Times New Roman" panose="02020603050405020304" pitchFamily="18" charset="0"/>
                <a:cs typeface="Times New Roman" panose="02020603050405020304" pitchFamily="18" charset="0"/>
              </a:rPr>
              <a:t>;</a:t>
            </a:r>
          </a:p>
          <a:p>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boshqasiga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boʻysunuvchi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boshqasining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nazoratidagi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tashkilotlarda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oʻrindoshlik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boʻyicha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ishlashga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bundan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qonunchilikda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nazarda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tutilgan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hollar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mustasno</a:t>
            </a:r>
            <a:r>
              <a:rPr lang="en-US" sz="1600" dirty="0">
                <a:solidFill>
                  <a:srgbClr val="0B4E7B"/>
                </a:solidFill>
                <a:latin typeface="Times New Roman" panose="02020603050405020304" pitchFamily="18" charset="0"/>
                <a:cs typeface="Times New Roman" panose="02020603050405020304" pitchFamily="18" charset="0"/>
              </a:rPr>
              <a:t>;</a:t>
            </a:r>
          </a:p>
          <a:p>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tijorat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tashkilotlarining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taʼsischisi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aksiyadori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ishtirokchisi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boʻlishga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bundan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aksiyadorlik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jamiyatlarining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erkin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muomalada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aksiyalarining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foizigacha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egalik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qilish</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hollari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mustasno</a:t>
            </a:r>
            <a:r>
              <a:rPr lang="en-US" sz="1600" dirty="0">
                <a:solidFill>
                  <a:srgbClr val="0B4E7B"/>
                </a:solidFill>
                <a:latin typeface="Times New Roman" panose="02020603050405020304" pitchFamily="18" charset="0"/>
                <a:cs typeface="Times New Roman" panose="02020603050405020304" pitchFamily="18" charset="0"/>
              </a:rPr>
              <a:t>;</a:t>
            </a:r>
          </a:p>
          <a:p>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mehnat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xizmat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amalga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oshirayotgan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davlat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nazoratida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tadbirkorlik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subyektining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aksiyalariga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ustav</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fondidagi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ustav</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kapitalidagi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ulushlariga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egalik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qilishga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shuningdek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ushbu</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tadbirkorlik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subyektlarining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boshqaruv</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aʼzosi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boʻlishga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bundan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Oʻzbekiston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Respublikasi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qonunlarida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hamda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Oʻzbekiston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Respublikasi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Prezidenti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qarorlarida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nazarda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tutilgan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bu</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qonunchilikka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muvofiq</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lavozim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majburiyatlari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hisoblanadigan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hollar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mustasno</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Bunda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davlat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nazoratida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tadbirkorlik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subyektlarining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aksiyalariga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ustav</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fondidagi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ulushlariga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egalik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yoxud</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mazkur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tadbirkorlik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subyektlarining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boshqaruv</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organlari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aʼzosi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shaxs</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mazkur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davlat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xodim</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lavozimini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egallagan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hollarda</a:t>
            </a:r>
            <a:r>
              <a:rPr lang="en-US" sz="1600" dirty="0">
                <a:solidFill>
                  <a:srgbClr val="0B4E7B"/>
                </a:solidFill>
                <a:latin typeface="Times New Roman" panose="02020603050405020304" pitchFamily="18" charset="0"/>
                <a:cs typeface="Times New Roman" panose="02020603050405020304" pitchFamily="18" charset="0"/>
              </a:rPr>
              <a:t>, u </a:t>
            </a:r>
            <a:r>
              <a:rPr lang="en-US" sz="1600" dirty="0" err="1">
                <a:solidFill>
                  <a:srgbClr val="0B4E7B"/>
                </a:solidFill>
                <a:latin typeface="Times New Roman" panose="02020603050405020304" pitchFamily="18" charset="0"/>
                <a:cs typeface="Times New Roman" panose="02020603050405020304" pitchFamily="18" charset="0"/>
              </a:rPr>
              <a:t>qonunchilikda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belgilangan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tartibda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ushbu</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aksiyalarni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ulushlarni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bir</a:t>
            </a:r>
            <a:r>
              <a:rPr lang="en-US" sz="1600" dirty="0">
                <a:solidFill>
                  <a:srgbClr val="0B4E7B"/>
                </a:solidFill>
                <a:latin typeface="Times New Roman" panose="02020603050405020304" pitchFamily="18" charset="0"/>
                <a:cs typeface="Times New Roman" panose="02020603050405020304" pitchFamily="18" charset="0"/>
              </a:rPr>
              <a:t> oy </a:t>
            </a:r>
            <a:r>
              <a:rPr lang="en-US" sz="1600" dirty="0" err="1">
                <a:solidFill>
                  <a:srgbClr val="0B4E7B"/>
                </a:solidFill>
                <a:latin typeface="Times New Roman" panose="02020603050405020304" pitchFamily="18" charset="0"/>
                <a:cs typeface="Times New Roman" panose="02020603050405020304" pitchFamily="18" charset="0"/>
              </a:rPr>
              <a:t>ichida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realizatsiya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qilishi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boshqaruv</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organlarining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aʼzoligidan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chiqishi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kerak</a:t>
            </a:r>
            <a:r>
              <a:rPr lang="en-US" sz="1600" dirty="0">
                <a:solidFill>
                  <a:srgbClr val="0B4E7B"/>
                </a:solidFill>
                <a:latin typeface="Times New Roman" panose="02020603050405020304" pitchFamily="18" charset="0"/>
                <a:cs typeface="Times New Roman" panose="02020603050405020304" pitchFamily="18" charset="0"/>
              </a:rPr>
              <a:t>;</a:t>
            </a:r>
          </a:p>
          <a:p>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mehnat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xizmat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amalga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oshirayotgan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davlat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organlarida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boshqa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tashkilotlarda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taalluqli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koʻrib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chiqishda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aloqador</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shaxslarga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taalluqli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ishlarni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koʻrib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chiqishda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vakil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sifatida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ishtirok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etishga</a:t>
            </a:r>
            <a:r>
              <a:rPr lang="en-US" sz="1600" dirty="0">
                <a:solidFill>
                  <a:srgbClr val="0B4E7B"/>
                </a:solidFill>
                <a:latin typeface="Times New Roman" panose="02020603050405020304" pitchFamily="18" charset="0"/>
                <a:cs typeface="Times New Roman" panose="02020603050405020304" pitchFamily="18" charset="0"/>
              </a:rPr>
              <a:t>, agar u </a:t>
            </a:r>
            <a:r>
              <a:rPr lang="en-US" sz="1600" dirty="0" err="1">
                <a:solidFill>
                  <a:srgbClr val="0B4E7B"/>
                </a:solidFill>
                <a:latin typeface="Times New Roman" panose="02020603050405020304" pitchFamily="18" charset="0"/>
                <a:cs typeface="Times New Roman" panose="02020603050405020304" pitchFamily="18" charset="0"/>
              </a:rPr>
              <a:t>qonunchilikka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muvofiq</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qonuniy</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vakil</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boʻlmasa</a:t>
            </a:r>
            <a:r>
              <a:rPr lang="en-US" sz="1600" dirty="0">
                <a:solidFill>
                  <a:srgbClr val="0B4E7B"/>
                </a:solidFill>
                <a:latin typeface="Times New Roman" panose="02020603050405020304" pitchFamily="18" charset="0"/>
                <a:cs typeface="Times New Roman" panose="02020603050405020304" pitchFamily="18" charset="0"/>
              </a:rPr>
              <a:t>;</a:t>
            </a:r>
          </a:p>
          <a:p>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mehnat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xizmat</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faoliyatini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amalga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oshirayotgan</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tashkilotning</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mol-mulkini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sotib</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olishda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yoki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ijaraga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olishda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oʻzi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ishtirok</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etishga</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haqli</a:t>
            </a:r>
            <a:r>
              <a:rPr lang="en-US" sz="1600" dirty="0">
                <a:solidFill>
                  <a:srgbClr val="0B4E7B"/>
                </a:solidFill>
                <a:latin typeface="Times New Roman" panose="02020603050405020304" pitchFamily="18" charset="0"/>
                <a:cs typeface="Times New Roman" panose="02020603050405020304" pitchFamily="18" charset="0"/>
              </a:rPr>
              <a:t> </a:t>
            </a:r>
            <a:r>
              <a:rPr lang="en-US" sz="1600" dirty="0" err="1">
                <a:solidFill>
                  <a:srgbClr val="0B4E7B"/>
                </a:solidFill>
                <a:latin typeface="Times New Roman" panose="02020603050405020304" pitchFamily="18" charset="0"/>
                <a:cs typeface="Times New Roman" panose="02020603050405020304" pitchFamily="18" charset="0"/>
              </a:rPr>
              <a:t>emas</a:t>
            </a:r>
            <a:r>
              <a:rPr lang="en-US" sz="1600" dirty="0">
                <a:solidFill>
                  <a:srgbClr val="0B4E7B"/>
                </a:solidFill>
                <a:latin typeface="Times New Roman" panose="02020603050405020304" pitchFamily="18" charset="0"/>
                <a:cs typeface="Times New Roman" panose="02020603050405020304" pitchFamily="18" charset="0"/>
              </a:rPr>
              <a:t>.</a:t>
            </a:r>
          </a:p>
        </p:txBody>
      </p:sp>
      <p:sp>
        <p:nvSpPr>
          <p:cNvPr id="13" name="Скругленный прямоугольник 12"/>
          <p:cNvSpPr/>
          <p:nvPr/>
        </p:nvSpPr>
        <p:spPr>
          <a:xfrm>
            <a:off x="98856" y="1367219"/>
            <a:ext cx="2847544" cy="931984"/>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Bunga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rioya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qilishimiz</a:t>
            </a:r>
            <a:r>
              <a:rPr lang="en-US" b="1" dirty="0">
                <a:solidFill>
                  <a:srgbClr val="FF0000"/>
                </a:solidFill>
                <a:latin typeface="Times New Roman" panose="02020603050405020304" pitchFamily="18" charset="0"/>
                <a:cs typeface="Times New Roman" panose="02020603050405020304" pitchFamily="18" charset="0"/>
              </a:rPr>
              <a:t> </a:t>
            </a:r>
          </a:p>
          <a:p>
            <a:pPr algn="r"/>
            <a:r>
              <a:rPr lang="en-US" b="1" dirty="0" err="1">
                <a:solidFill>
                  <a:srgbClr val="FF0000"/>
                </a:solidFill>
                <a:latin typeface="Times New Roman" panose="02020603050405020304" pitchFamily="18" charset="0"/>
                <a:cs typeface="Times New Roman" panose="02020603050405020304" pitchFamily="18" charset="0"/>
              </a:rPr>
              <a:t>muhim</a:t>
            </a:r>
            <a:r>
              <a:rPr lang="en-US" b="1" dirty="0">
                <a:solidFill>
                  <a:srgbClr val="FF0000"/>
                </a:solidFill>
                <a:latin typeface="Times New Roman" panose="02020603050405020304" pitchFamily="18" charset="0"/>
                <a:cs typeface="Times New Roman" panose="02020603050405020304" pitchFamily="18" charset="0"/>
              </a:rPr>
              <a:t>… </a:t>
            </a:r>
          </a:p>
          <a:p>
            <a:pPr algn="r"/>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14" name="Picture 2" descr="Возрастает число граждан, проявляющих интерес к президентским выбора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757" y="1490628"/>
            <a:ext cx="1190869" cy="685166"/>
          </a:xfrm>
          <a:prstGeom prst="rect">
            <a:avLst/>
          </a:prstGeom>
          <a:noFill/>
          <a:extLst>
            <a:ext uri="{909E8E84-426E-40DD-AFC4-6F175D3DCCD1}">
              <a14:hiddenFill xmlns:a14="http://schemas.microsoft.com/office/drawing/2010/main">
                <a:solidFill>
                  <a:srgbClr val="FFFFFF"/>
                </a:solidFill>
              </a14:hiddenFill>
            </a:ext>
          </a:extLst>
        </p:spPr>
      </p:pic>
      <p:sp>
        <p:nvSpPr>
          <p:cNvPr id="10" name="Стрелка вправо 9"/>
          <p:cNvSpPr/>
          <p:nvPr/>
        </p:nvSpPr>
        <p:spPr>
          <a:xfrm>
            <a:off x="2946400" y="1670553"/>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28285024-DA9E-4ACD-ADE5-A54DFAF96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71148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1828" y="2871911"/>
            <a:ext cx="5143500" cy="3440966"/>
          </a:xfrm>
        </p:spPr>
        <p:txBody>
          <a:bodyPr>
            <a:noAutofit/>
          </a:bodyPr>
          <a:lstStyle/>
          <a:p>
            <a:pPr marL="857250" indent="-857250">
              <a:buFont typeface="Wingdings" panose="05000000000000000000" pitchFamily="2" charset="2"/>
              <a:buChar char="q"/>
            </a:pP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xodim</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lavozimi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hamda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uning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familiyasi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ismi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otasining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ismi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shuningdek</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jismoniy</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shaxsning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shaxsiy</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identifikatsiya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raqami</a:t>
            </a:r>
            <a:endParaRPr lang="uz-Cyrl-UZ"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uz-Cyrl-UZ"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a:p>
            <a:pPr marL="857250" indent="-857250">
              <a:buFont typeface="Wingdings" panose="05000000000000000000" pitchFamily="2" charset="2"/>
              <a:buChar char="q"/>
            </a:pP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xodim</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yaqin</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qarindoshlarining</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familiyasi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ismi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va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otasining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ismi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ularning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jismoniy</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shaxsning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shaxsiy</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identifikatsiya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raqami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mavjud</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boʻlgan</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taqdirda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shuningdek</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ish</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joyi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va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lavozimi</a:t>
            </a:r>
            <a:endParaRPr lang="uz-Cyrl-UZ"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73C72C05-1E35-4E80-BAFC-ABC2C543EA37}"/>
              </a:ext>
            </a:extLst>
          </p:cNvPr>
          <p:cNvSpPr/>
          <p:nvPr/>
        </p:nvSpPr>
        <p:spPr>
          <a:xfrm>
            <a:off x="0" y="0"/>
            <a:ext cx="2946400" cy="1292484"/>
          </a:xfrm>
          <a:prstGeom prst="rect">
            <a:avLst/>
          </a:prstGeom>
          <a:solidFill>
            <a:schemeClr val="accent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dirty="0"/>
          </a:p>
        </p:txBody>
      </p:sp>
      <p:sp>
        <p:nvSpPr>
          <p:cNvPr id="5" name="Заголовок 1">
            <a:extLst>
              <a:ext uri="{FF2B5EF4-FFF2-40B4-BE49-F238E27FC236}">
                <a16:creationId xmlns:a16="http://schemas.microsoft.com/office/drawing/2014/main" id="{BA9CEA98-A267-4083-999A-69E5EC936749}"/>
              </a:ext>
            </a:extLst>
          </p:cNvPr>
          <p:cNvSpPr txBox="1">
            <a:spLocks/>
          </p:cNvSpPr>
          <p:nvPr/>
        </p:nvSpPr>
        <p:spPr>
          <a:xfrm>
            <a:off x="2946400" y="0"/>
            <a:ext cx="9245600" cy="1292484"/>
          </a:xfrm>
          <a:prstGeom prst="rect">
            <a:avLst/>
          </a:prstGeom>
          <a:solidFill>
            <a:schemeClr val="accent1">
              <a:lumMod val="50000"/>
            </a:schemeClr>
          </a:solidFill>
          <a:ln>
            <a:solidFill>
              <a:schemeClr val="bg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err="1">
                <a:solidFill>
                  <a:schemeClr val="bg1"/>
                </a:solidFill>
                <a:latin typeface="Times New Roman" panose="02020603050405020304" pitchFamily="18" charset="0"/>
                <a:cs typeface="Times New Roman" panose="02020603050405020304" pitchFamily="18" charset="0"/>
              </a:rPr>
              <a:t>Oʻzbekiston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Respublikasi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Iqtisodiyot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moliya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vazirligi</a:t>
            </a:r>
            <a:endParaRPr lang="ru-RU" sz="2000" dirty="0">
              <a:solidFill>
                <a:schemeClr val="bg1"/>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678171" y="30773"/>
            <a:ext cx="1590058" cy="1230938"/>
          </a:xfrm>
          <a:prstGeom prst="rect">
            <a:avLst/>
          </a:prstGeom>
        </p:spPr>
      </p:pic>
      <p:sp>
        <p:nvSpPr>
          <p:cNvPr id="8" name="Объект 2"/>
          <p:cNvSpPr txBox="1">
            <a:spLocks/>
          </p:cNvSpPr>
          <p:nvPr/>
        </p:nvSpPr>
        <p:spPr>
          <a:xfrm>
            <a:off x="6096000" y="2871911"/>
            <a:ext cx="5143500" cy="34409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0" indent="-857250">
              <a:buFont typeface="Wingdings" panose="05000000000000000000" pitchFamily="2" charset="2"/>
              <a:buChar char="q"/>
            </a:pP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xodim</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yoki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uning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yaqin</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qarindoshlari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aksiyador</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boʻlgan</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aksiyadorlik</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jamiyatining</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rasmiy</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nomi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va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uning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soliq</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toʻlovchining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identifikatsiya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raqami</a:t>
            </a:r>
            <a:endPar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a:p>
            <a:pPr marL="857250" indent="-857250">
              <a:buFont typeface="Wingdings" panose="05000000000000000000" pitchFamily="2" charset="2"/>
              <a:buChar char="q"/>
            </a:pPr>
            <a:endParaRPr lang="uz-Cyrl-UZ" sz="2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a:p>
            <a:pPr marL="857250" indent="-857250">
              <a:buFont typeface="Wingdings" panose="05000000000000000000" pitchFamily="2" charset="2"/>
              <a:buChar char="q"/>
            </a:pP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xodimning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yaqin</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qarindoshi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muassis</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ishtirokchi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boshqaruv</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organi</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aʼzosi</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boʻlgan</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yuridik</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shaxsning</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rasmiy</a:t>
            </a:r>
            <a:r>
              <a:rPr lang="en-US" sz="20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nomi</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shuningdek</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uning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soliq</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toʻlovchining</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identifikatsiya</a:t>
            </a:r>
            <a:r>
              <a:rPr lang="en-US"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B4E7B"/>
                </a:solidFill>
                <a:latin typeface="Times New Roman" panose="02020603050405020304" pitchFamily="18" charset="0"/>
                <a:ea typeface="Calibri" panose="020F0502020204030204" pitchFamily="34" charset="0"/>
                <a:cs typeface="Times New Roman" panose="02020603050405020304" pitchFamily="18" charset="0"/>
              </a:rPr>
              <a:t>raqami</a:t>
            </a:r>
            <a:endParaRPr lang="uz-Cyrl-UZ" sz="2000" dirty="0">
              <a:solidFill>
                <a:srgbClr val="0B4E7B"/>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sz="2000" dirty="0">
              <a:solidFill>
                <a:srgbClr val="0B4E7B"/>
              </a:solidFill>
              <a:latin typeface="Times New Roman" panose="02020603050405020304" pitchFamily="18" charset="0"/>
              <a:cs typeface="Times New Roman" panose="02020603050405020304" pitchFamily="18" charset="0"/>
            </a:endParaRPr>
          </a:p>
        </p:txBody>
      </p:sp>
      <p:sp>
        <p:nvSpPr>
          <p:cNvPr id="9" name="Прямоугольник с одним скругленным углом 8"/>
          <p:cNvSpPr/>
          <p:nvPr/>
        </p:nvSpPr>
        <p:spPr>
          <a:xfrm>
            <a:off x="3525714" y="1292485"/>
            <a:ext cx="8598878" cy="1029922"/>
          </a:xfrm>
          <a:prstGeom prst="round1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B4E7B"/>
                </a:solidFill>
                <a:latin typeface="Times New Roman" panose="02020603050405020304" pitchFamily="18" charset="0"/>
                <a:cs typeface="Times New Roman" panose="02020603050405020304" pitchFamily="18" charset="0"/>
              </a:rPr>
              <a:t>Ehtimoliy</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manfaatlar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toʻqnashuvi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toʻgʻrisidagi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deklaratsiya</a:t>
            </a:r>
            <a:r>
              <a:rPr lang="en-US" sz="2400" b="1" dirty="0" err="1">
                <a:solidFill>
                  <a:srgbClr val="0B4E7B"/>
                </a:solidFill>
                <a:latin typeface="Times New Roman" panose="02020603050405020304" pitchFamily="18" charset="0"/>
                <a:cs typeface="Times New Roman" panose="02020603050405020304" pitchFamily="18" charset="0"/>
              </a:rPr>
              <a:t>da</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quyidagi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maʼlumotlar</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koʻrsatilishi</a:t>
            </a:r>
            <a:r>
              <a:rPr lang="en-US" sz="2400" b="1" dirty="0">
                <a:solidFill>
                  <a:srgbClr val="0B4E7B"/>
                </a:solidFill>
                <a:latin typeface="Times New Roman" panose="02020603050405020304" pitchFamily="18" charset="0"/>
                <a:cs typeface="Times New Roman" panose="02020603050405020304" pitchFamily="18" charset="0"/>
              </a:rPr>
              <a:t> </a:t>
            </a:r>
            <a:r>
              <a:rPr lang="en-US" sz="2400" b="1" dirty="0" err="1">
                <a:solidFill>
                  <a:srgbClr val="0B4E7B"/>
                </a:solidFill>
                <a:latin typeface="Times New Roman" panose="02020603050405020304" pitchFamily="18" charset="0"/>
                <a:cs typeface="Times New Roman" panose="02020603050405020304" pitchFamily="18" charset="0"/>
              </a:rPr>
              <a:t>kerak</a:t>
            </a:r>
            <a:r>
              <a:rPr lang="uz-Cyrl-UZ" sz="2400" b="1" dirty="0">
                <a:solidFill>
                  <a:srgbClr val="0B4E7B"/>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Скругленный прямоугольник 9"/>
          <p:cNvSpPr/>
          <p:nvPr/>
        </p:nvSpPr>
        <p:spPr>
          <a:xfrm>
            <a:off x="98856" y="1364045"/>
            <a:ext cx="2847544" cy="958361"/>
          </a:xfrm>
          <a:prstGeom prst="roundRect">
            <a:avLst/>
          </a:prstGeom>
          <a:solidFill>
            <a:schemeClr val="bg1"/>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uz-Cyrl-UZ" dirty="0">
                <a:solidFill>
                  <a:schemeClr val="accent1">
                    <a:lumMod val="50000"/>
                  </a:schemeClr>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Buni</a:t>
            </a:r>
            <a:r>
              <a:rPr lang="en-US" b="1" dirty="0">
                <a:solidFill>
                  <a:srgbClr val="FF0000"/>
                </a:solidFill>
                <a:latin typeface="Times New Roman" panose="02020603050405020304" pitchFamily="18" charset="0"/>
                <a:cs typeface="Times New Roman" panose="02020603050405020304" pitchFamily="18" charset="0"/>
              </a:rPr>
              <a:t> </a:t>
            </a: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bilishimiz</a:t>
            </a:r>
            <a:endParaRPr lang="en-US" b="1" dirty="0">
              <a:solidFill>
                <a:srgbClr val="FF0000"/>
              </a:solidFill>
              <a:latin typeface="Times New Roman" panose="02020603050405020304" pitchFamily="18" charset="0"/>
              <a:cs typeface="Times New Roman" panose="02020603050405020304" pitchFamily="18" charset="0"/>
            </a:endParaRPr>
          </a:p>
          <a:p>
            <a:pPr algn="ct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muhim</a:t>
            </a:r>
            <a:r>
              <a:rPr lang="en-US" b="1" dirty="0">
                <a:solidFill>
                  <a:srgbClr val="FF0000"/>
                </a:solidFill>
                <a:latin typeface="Times New Roman" panose="02020603050405020304" pitchFamily="18" charset="0"/>
                <a:cs typeface="Times New Roman" panose="02020603050405020304" pitchFamily="18" charset="0"/>
              </a:rPr>
              <a:t>...</a:t>
            </a:r>
          </a:p>
        </p:txBody>
      </p:sp>
      <p:pic>
        <p:nvPicPr>
          <p:cNvPr id="11" name="Picture 2" descr="Возрастает число граждан, проявляющих интерес к президентским выбора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379" y="1500642"/>
            <a:ext cx="1190869" cy="685166"/>
          </a:xfrm>
          <a:prstGeom prst="rect">
            <a:avLst/>
          </a:prstGeom>
          <a:noFill/>
          <a:extLst>
            <a:ext uri="{909E8E84-426E-40DD-AFC4-6F175D3DCCD1}">
              <a14:hiddenFill xmlns:a14="http://schemas.microsoft.com/office/drawing/2010/main">
                <a:solidFill>
                  <a:srgbClr val="FFFFFF"/>
                </a:solidFill>
              </a14:hiddenFill>
            </a:ext>
          </a:extLst>
        </p:spPr>
      </p:pic>
      <p:sp>
        <p:nvSpPr>
          <p:cNvPr id="12" name="Стрелка вправо 11"/>
          <p:cNvSpPr/>
          <p:nvPr/>
        </p:nvSpPr>
        <p:spPr>
          <a:xfrm>
            <a:off x="2946400" y="1680567"/>
            <a:ext cx="414356" cy="325316"/>
          </a:xfrm>
          <a:prstGeom prst="rightArrow">
            <a:avLst/>
          </a:prstGeom>
          <a:solidFill>
            <a:srgbClr val="0B4E7B"/>
          </a:solidFill>
          <a:ln>
            <a:solidFill>
              <a:srgbClr val="0B4E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8379EDB5-F84C-4C65-95A8-864F5C43C9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6869866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932</TotalTime>
  <Words>1792</Words>
  <Application>Microsoft Office PowerPoint</Application>
  <PresentationFormat>Широкоэкранный</PresentationFormat>
  <Paragraphs>150</Paragraphs>
  <Slides>14</Slides>
  <Notes>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14</vt:i4>
      </vt:variant>
    </vt:vector>
  </HeadingPairs>
  <TitlesOfParts>
    <vt:vector size="20" baseType="lpstr">
      <vt:lpstr>Arial</vt:lpstr>
      <vt:lpstr>Calibri</vt:lpstr>
      <vt:lpstr>Calibri Light</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       Davlat organi yoki boshqa tashkilot xodimining yaqin qarindoshlari            Davlat organining yoki boshqa tashkilotning xodimi va (yoki) uning yaqin qarindoshlari qaysi yuridik shaxsning ustav fondi (ustav kapitali) aksiyalariga yoki ulushlariga egalik qilsa, oʻsha yuridik shaxs        Davlat organining yoki boshqa tashkilotning xodimi yoxud uning yaqin qarindoshlari qaysi yuridik shaxsda boshqaruv organining rahbari yoki aʼzosi boʻlsa, oʻsha yuridik shaxs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Korrupsiyaga qarshi kurashish har bir sof vijdonli insonning, demokratik jamiyat va davlatning muqaddas burchidir.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Samadov Oybek Alisherovich</dc:creator>
  <cp:lastModifiedBy>To'raqulov Ramziddin Botir oʻgʻli</cp:lastModifiedBy>
  <cp:revision>186</cp:revision>
  <dcterms:created xsi:type="dcterms:W3CDTF">2024-08-07T11:39:59Z</dcterms:created>
  <dcterms:modified xsi:type="dcterms:W3CDTF">2024-09-04T07:27:29Z</dcterms:modified>
</cp:coreProperties>
</file>